
<file path=[Content_Types].xml><?xml version="1.0" encoding="utf-8"?>
<Types xmlns="http://schemas.openxmlformats.org/package/2006/content-types">
  <Override PartName="/ppt/slides/slide29.xml" ContentType="application/vnd.openxmlformats-officedocument.presentationml.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38.xml" ContentType="application/vnd.openxmlformats-officedocument.presentationml.tags+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tags/tag36.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34.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32.xml" ContentType="application/vnd.openxmlformats-officedocument.presentationml.tags+xml"/>
  <Override PartName="/ppt/tags/tag41.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ags/tag7.xml" ContentType="application/vnd.openxmlformats-officedocument.presentationml.tags+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tags/tag39.xml" ContentType="application/vnd.openxmlformats-officedocument.presentationml.tags+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tags/tag33.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tags/tag29.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256" r:id="rId3"/>
    <p:sldId id="257" r:id="rId4"/>
    <p:sldId id="265" r:id="rId5"/>
    <p:sldId id="266" r:id="rId6"/>
    <p:sldId id="293" r:id="rId7"/>
    <p:sldId id="258" r:id="rId8"/>
    <p:sldId id="267" r:id="rId9"/>
    <p:sldId id="268" r:id="rId10"/>
    <p:sldId id="269" r:id="rId11"/>
    <p:sldId id="259" r:id="rId12"/>
    <p:sldId id="287" r:id="rId13"/>
    <p:sldId id="294" r:id="rId14"/>
    <p:sldId id="271" r:id="rId15"/>
    <p:sldId id="260" r:id="rId16"/>
    <p:sldId id="272" r:id="rId17"/>
    <p:sldId id="295" r:id="rId18"/>
    <p:sldId id="273" r:id="rId19"/>
    <p:sldId id="274" r:id="rId20"/>
    <p:sldId id="261" r:id="rId21"/>
    <p:sldId id="275" r:id="rId22"/>
    <p:sldId id="296" r:id="rId23"/>
    <p:sldId id="299" r:id="rId24"/>
    <p:sldId id="276" r:id="rId25"/>
    <p:sldId id="277" r:id="rId26"/>
    <p:sldId id="262" r:id="rId27"/>
    <p:sldId id="278" r:id="rId28"/>
    <p:sldId id="279" r:id="rId29"/>
    <p:sldId id="280" r:id="rId30"/>
    <p:sldId id="297" r:id="rId31"/>
    <p:sldId id="281" r:id="rId32"/>
    <p:sldId id="301" r:id="rId33"/>
    <p:sldId id="292" r:id="rId34"/>
    <p:sldId id="264" r:id="rId35"/>
    <p:sldId id="291" r:id="rId36"/>
    <p:sldId id="290" r:id="rId37"/>
    <p:sldId id="289" r:id="rId38"/>
    <p:sldId id="282" r:id="rId39"/>
    <p:sldId id="283" r:id="rId40"/>
    <p:sldId id="284" r:id="rId41"/>
    <p:sldId id="288" r:id="rId42"/>
    <p:sldId id="298" r:id="rId43"/>
    <p:sldId id="285" r:id="rId44"/>
    <p:sldId id="286" r:id="rId45"/>
    <p:sldId id="302"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wWZnabulcGbFePjBxE2+A" hashData="q912QgTTmz0w9NPVbdLn2AUWOS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43" d="100"/>
          <a:sy n="43" d="100"/>
        </p:scale>
        <p:origin x="-96" y="-55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8419A5-9948-492B-8EF1-2DA9CE248DDA}" type="datetimeFigureOut">
              <a:rPr lang="es-ES" smtClean="0"/>
              <a:pPr/>
              <a:t>28/09/2013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5BD2A1-D554-4F87-8D40-151FF9D245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B5BD2A1-D554-4F87-8D40-151FF9D245E9}" type="slidenum">
              <a:rPr lang="es-ES" smtClean="0"/>
              <a:pPr/>
              <a:t>14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D975DFD-8333-44D4-89E9-10E5F50BFCC2}" type="datetimeFigureOut">
              <a:rPr lang="es-ES" smtClean="0"/>
              <a:pPr/>
              <a:t>28/09/2013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81C1543-97D0-4DDD-ACB8-BBCB8E57FCE2}"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08A1D615-88DF-4098-B2A8-8E76DC8D853C}"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975DFD-8333-44D4-89E9-10E5F50BFCC2}" type="datetimeFigureOut">
              <a:rPr lang="es-ES" smtClean="0"/>
              <a:pPr/>
              <a:t>28/09/2013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1C1543-97D0-4DDD-ACB8-BBCB8E57FCE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17F6B7A2-E7E8-4680-8DB8-FB1004D8277F}"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3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2.xml"/><Relationship Id="rId1" Type="http://schemas.openxmlformats.org/officeDocument/2006/relationships/tags" Target="../tags/tag40.xml"/></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2.xml"/><Relationship Id="rId1" Type="http://schemas.openxmlformats.org/officeDocument/2006/relationships/tags" Target="../tags/tag42.xm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7.png"/><Relationship Id="rId7" Type="http://schemas.openxmlformats.org/officeDocument/2006/relationships/image" Target="../media/image3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a:p>
        </p:txBody>
      </p:sp>
      <p:sp>
        <p:nvSpPr>
          <p:cNvPr id="3" name="2 Subtítulo"/>
          <p:cNvSpPr>
            <a:spLocks noGrp="1"/>
          </p:cNvSpPr>
          <p:nvPr>
            <p:ph type="subTitle" idx="1"/>
          </p:nvPr>
        </p:nvSpPr>
        <p:spPr/>
        <p:txBody>
          <a:bodyPr/>
          <a:lstStyle/>
          <a:p>
            <a:endParaRPr lang="es-ES"/>
          </a:p>
        </p:txBody>
      </p:sp>
      <p:pic>
        <p:nvPicPr>
          <p:cNvPr id="23554" name="Picture 2" descr="C:\Users\Francisco\Pictures\FOTOCOMUNITY\FOTOGRAFIAS-4\Autumn Splendor, The Trees, The Picture.jpg"/>
          <p:cNvPicPr>
            <a:picLocks noChangeAspect="1" noChangeArrowheads="1"/>
          </p:cNvPicPr>
          <p:nvPr/>
        </p:nvPicPr>
        <p:blipFill>
          <a:blip r:embed="rId3"/>
          <a:srcRect/>
          <a:stretch>
            <a:fillRect/>
          </a:stretch>
        </p:blipFill>
        <p:spPr bwMode="auto">
          <a:xfrm>
            <a:off x="-1524000" y="0"/>
            <a:ext cx="12192000" cy="6858000"/>
          </a:xfrm>
          <a:prstGeom prst="rect">
            <a:avLst/>
          </a:prstGeom>
          <a:noFill/>
        </p:spPr>
      </p:pic>
      <p:sp>
        <p:nvSpPr>
          <p:cNvPr id="5" name="4 CuadroTexto"/>
          <p:cNvSpPr txBox="1"/>
          <p:nvPr/>
        </p:nvSpPr>
        <p:spPr>
          <a:xfrm>
            <a:off x="500034" y="1071546"/>
            <a:ext cx="5715040" cy="1569660"/>
          </a:xfrm>
          <a:prstGeom prst="rect">
            <a:avLst/>
          </a:prstGeom>
          <a:noFill/>
        </p:spPr>
        <p:txBody>
          <a:bodyPr wrap="square" rtlCol="0">
            <a:spAutoFit/>
          </a:bodyPr>
          <a:lstStyle/>
          <a:p>
            <a:r>
              <a:rPr lang="es-ES" sz="9600" b="1" dirty="0" smtClean="0">
                <a:solidFill>
                  <a:srgbClr val="FFFF00"/>
                </a:solidFill>
                <a:latin typeface="Vivaldi" pitchFamily="66" charset="0"/>
              </a:rPr>
              <a:t>Los mitos</a:t>
            </a:r>
            <a:endParaRPr lang="es-ES" sz="9600" b="1" dirty="0">
              <a:solidFill>
                <a:srgbClr val="FFFF00"/>
              </a:solidFill>
              <a:latin typeface="Vivaldi" pitchFamily="66" charset="0"/>
            </a:endParaRPr>
          </a:p>
        </p:txBody>
      </p:sp>
      <p:sp>
        <p:nvSpPr>
          <p:cNvPr id="6" name="5 CuadroTexto"/>
          <p:cNvSpPr txBox="1"/>
          <p:nvPr/>
        </p:nvSpPr>
        <p:spPr>
          <a:xfrm>
            <a:off x="1571604" y="2571744"/>
            <a:ext cx="3214710" cy="1569660"/>
          </a:xfrm>
          <a:prstGeom prst="rect">
            <a:avLst/>
          </a:prstGeom>
          <a:noFill/>
        </p:spPr>
        <p:txBody>
          <a:bodyPr wrap="square" rtlCol="0">
            <a:spAutoFit/>
          </a:bodyPr>
          <a:lstStyle/>
          <a:p>
            <a:r>
              <a:rPr lang="es-ES" sz="9600" b="1" dirty="0" smtClean="0">
                <a:solidFill>
                  <a:srgbClr val="FFFF00"/>
                </a:solidFill>
                <a:latin typeface="Vivaldi" pitchFamily="66" charset="0"/>
              </a:rPr>
              <a:t>Del</a:t>
            </a:r>
            <a:endParaRPr lang="es-ES" sz="9600" b="1" dirty="0">
              <a:solidFill>
                <a:srgbClr val="FFFF00"/>
              </a:solidFill>
              <a:latin typeface="Vivaldi" pitchFamily="66" charset="0"/>
            </a:endParaRPr>
          </a:p>
        </p:txBody>
      </p:sp>
      <p:sp>
        <p:nvSpPr>
          <p:cNvPr id="7" name="6 CuadroTexto"/>
          <p:cNvSpPr txBox="1"/>
          <p:nvPr/>
        </p:nvSpPr>
        <p:spPr>
          <a:xfrm>
            <a:off x="3000364" y="4500570"/>
            <a:ext cx="3714776" cy="1569660"/>
          </a:xfrm>
          <a:prstGeom prst="rect">
            <a:avLst/>
          </a:prstGeom>
          <a:noFill/>
        </p:spPr>
        <p:txBody>
          <a:bodyPr wrap="square" rtlCol="0">
            <a:spAutoFit/>
          </a:bodyPr>
          <a:lstStyle/>
          <a:p>
            <a:r>
              <a:rPr lang="es-ES" sz="9600" b="1" dirty="0" smtClean="0">
                <a:solidFill>
                  <a:srgbClr val="FFFF00"/>
                </a:solidFill>
                <a:latin typeface="Vivaldi" pitchFamily="66" charset="0"/>
              </a:rPr>
              <a:t>Otoño</a:t>
            </a:r>
            <a:endParaRPr lang="es-ES" sz="9600" b="1" dirty="0">
              <a:solidFill>
                <a:srgbClr val="FFFF00"/>
              </a:solidFill>
              <a:latin typeface="Vivaldi" pitchFamily="66" charset="0"/>
            </a:endParaRPr>
          </a:p>
        </p:txBody>
      </p:sp>
    </p:spTree>
  </p:cSld>
  <p:clrMapOvr>
    <a:masterClrMapping/>
  </p:clrMapOvr>
  <p:transition advTm="8703">
    <p:sndAc>
      <p:stSnd loop="1">
        <p:snd r:embed="rId2" name="ernesto cortazar ii - 60 years - italian songs - sicilian romance-EST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428596" y="857232"/>
            <a:ext cx="8472518" cy="5257800"/>
          </a:xfrm>
        </p:spPr>
        <p:txBody>
          <a:bodyPr>
            <a:noAutofit/>
          </a:bodyPr>
          <a:lstStyle/>
          <a:p>
            <a:r>
              <a:rPr lang="es-ES" sz="2400" b="1" dirty="0" smtClean="0">
                <a:solidFill>
                  <a:schemeClr val="accent2">
                    <a:lumMod val="50000"/>
                  </a:schemeClr>
                </a:solidFill>
              </a:rPr>
              <a:t>El inicio astronómico de las estaciones viene dado, por convenio, como el instante en que la Tierra pasa por una determinada posición de su órbita alrededor del Sol. En el caso del otoño, esta </a:t>
            </a:r>
            <a:r>
              <a:rPr lang="es-ES" sz="2400" b="1" dirty="0" err="1" smtClean="0">
                <a:solidFill>
                  <a:schemeClr val="accent2">
                    <a:lumMod val="50000"/>
                  </a:schemeClr>
                </a:solidFill>
              </a:rPr>
              <a:t>posicion</a:t>
            </a:r>
            <a:r>
              <a:rPr lang="es-ES" sz="2400" b="1" dirty="0" smtClean="0">
                <a:solidFill>
                  <a:schemeClr val="accent2">
                    <a:lumMod val="50000"/>
                  </a:schemeClr>
                </a:solidFill>
              </a:rPr>
              <a:t> es desde la que el centro del Sol, visto desde la Tierra, cruza el ecuador celeste en su movimiento aparente hacia el sur. Cuando esto sucede, la duración del día y la noche prácticamente coinciden, y por eso, a esta circunstancia se la llama también equinoccio de otoño. En este instante en el hemisferio sur se inicia la primavera.</a:t>
            </a:r>
          </a:p>
          <a:p>
            <a:r>
              <a:rPr lang="es-ES" sz="2400" b="1" dirty="0" smtClean="0">
                <a:solidFill>
                  <a:schemeClr val="accent2">
                    <a:lumMod val="50000"/>
                  </a:schemeClr>
                </a:solidFill>
              </a:rPr>
              <a:t>El otoño es la época del año en que más rápido se acorta la longitud del día: el Sol sale por las mañanas un poco más tarde que el día anterior y por la tarde se pone antes. En estos días el tiempo en que el Sol está por encima del horizonte se reduce en casi tres minutos cada día.</a:t>
            </a:r>
            <a:endParaRPr lang="es-ES" sz="2400" b="1" dirty="0">
              <a:solidFill>
                <a:schemeClr val="accent2">
                  <a:lumMod val="50000"/>
                </a:schemeClr>
              </a:solidFill>
            </a:endParaRPr>
          </a:p>
        </p:txBody>
      </p:sp>
    </p:spTree>
    <p:custDataLst>
      <p:tags r:id="rId1"/>
    </p:custDataLst>
  </p:cSld>
  <p:clrMapOvr>
    <a:masterClrMapping/>
  </p:clrMapOvr>
  <p:transition advTm="3076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3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3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26" name="Picture 2" descr="C:\Users\Francisco\Pictures\FOTOCOMUNITY\FOTOGRAFIAS-4\4e3re.jpg"/>
          <p:cNvPicPr>
            <a:picLocks noChangeAspect="1" noChangeArrowheads="1"/>
          </p:cNvPicPr>
          <p:nvPr/>
        </p:nvPicPr>
        <p:blipFill>
          <a:blip r:embed="rId3"/>
          <a:srcRect/>
          <a:stretch>
            <a:fillRect/>
          </a:stretch>
        </p:blipFill>
        <p:spPr bwMode="auto">
          <a:xfrm>
            <a:off x="-304800" y="-219075"/>
            <a:ext cx="9753600" cy="7296150"/>
          </a:xfrm>
          <a:prstGeom prst="rect">
            <a:avLst/>
          </a:prstGeom>
          <a:noFill/>
        </p:spPr>
      </p:pic>
    </p:spTree>
    <p:custDataLst>
      <p:tags r:id="rId1"/>
    </p:custDataLst>
  </p:cSld>
  <p:clrMapOvr>
    <a:masterClrMapping/>
  </p:clrMapOvr>
  <p:transition advTm="11718"/>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3000" fill="hold"/>
                                        <p:tgtEl>
                                          <p:spTgt spid="1026"/>
                                        </p:tgtEl>
                                        <p:attrNameLst>
                                          <p:attrName>ppt_w</p:attrName>
                                        </p:attrNameLst>
                                      </p:cBhvr>
                                      <p:tavLst>
                                        <p:tav tm="0">
                                          <p:val>
                                            <p:fltVal val="0"/>
                                          </p:val>
                                        </p:tav>
                                        <p:tav tm="100000">
                                          <p:val>
                                            <p:strVal val="#ppt_w"/>
                                          </p:val>
                                        </p:tav>
                                      </p:tavLst>
                                    </p:anim>
                                    <p:anim calcmode="lin" valueType="num">
                                      <p:cBhvr>
                                        <p:cTn id="8" dur="3000" fill="hold"/>
                                        <p:tgtEl>
                                          <p:spTgt spid="1026"/>
                                        </p:tgtEl>
                                        <p:attrNameLst>
                                          <p:attrName>ppt_h</p:attrName>
                                        </p:attrNameLst>
                                      </p:cBhvr>
                                      <p:tavLst>
                                        <p:tav tm="0">
                                          <p:val>
                                            <p:fltVal val="0"/>
                                          </p:val>
                                        </p:tav>
                                        <p:tav tm="100000">
                                          <p:val>
                                            <p:strVal val="#ppt_h"/>
                                          </p:val>
                                        </p:tav>
                                      </p:tavLst>
                                    </p:anim>
                                    <p:animEffect transition="in" filter="fade">
                                      <p:cBhvr>
                                        <p:cTn id="9"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2050" name="Picture 2" descr="C:\Users\Francisco\Pictures\FOTOCOMUNITY\FOTOGRAFIAS-4\1024x768 (69).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0547"/>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heckerboard(across)">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8194" name="Picture 2" descr="C:\Users\Francisco\Pictures\FOTOCOMUNITY\LAS 4 ESTACIONES\OTOÑO\elniño.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8719"/>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checkerboard(across)">
                                      <p:cBhvr>
                                        <p:cTn id="7"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457200" y="785794"/>
            <a:ext cx="8401080" cy="5340369"/>
          </a:xfrm>
        </p:spPr>
        <p:txBody>
          <a:bodyPr>
            <a:normAutofit fontScale="77500" lnSpcReduction="20000"/>
          </a:bodyPr>
          <a:lstStyle/>
          <a:p>
            <a:r>
              <a:rPr lang="es-ES" b="1" dirty="0" smtClean="0">
                <a:solidFill>
                  <a:schemeClr val="accent2">
                    <a:lumMod val="50000"/>
                  </a:schemeClr>
                </a:solidFill>
              </a:rPr>
              <a:t>1. ¿EXISTE LA DEPRESIÓN ASOCIADA AL OTOÑO?</a:t>
            </a:r>
          </a:p>
          <a:p>
            <a:r>
              <a:rPr lang="es-ES" b="1" dirty="0" smtClean="0">
                <a:solidFill>
                  <a:schemeClr val="accent2">
                    <a:lumMod val="50000"/>
                  </a:schemeClr>
                </a:solidFill>
              </a:rPr>
              <a:t>Sí, existe. La depresión otoñal es un trastorno afectivo estacional que afecta, según el cálculo de los expertos, a entre un 4% y un 5% de la población, aunque hay desde un 10% hasta un 20% que presenta algún tipo de síntoma relacionado con él. La principal causa se cree que son los cambios hormonales que experimenta el organismo como consecuencia de la disminución de la luz solar como el aumento de la </a:t>
            </a:r>
            <a:r>
              <a:rPr lang="es-ES" b="1" dirty="0" err="1" smtClean="0">
                <a:solidFill>
                  <a:schemeClr val="accent2">
                    <a:lumMod val="50000"/>
                  </a:schemeClr>
                </a:solidFill>
              </a:rPr>
              <a:t>melatonina</a:t>
            </a:r>
            <a:r>
              <a:rPr lang="es-ES" b="1" dirty="0" smtClean="0">
                <a:solidFill>
                  <a:schemeClr val="accent2">
                    <a:lumMod val="50000"/>
                  </a:schemeClr>
                </a:solidFill>
              </a:rPr>
              <a:t> y la disminución de serotonina y de dopamina. No hay que tomarse este trastorno a broma ya que constituye una de las causas más frecuentes de absentismo laboral y hasta de suicidios.</a:t>
            </a:r>
          </a:p>
          <a:p>
            <a:r>
              <a:rPr lang="es-ES" b="1" dirty="0" smtClean="0">
                <a:solidFill>
                  <a:schemeClr val="accent2">
                    <a:lumMod val="50000"/>
                  </a:schemeClr>
                </a:solidFill>
              </a:rPr>
              <a:t>Sobre todo notaremos desmotivación y tristeza pero también (si el trastorno es más grave) alteraciones del sueño o irritabilidad entre otros.</a:t>
            </a:r>
          </a:p>
          <a:p>
            <a:endParaRPr lang="es-ES" b="1" dirty="0">
              <a:solidFill>
                <a:schemeClr val="accent6">
                  <a:lumMod val="50000"/>
                </a:schemeClr>
              </a:solidFill>
            </a:endParaRPr>
          </a:p>
        </p:txBody>
      </p:sp>
    </p:spTree>
    <p:custDataLst>
      <p:tags r:id="rId1"/>
    </p:custDataLst>
  </p:cSld>
  <p:clrMapOvr>
    <a:masterClrMapping/>
  </p:clrMapOvr>
  <p:transition advTm="31969"/>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3074" name="Picture 2" descr="C:\Users\Francisco\Pictures\FOTOCOMUNITY\FOTOGRAFIAS-4\1024x768 (75).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312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3000" fill="hold"/>
                                        <p:tgtEl>
                                          <p:spTgt spid="3074"/>
                                        </p:tgtEl>
                                        <p:attrNameLst>
                                          <p:attrName>ppt_x</p:attrName>
                                        </p:attrNameLst>
                                      </p:cBhvr>
                                      <p:tavLst>
                                        <p:tav tm="0">
                                          <p:val>
                                            <p:strVal val="#ppt_x"/>
                                          </p:val>
                                        </p:tav>
                                        <p:tav tm="100000">
                                          <p:val>
                                            <p:strVal val="#ppt_x"/>
                                          </p:val>
                                        </p:tav>
                                      </p:tavLst>
                                    </p:anim>
                                    <p:anim calcmode="lin" valueType="num">
                                      <p:cBhvr additive="base">
                                        <p:cTn id="8" dur="30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098" name="Picture 2" descr="C:\Users\Francisco\Pictures\FOTOCOMUNITY\FOTOGRAFIAS-4\1024x768 (76).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0187"/>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Horizontal)">
                                      <p:cBhvr>
                                        <p:cTn id="7" dur="3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122" name="Picture 2" descr="C:\Users\Francisco\Pictures\FOTOCOMUNITY\FOTOGRAFIAS-4\1024x768 (78).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064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linds(horizontal)">
                                      <p:cBhvr>
                                        <p:cTn id="7" dur="3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457200" y="571480"/>
            <a:ext cx="8686800" cy="7429552"/>
          </a:xfrm>
        </p:spPr>
        <p:txBody>
          <a:bodyPr>
            <a:noAutofit/>
          </a:bodyPr>
          <a:lstStyle/>
          <a:p>
            <a:r>
              <a:rPr lang="es-ES" sz="2000" b="1" dirty="0" smtClean="0">
                <a:solidFill>
                  <a:schemeClr val="accent2">
                    <a:lumMod val="50000"/>
                  </a:schemeClr>
                </a:solidFill>
              </a:rPr>
              <a:t>2. ¿AFECTA MÁS A LAS MUJERES QUE A LOS HOMBRES?</a:t>
            </a:r>
          </a:p>
          <a:p>
            <a:r>
              <a:rPr lang="es-ES" sz="2000" b="1" dirty="0" smtClean="0">
                <a:solidFill>
                  <a:schemeClr val="accent2">
                    <a:lumMod val="50000"/>
                  </a:schemeClr>
                </a:solidFill>
              </a:rPr>
              <a:t>Sí, sobre todo a aquellas que se encuentran entre los 40 y 55 años de edad por ser más sensibles precisamente a los cambios hormonales.</a:t>
            </a:r>
          </a:p>
          <a:p>
            <a:r>
              <a:rPr lang="es-ES" sz="2000" b="1" dirty="0" smtClean="0">
                <a:solidFill>
                  <a:schemeClr val="accent2">
                    <a:lumMod val="50000"/>
                  </a:schemeClr>
                </a:solidFill>
              </a:rPr>
              <a:t>3. ¿ES VERDAD QUE EN OTOÑO PERDEMOS PELO?</a:t>
            </a:r>
          </a:p>
          <a:p>
            <a:r>
              <a:rPr lang="es-ES" sz="2000" b="1" dirty="0" smtClean="0">
                <a:solidFill>
                  <a:schemeClr val="accent2">
                    <a:lumMod val="50000"/>
                  </a:schemeClr>
                </a:solidFill>
              </a:rPr>
              <a:t>Aunque no está científicamente comprobado, parece ser que el otoño es la época del año en la que más se nos cae el pelo debido al 'maltrato' que ha sufrido nuestro cabello en el verano. Y es que la época estival es propicia para multitud de agresiones externas como las quemaduras solares en el cuero cabelludo que podrían ser el origen de la mayor caída de pelo en otoño.</a:t>
            </a:r>
          </a:p>
          <a:p>
            <a:r>
              <a:rPr lang="es-ES" sz="2000" b="1" dirty="0" smtClean="0">
                <a:solidFill>
                  <a:schemeClr val="accent2">
                    <a:lumMod val="50000"/>
                  </a:schemeClr>
                </a:solidFill>
              </a:rPr>
              <a:t>4. ¿ES VERDAD QUE PERDEMOS EL APETITO SEXUAL?</a:t>
            </a:r>
          </a:p>
          <a:p>
            <a:r>
              <a:rPr lang="es-ES" sz="2000" b="1" dirty="0" smtClean="0">
                <a:solidFill>
                  <a:schemeClr val="accent2">
                    <a:lumMod val="50000"/>
                  </a:schemeClr>
                </a:solidFill>
              </a:rPr>
              <a:t>Sí, puede ocurrir. Al margen de que por la calle vamos más tapados que en verano y eso influye de forma determinante, también los cambios hormonales de los que hablábamos antes provocados por la disminución de la luz: la producción de serotonina disminuye y es reemplazada por un aumento de la </a:t>
            </a:r>
            <a:r>
              <a:rPr lang="es-ES" sz="2000" b="1" dirty="0" err="1" smtClean="0">
                <a:solidFill>
                  <a:schemeClr val="accent2">
                    <a:lumMod val="50000"/>
                  </a:schemeClr>
                </a:solidFill>
              </a:rPr>
              <a:t>melatonina</a:t>
            </a:r>
            <a:r>
              <a:rPr lang="es-ES" sz="2000" b="1" dirty="0" smtClean="0">
                <a:solidFill>
                  <a:schemeClr val="accent2">
                    <a:lumMod val="50000"/>
                  </a:schemeClr>
                </a:solidFill>
              </a:rPr>
              <a:t>, una sustancia que produce el efecto contrario a la primera.</a:t>
            </a:r>
          </a:p>
          <a:p>
            <a:endParaRPr lang="es-ES" sz="2000" dirty="0"/>
          </a:p>
        </p:txBody>
      </p:sp>
    </p:spTree>
    <p:custDataLst>
      <p:tags r:id="rId1"/>
    </p:custDataLst>
  </p:cSld>
  <p:clrMapOvr>
    <a:masterClrMapping/>
  </p:clrMapOvr>
  <p:transition advTm="42172"/>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3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3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3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3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3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3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3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3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3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3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26" name="Picture 2" descr="C:\Users\Francisco\Pictures\FOTOCOMUNITY\ROMANCE SICILIANO\otoño-es-autumn.jpg"/>
          <p:cNvPicPr>
            <a:picLocks noChangeAspect="1" noChangeArrowheads="1"/>
          </p:cNvPicPr>
          <p:nvPr/>
        </p:nvPicPr>
        <p:blipFill>
          <a:blip r:embed="rId3"/>
          <a:srcRect/>
          <a:stretch>
            <a:fillRect/>
          </a:stretch>
        </p:blipFill>
        <p:spPr bwMode="auto">
          <a:xfrm>
            <a:off x="16960" y="857232"/>
            <a:ext cx="9110083" cy="5143536"/>
          </a:xfrm>
          <a:prstGeom prst="rect">
            <a:avLst/>
          </a:prstGeom>
          <a:noFill/>
        </p:spPr>
      </p:pic>
    </p:spTree>
    <p:custDataLst>
      <p:tags r:id="rId1"/>
    </p:custDataLst>
  </p:cSld>
  <p:clrMapOvr>
    <a:masterClrMapping/>
  </p:clrMapOvr>
  <p:transition advTm="1095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3000" fill="hold"/>
                                        <p:tgtEl>
                                          <p:spTgt spid="1026"/>
                                        </p:tgtEl>
                                        <p:attrNameLst>
                                          <p:attrName>ppt_w</p:attrName>
                                        </p:attrNameLst>
                                      </p:cBhvr>
                                      <p:tavLst>
                                        <p:tav tm="0">
                                          <p:val>
                                            <p:fltVal val="0"/>
                                          </p:val>
                                        </p:tav>
                                        <p:tav tm="100000">
                                          <p:val>
                                            <p:strVal val="#ppt_w"/>
                                          </p:val>
                                        </p:tav>
                                      </p:tavLst>
                                    </p:anim>
                                    <p:anim calcmode="lin" valueType="num">
                                      <p:cBhvr>
                                        <p:cTn id="8" dur="3000" fill="hold"/>
                                        <p:tgtEl>
                                          <p:spTgt spid="1026"/>
                                        </p:tgtEl>
                                        <p:attrNameLst>
                                          <p:attrName>ppt_h</p:attrName>
                                        </p:attrNameLst>
                                      </p:cBhvr>
                                      <p:tavLst>
                                        <p:tav tm="0">
                                          <p:val>
                                            <p:fltVal val="0"/>
                                          </p:val>
                                        </p:tav>
                                        <p:tav tm="100000">
                                          <p:val>
                                            <p:strVal val="#ppt_h"/>
                                          </p:val>
                                        </p:tav>
                                      </p:tavLst>
                                    </p:anim>
                                    <p:animEffect transition="in" filter="fade">
                                      <p:cBhvr>
                                        <p:cTn id="9"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9218" name="Picture 2" descr="C:\Users\Francisco\Pictures\FOTOCOMUNITY\LAS 4 ESTACIONES\OTOÑO\For Two - Central Park Autumn - New York City - copia.jpg"/>
          <p:cNvPicPr>
            <a:picLocks noChangeAspect="1" noChangeArrowheads="1"/>
          </p:cNvPicPr>
          <p:nvPr/>
        </p:nvPicPr>
        <p:blipFill>
          <a:blip r:embed="rId3"/>
          <a:srcRect/>
          <a:stretch>
            <a:fillRect/>
          </a:stretch>
        </p:blipFill>
        <p:spPr bwMode="auto">
          <a:xfrm>
            <a:off x="-304800" y="-238125"/>
            <a:ext cx="9753600" cy="7334250"/>
          </a:xfrm>
          <a:prstGeom prst="rect">
            <a:avLst/>
          </a:prstGeom>
          <a:noFill/>
        </p:spPr>
      </p:pic>
    </p:spTree>
    <p:custDataLst>
      <p:tags r:id="rId1"/>
    </p:custDataLst>
  </p:cSld>
  <p:clrMapOvr>
    <a:masterClrMapping/>
  </p:clrMapOvr>
  <p:transition advTm="1020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3000" fill="hold"/>
                                        <p:tgtEl>
                                          <p:spTgt spid="9218"/>
                                        </p:tgtEl>
                                        <p:attrNameLst>
                                          <p:attrName>ppt_w</p:attrName>
                                        </p:attrNameLst>
                                      </p:cBhvr>
                                      <p:tavLst>
                                        <p:tav tm="0">
                                          <p:val>
                                            <p:fltVal val="0"/>
                                          </p:val>
                                        </p:tav>
                                        <p:tav tm="100000">
                                          <p:val>
                                            <p:strVal val="#ppt_w"/>
                                          </p:val>
                                        </p:tav>
                                      </p:tavLst>
                                    </p:anim>
                                    <p:anim calcmode="lin" valueType="num">
                                      <p:cBhvr>
                                        <p:cTn id="8" dur="3000" fill="hold"/>
                                        <p:tgtEl>
                                          <p:spTgt spid="92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7170" name="Picture 2" descr="C:\Users\Francisco\Pictures\FOTOCOMUNITY\FOTOGRAFIAS-4\1024x768 (80).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820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Horizontal)">
                                      <p:cBhvr>
                                        <p:cTn id="7" dur="3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a:xfrm>
            <a:off x="428596" y="714356"/>
            <a:ext cx="8429684" cy="5097467"/>
          </a:xfrm>
        </p:spPr>
        <p:txBody>
          <a:bodyPr>
            <a:normAutofit fontScale="77500" lnSpcReduction="20000"/>
          </a:bodyPr>
          <a:lstStyle/>
          <a:p>
            <a:r>
              <a:rPr lang="es-ES" dirty="0" smtClean="0"/>
              <a:t>5. ¿COMEMOS MÁS EN OTOÑO?</a:t>
            </a:r>
          </a:p>
          <a:p>
            <a:r>
              <a:rPr lang="es-ES" dirty="0" smtClean="0"/>
              <a:t>Sí, pero también puede ocurrir lo contrario. Vayamos por partes. Después de una época de calor y de exhibir el cuerpo, llega una época en la que nos podemos 'relajar' con nuestra alimentación y empezar a permitirnos lujos en forma de alimentos azucarados por ejemplo.</a:t>
            </a:r>
          </a:p>
          <a:p>
            <a:r>
              <a:rPr lang="es-ES" dirty="0" smtClean="0"/>
              <a:t>Las personas que sufren depresión otoñal son propensas a comer más alimentos con alto contenido calórico, a lo que si sumamos la ansiedad que genera la tristeza y la desmotivación propia de esta patología, podemos encontrar casos de serios trastornos alimenticios como subida de peso, malas digestiones, empachos...</a:t>
            </a:r>
          </a:p>
          <a:p>
            <a:r>
              <a:rPr lang="es-ES" dirty="0" smtClean="0"/>
              <a:t>Pero también se puede dar el caso contrario: pérdida de apetito con la que el paciente no podrá elevar sus ya de por sí bajas energías.</a:t>
            </a:r>
          </a:p>
          <a:p>
            <a:endParaRPr lang="es-ES" dirty="0">
              <a:solidFill>
                <a:schemeClr val="accent2">
                  <a:lumMod val="50000"/>
                </a:schemeClr>
              </a:solidFill>
            </a:endParaRPr>
          </a:p>
        </p:txBody>
      </p:sp>
    </p:spTree>
    <p:custDataLst>
      <p:tags r:id="rId1"/>
    </p:custDataLst>
  </p:cSld>
  <p:clrMapOvr>
    <a:masterClrMapping/>
  </p:clrMapOvr>
  <p:transition advTm="2990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3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8194" name="Picture 2" descr="C:\Users\Francisco\Pictures\FOTOCOMUNITY\FOTOGRAFIAS-4\1024x768 (86).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848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checkerboard(across)">
                                      <p:cBhvr>
                                        <p:cTn id="7" dur="3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242" name="Picture 2" descr="C:\Users\Francisco\Pictures\FOTOCOMUNITY\LAS 4 ESTACIONES\OTOÑO\Imágenes-de-primavera-verano-otoño-invierno-1 (14).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0469"/>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3000" fill="hold"/>
                                        <p:tgtEl>
                                          <p:spTgt spid="10242"/>
                                        </p:tgtEl>
                                        <p:attrNameLst>
                                          <p:attrName>ppt_w</p:attrName>
                                        </p:attrNameLst>
                                      </p:cBhvr>
                                      <p:tavLst>
                                        <p:tav tm="0">
                                          <p:val>
                                            <p:fltVal val="0"/>
                                          </p:val>
                                        </p:tav>
                                        <p:tav tm="100000">
                                          <p:val>
                                            <p:strVal val="#ppt_w"/>
                                          </p:val>
                                        </p:tav>
                                      </p:tavLst>
                                    </p:anim>
                                    <p:anim calcmode="lin" valueType="num">
                                      <p:cBhvr>
                                        <p:cTn id="8" dur="3000" fill="hold"/>
                                        <p:tgtEl>
                                          <p:spTgt spid="1024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9218" name="Picture 2" descr="C:\Users\Francisco\Pictures\FOTOCOMUNITY\FOTOGRAFIAS-4\1024x768 (11).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2532"/>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5000" fill="hold"/>
                                        <p:tgtEl>
                                          <p:spTgt spid="9218"/>
                                        </p:tgtEl>
                                        <p:attrNameLst>
                                          <p:attrName>ppt_w</p:attrName>
                                        </p:attrNameLst>
                                      </p:cBhvr>
                                      <p:tavLst>
                                        <p:tav tm="0">
                                          <p:val>
                                            <p:fltVal val="0"/>
                                          </p:val>
                                        </p:tav>
                                        <p:tav tm="100000">
                                          <p:val>
                                            <p:strVal val="#ppt_w"/>
                                          </p:val>
                                        </p:tav>
                                      </p:tavLst>
                                    </p:anim>
                                    <p:anim calcmode="lin" valueType="num">
                                      <p:cBhvr>
                                        <p:cTn id="8" dur="5000" fill="hold"/>
                                        <p:tgtEl>
                                          <p:spTgt spid="9218"/>
                                        </p:tgtEl>
                                        <p:attrNameLst>
                                          <p:attrName>ppt_h</p:attrName>
                                        </p:attrNameLst>
                                      </p:cBhvr>
                                      <p:tavLst>
                                        <p:tav tm="0">
                                          <p:val>
                                            <p:fltVal val="0"/>
                                          </p:val>
                                        </p:tav>
                                        <p:tav tm="100000">
                                          <p:val>
                                            <p:strVal val="#ppt_h"/>
                                          </p:val>
                                        </p:tav>
                                      </p:tavLst>
                                    </p:anim>
                                    <p:animEffect transition="in" filter="fade">
                                      <p:cBhvr>
                                        <p:cTn id="9" dur="5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242" name="Picture 2" descr="C:\Users\Francisco\Pictures\FOTOCOMUNITY\FOTOGRAFIAS-4\1024x768 (87).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964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checkerboard(across)">
                                      <p:cBhvr>
                                        <p:cTn id="7" dur="3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endParaRPr lang="es-ES" sz="2400" dirty="0"/>
          </a:p>
        </p:txBody>
      </p:sp>
      <p:sp>
        <p:nvSpPr>
          <p:cNvPr id="3" name="2 Marcador de contenido"/>
          <p:cNvSpPr>
            <a:spLocks noGrp="1"/>
          </p:cNvSpPr>
          <p:nvPr>
            <p:ph idx="1"/>
          </p:nvPr>
        </p:nvSpPr>
        <p:spPr/>
        <p:txBody>
          <a:bodyPr>
            <a:normAutofit fontScale="55000" lnSpcReduction="20000"/>
          </a:bodyPr>
          <a:lstStyle/>
          <a:p>
            <a:r>
              <a:rPr lang="es-ES" sz="3800" b="1" dirty="0" smtClean="0">
                <a:solidFill>
                  <a:schemeClr val="accent2">
                    <a:lumMod val="50000"/>
                  </a:schemeClr>
                </a:solidFill>
              </a:rPr>
              <a:t>6. EL OTOÑO MULTIPLICA LOS CASOS DE INSOMNIO</a:t>
            </a:r>
          </a:p>
          <a:p>
            <a:r>
              <a:rPr lang="es-ES" sz="3800" b="1" dirty="0" smtClean="0">
                <a:solidFill>
                  <a:schemeClr val="accent2">
                    <a:lumMod val="50000"/>
                  </a:schemeClr>
                </a:solidFill>
              </a:rPr>
              <a:t>Así lo pone de manifiesto un informe de Sanitas, que cita a la reducción de horas de sol y la adaptación a las rutinas tras la vacaciones como las principales causas de los trastornos del sueño que afectan desde un 20% al 30% de españoles y aseguran que el insomnio aumenta en esta época del año, también debido a un aumento del estrés laboral.</a:t>
            </a:r>
          </a:p>
          <a:p>
            <a:r>
              <a:rPr lang="es-ES" sz="3800" b="1" dirty="0" smtClean="0">
                <a:solidFill>
                  <a:schemeClr val="accent2">
                    <a:lumMod val="50000"/>
                  </a:schemeClr>
                </a:solidFill>
              </a:rPr>
              <a:t/>
            </a:r>
            <a:br>
              <a:rPr lang="es-ES" sz="3800" b="1" dirty="0" smtClean="0">
                <a:solidFill>
                  <a:schemeClr val="accent2">
                    <a:lumMod val="50000"/>
                  </a:schemeClr>
                </a:solidFill>
              </a:rPr>
            </a:br>
            <a:r>
              <a:rPr lang="es-ES" sz="3800" b="1" dirty="0" smtClean="0">
                <a:solidFill>
                  <a:schemeClr val="accent2">
                    <a:lumMod val="50000"/>
                  </a:schemeClr>
                </a:solidFill>
              </a:rPr>
              <a:t>7. ¿SOMOS MÁS VULNERABLES A LAS ENFERMEDADES?</a:t>
            </a:r>
          </a:p>
          <a:p>
            <a:r>
              <a:rPr lang="es-ES" sz="3800" b="1" dirty="0" smtClean="0">
                <a:solidFill>
                  <a:schemeClr val="accent2">
                    <a:lumMod val="50000"/>
                  </a:schemeClr>
                </a:solidFill>
              </a:rPr>
              <a:t>Sí. El cambio de estación supone un cambio brusco de hábitos de vida tras el verano como la vuelta a la rutina lo que junto con el cambio de temperatura hacen que nuestro organismo sea más vulnerable al ataque de bacterias y virus. Todo esto se resume en que algunas enfermedades tienen un repunte durante esta estación: Alergias (por la caída de la hoja, cambios en la flora y la proliferación de ácaros),catarros y gripes, faringitis, bronquitis y otitis entre otros.</a:t>
            </a:r>
          </a:p>
          <a:p>
            <a:endParaRPr lang="es-ES" dirty="0"/>
          </a:p>
        </p:txBody>
      </p:sp>
    </p:spTree>
    <p:custDataLst>
      <p:tags r:id="rId1"/>
    </p:custDataLst>
  </p:cSld>
  <p:clrMapOvr>
    <a:masterClrMapping/>
  </p:clrMapOvr>
  <p:transition advTm="4181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3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3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3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3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3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3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1266" name="Picture 2" descr="C:\Users\Francisco\Pictures\FOTOCOMUNITY\FOTOGRAFIAS-4\1024x768 (88).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951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3000" fill="hold"/>
                                        <p:tgtEl>
                                          <p:spTgt spid="11266"/>
                                        </p:tgtEl>
                                        <p:attrNameLst>
                                          <p:attrName>ppt_x</p:attrName>
                                        </p:attrNameLst>
                                      </p:cBhvr>
                                      <p:tavLst>
                                        <p:tav tm="0">
                                          <p:val>
                                            <p:strVal val="#ppt_x"/>
                                          </p:val>
                                        </p:tav>
                                        <p:tav tm="100000">
                                          <p:val>
                                            <p:strVal val="#ppt_x"/>
                                          </p:val>
                                        </p:tav>
                                      </p:tavLst>
                                    </p:anim>
                                    <p:anim calcmode="lin" valueType="num">
                                      <p:cBhvr additive="base">
                                        <p:cTn id="8" dur="3000" fill="hold"/>
                                        <p:tgtEl>
                                          <p:spTgt spid="112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1266" name="Picture 2" descr="C:\Users\Francisco\Pictures\FOTOCOMUNITY\LAS 4 ESTACIONES\OTOÑO\OTOÑO ALEG.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101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ox(in)">
                                      <p:cBhvr>
                                        <p:cTn id="7" dur="3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26" name="Picture 2" descr="C:\Users\Francisco\Pictures\FOTOCOMUNITY\FOTOGRAFIAS-4\1024x768.jpgxx.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3267"/>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ppt_w</p:attrName>
                                        </p:attrNameLst>
                                      </p:cBhvr>
                                      <p:tavLst>
                                        <p:tav tm="0">
                                          <p:val>
                                            <p:fltVal val="0"/>
                                          </p:val>
                                        </p:tav>
                                        <p:tav tm="100000">
                                          <p:val>
                                            <p:strVal val="#ppt_w"/>
                                          </p:val>
                                        </p:tav>
                                      </p:tavLst>
                                    </p:anim>
                                    <p:anim calcmode="lin" valueType="num">
                                      <p:cBhvr>
                                        <p:cTn id="8" dur="5000" fill="hold"/>
                                        <p:tgtEl>
                                          <p:spTgt spid="1026"/>
                                        </p:tgtEl>
                                        <p:attrNameLst>
                                          <p:attrName>ppt_h</p:attrName>
                                        </p:attrNameLst>
                                      </p:cBhvr>
                                      <p:tavLst>
                                        <p:tav tm="0">
                                          <p:val>
                                            <p:fltVal val="0"/>
                                          </p:val>
                                        </p:tav>
                                        <p:tav tm="100000">
                                          <p:val>
                                            <p:strVal val="#ppt_h"/>
                                          </p:val>
                                        </p:tav>
                                      </p:tavLst>
                                    </p:anim>
                                    <p:animEffect transition="in" filter="fade">
                                      <p:cBhvr>
                                        <p:cTn id="9"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2290" name="Picture 2" descr="C:\Users\Francisco\Pictures\FOTOCOMUNITY\FOTOGRAFIAS-4\1024x768 (91).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140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3000" fill="hold"/>
                                        <p:tgtEl>
                                          <p:spTgt spid="12290"/>
                                        </p:tgtEl>
                                        <p:attrNameLst>
                                          <p:attrName>ppt_x</p:attrName>
                                        </p:attrNameLst>
                                      </p:cBhvr>
                                      <p:tavLst>
                                        <p:tav tm="0">
                                          <p:val>
                                            <p:strVal val="#ppt_x"/>
                                          </p:val>
                                        </p:tav>
                                        <p:tav tm="100000">
                                          <p:val>
                                            <p:strVal val="#ppt_x"/>
                                          </p:val>
                                        </p:tav>
                                      </p:tavLst>
                                    </p:anim>
                                    <p:anim calcmode="lin" valueType="num">
                                      <p:cBhvr additive="base">
                                        <p:cTn id="8" dur="3000" fill="hold"/>
                                        <p:tgtEl>
                                          <p:spTgt spid="122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3314" name="Picture 2" descr="C:\Users\Francisco\Pictures\FOTOCOMUNITY\FOTOGRAFIAS-4\1024x768 (94).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1859"/>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3000" fill="hold"/>
                                        <p:tgtEl>
                                          <p:spTgt spid="13314"/>
                                        </p:tgtEl>
                                        <p:attrNameLst>
                                          <p:attrName>ppt_x</p:attrName>
                                        </p:attrNameLst>
                                      </p:cBhvr>
                                      <p:tavLst>
                                        <p:tav tm="0">
                                          <p:val>
                                            <p:strVal val="#ppt_x"/>
                                          </p:val>
                                        </p:tav>
                                        <p:tav tm="100000">
                                          <p:val>
                                            <p:strVal val="#ppt_x"/>
                                          </p:val>
                                        </p:tav>
                                      </p:tavLst>
                                    </p:anim>
                                    <p:anim calcmode="lin" valueType="num">
                                      <p:cBhvr additive="base">
                                        <p:cTn id="8" dur="3000" fill="hold"/>
                                        <p:tgtEl>
                                          <p:spTgt spid="133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noAutofit/>
          </a:bodyPr>
          <a:lstStyle/>
          <a:p>
            <a:r>
              <a:rPr lang="es-ES" sz="2400" b="1" dirty="0" smtClean="0">
                <a:solidFill>
                  <a:schemeClr val="accent2">
                    <a:lumMod val="50000"/>
                  </a:schemeClr>
                </a:solidFill>
              </a:rPr>
              <a:t>8. ¿AFECTA EL CAMBIO HORARIO A LOS LACTANTES?</a:t>
            </a:r>
          </a:p>
          <a:p>
            <a:r>
              <a:rPr lang="es-ES" sz="2400" b="1" dirty="0" smtClean="0">
                <a:solidFill>
                  <a:schemeClr val="accent2">
                    <a:lumMod val="50000"/>
                  </a:schemeClr>
                </a:solidFill>
              </a:rPr>
              <a:t>El otoño llega también con un cambio horario: el 27 de octubre tendremos que retrasar la hora de nuestro reloj. Aunque mucho se ha hablado de los cambios que puede sufrir una persona con el nuevo horario, lo cierto es que según un experto del Hospital de La Paz de Madrid, los bebés de hasta nueve meses no notan absolutamente nada. Sólo lo notarán los niños que por estar en una edad más avanzada tienen lo que se denominan 'horarios sociales'. Pero el cambio horario del otoño, según el mismo experto, es menos 'traumático' para bebés y niños que el de la primavera.</a:t>
            </a:r>
            <a:endParaRPr lang="es-ES" sz="2400" b="1" dirty="0">
              <a:solidFill>
                <a:schemeClr val="accent2">
                  <a:lumMod val="50000"/>
                </a:schemeClr>
              </a:solidFill>
            </a:endParaRPr>
          </a:p>
        </p:txBody>
      </p:sp>
    </p:spTree>
    <p:custDataLst>
      <p:tags r:id="rId1"/>
    </p:custDataLst>
  </p:cSld>
  <p:clrMapOvr>
    <a:masterClrMapping/>
  </p:clrMapOvr>
  <p:transition advTm="296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3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3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4338" name="Picture 2" descr="C:\Users\Francisco\Pictures\FOTOCOMUNITY\FOTOGRAFIAS-4\1024x768 (96).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06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checkerboard(across)">
                                      <p:cBhvr>
                                        <p:cTn id="7" dur="3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5362" name="Picture 2" descr="C:\Users\Francisco\Pictures\FOTOCOMUNITY\FOTOGRAFIAS-4\1024x768 (97).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011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linds(horizontal)">
                                      <p:cBhvr>
                                        <p:cTn id="7" dur="3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6386" name="Picture 2" descr="C:\Users\Francisco\Pictures\FOTOCOMUNITY\FOTOGRAFIAS-4\1026x770.jpg-"/>
          <p:cNvPicPr>
            <a:picLocks noChangeAspect="1" noChangeArrowheads="1"/>
          </p:cNvPicPr>
          <p:nvPr/>
        </p:nvPicPr>
        <p:blipFill>
          <a:blip r:embed="rId3"/>
          <a:srcRect/>
          <a:stretch>
            <a:fillRect/>
          </a:stretch>
        </p:blipFill>
        <p:spPr bwMode="auto">
          <a:xfrm>
            <a:off x="-285784" y="-214338"/>
            <a:ext cx="9753600" cy="7315200"/>
          </a:xfrm>
          <a:prstGeom prst="rect">
            <a:avLst/>
          </a:prstGeom>
          <a:noFill/>
        </p:spPr>
      </p:pic>
    </p:spTree>
    <p:custDataLst>
      <p:tags r:id="rId1"/>
    </p:custDataLst>
  </p:cSld>
  <p:clrMapOvr>
    <a:masterClrMapping/>
  </p:clrMapOvr>
  <p:transition advTm="12047"/>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3000" fill="hold"/>
                                        <p:tgtEl>
                                          <p:spTgt spid="16386"/>
                                        </p:tgtEl>
                                        <p:attrNameLst>
                                          <p:attrName>ppt_w</p:attrName>
                                        </p:attrNameLst>
                                      </p:cBhvr>
                                      <p:tavLst>
                                        <p:tav tm="0">
                                          <p:val>
                                            <p:fltVal val="0"/>
                                          </p:val>
                                        </p:tav>
                                        <p:tav tm="100000">
                                          <p:val>
                                            <p:strVal val="#ppt_w"/>
                                          </p:val>
                                        </p:tav>
                                      </p:tavLst>
                                    </p:anim>
                                    <p:anim calcmode="lin" valueType="num">
                                      <p:cBhvr>
                                        <p:cTn id="8" dur="3000" fill="hold"/>
                                        <p:tgtEl>
                                          <p:spTgt spid="16386"/>
                                        </p:tgtEl>
                                        <p:attrNameLst>
                                          <p:attrName>ppt_h</p:attrName>
                                        </p:attrNameLst>
                                      </p:cBhvr>
                                      <p:tavLst>
                                        <p:tav tm="0">
                                          <p:val>
                                            <p:fltVal val="0"/>
                                          </p:val>
                                        </p:tav>
                                        <p:tav tm="100000">
                                          <p:val>
                                            <p:strVal val="#ppt_h"/>
                                          </p:val>
                                        </p:tav>
                                      </p:tavLst>
                                    </p:anim>
                                    <p:animEffect transition="in" filter="fade">
                                      <p:cBhvr>
                                        <p:cTn id="9" dur="3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2290" name="Picture 2" descr="C:\Users\Francisco\Pictures\FOTOCOMUNITY\LAS 4 ESTACIONES\OTOÑO\otoñ-jud.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2609"/>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3000" fill="hold"/>
                                        <p:tgtEl>
                                          <p:spTgt spid="12290"/>
                                        </p:tgtEl>
                                        <p:attrNameLst>
                                          <p:attrName>ppt_x</p:attrName>
                                        </p:attrNameLst>
                                      </p:cBhvr>
                                      <p:tavLst>
                                        <p:tav tm="0">
                                          <p:val>
                                            <p:strVal val="#ppt_x"/>
                                          </p:val>
                                        </p:tav>
                                        <p:tav tm="100000">
                                          <p:val>
                                            <p:strVal val="#ppt_x"/>
                                          </p:val>
                                        </p:tav>
                                      </p:tavLst>
                                    </p:anim>
                                    <p:anim calcmode="lin" valueType="num">
                                      <p:cBhvr additive="base">
                                        <p:cTn id="8" dur="3000" fill="hold"/>
                                        <p:tgtEl>
                                          <p:spTgt spid="122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7410" name="Picture 2" descr="C:\Users\Francisco\Pictures\FOTOCOMUNITY\FOTOGRAFIAS-4\1024x768.jpg787.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1907"/>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arn(inHorizontal)">
                                      <p:cBhvr>
                                        <p:cTn id="7" dur="3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sz="2000" dirty="0" smtClean="0">
                <a:solidFill>
                  <a:schemeClr val="accent2">
                    <a:lumMod val="50000"/>
                  </a:schemeClr>
                </a:solidFill>
                <a:latin typeface="Arial Black" pitchFamily="34" charset="0"/>
              </a:rPr>
              <a:t>8. ¿MEJOR CIELO EN OTOÑO?</a:t>
            </a:r>
            <a:endParaRPr lang="es-ES" sz="2000" dirty="0" smtClean="0">
              <a:solidFill>
                <a:schemeClr val="accent2">
                  <a:lumMod val="50000"/>
                </a:schemeClr>
              </a:solidFill>
              <a:latin typeface="Arial Black" pitchFamily="34" charset="0"/>
            </a:endParaRPr>
          </a:p>
        </p:txBody>
      </p:sp>
      <p:sp>
        <p:nvSpPr>
          <p:cNvPr id="3" name="2 Marcador de contenido"/>
          <p:cNvSpPr>
            <a:spLocks noGrp="1"/>
          </p:cNvSpPr>
          <p:nvPr>
            <p:ph idx="1"/>
          </p:nvPr>
        </p:nvSpPr>
        <p:spPr/>
        <p:txBody>
          <a:bodyPr>
            <a:normAutofit fontScale="55000" lnSpcReduction="20000"/>
          </a:bodyPr>
          <a:lstStyle/>
          <a:p>
            <a:r>
              <a:rPr lang="es-ES" dirty="0" smtClean="0">
                <a:solidFill>
                  <a:schemeClr val="accent2">
                    <a:lumMod val="50000"/>
                  </a:schemeClr>
                </a:solidFill>
                <a:latin typeface="Arial Black" pitchFamily="34" charset="0"/>
              </a:rPr>
              <a:t>El otoño suele ser una buena época para mirar el cielo ya que además hay fenómenos de interés como dos eclipses: uno </a:t>
            </a:r>
            <a:r>
              <a:rPr lang="es-ES" dirty="0" err="1" smtClean="0">
                <a:solidFill>
                  <a:schemeClr val="accent2">
                    <a:lumMod val="50000"/>
                  </a:schemeClr>
                </a:solidFill>
                <a:latin typeface="Arial Black" pitchFamily="34" charset="0"/>
              </a:rPr>
              <a:t>penumbral</a:t>
            </a:r>
            <a:r>
              <a:rPr lang="es-ES" dirty="0" smtClean="0">
                <a:solidFill>
                  <a:schemeClr val="accent2">
                    <a:lumMod val="50000"/>
                  </a:schemeClr>
                </a:solidFill>
                <a:latin typeface="Arial Black" pitchFamily="34" charset="0"/>
              </a:rPr>
              <a:t> de luna (18 y 19 de octubre) y uno mixto de Sol (3 de noviembre). Las mejores fechas para las observaciones son aquellas cercanas a la luna nueva (5 de octubre, 3 de noviembre y 3 de diciembre) salvo que el fenómeno que se quiera observar sea la propia Luna.</a:t>
            </a:r>
          </a:p>
          <a:p>
            <a:endParaRPr lang="es-ES" dirty="0" smtClean="0">
              <a:solidFill>
                <a:schemeClr val="accent2">
                  <a:lumMod val="50000"/>
                </a:schemeClr>
              </a:solidFill>
              <a:latin typeface="Arial Black" pitchFamily="34" charset="0"/>
            </a:endParaRPr>
          </a:p>
          <a:p>
            <a:r>
              <a:rPr lang="es-ES" dirty="0" smtClean="0">
                <a:solidFill>
                  <a:schemeClr val="accent2">
                    <a:lumMod val="50000"/>
                  </a:schemeClr>
                </a:solidFill>
                <a:latin typeface="Arial Black" pitchFamily="34" charset="0"/>
              </a:rPr>
              <a:t>Habrá lluvia de meteoros: las '</a:t>
            </a:r>
            <a:r>
              <a:rPr lang="es-ES" dirty="0" err="1" smtClean="0">
                <a:solidFill>
                  <a:schemeClr val="accent2">
                    <a:lumMod val="50000"/>
                  </a:schemeClr>
                </a:solidFill>
                <a:latin typeface="Arial Black" pitchFamily="34" charset="0"/>
              </a:rPr>
              <a:t>Dracónidas</a:t>
            </a:r>
            <a:r>
              <a:rPr lang="es-ES" dirty="0" smtClean="0">
                <a:solidFill>
                  <a:schemeClr val="accent2">
                    <a:lumMod val="50000"/>
                  </a:schemeClr>
                </a:solidFill>
                <a:latin typeface="Arial Black" pitchFamily="34" charset="0"/>
              </a:rPr>
              <a:t>' el 8 de octubre, las 'Leónidas' el 17 de noviembre (ocasionalmente muy intensa) y las '</a:t>
            </a:r>
            <a:r>
              <a:rPr lang="es-ES" dirty="0" err="1" smtClean="0">
                <a:solidFill>
                  <a:schemeClr val="accent2">
                    <a:lumMod val="50000"/>
                  </a:schemeClr>
                </a:solidFill>
                <a:latin typeface="Arial Black" pitchFamily="34" charset="0"/>
              </a:rPr>
              <a:t>Gernínidas</a:t>
            </a:r>
            <a:r>
              <a:rPr lang="es-ES" dirty="0" smtClean="0">
                <a:solidFill>
                  <a:schemeClr val="accent2">
                    <a:lumMod val="50000"/>
                  </a:schemeClr>
                </a:solidFill>
                <a:latin typeface="Arial Black" pitchFamily="34" charset="0"/>
              </a:rPr>
              <a:t>', la más intensa, alrededor del 13 de diciembre.</a:t>
            </a:r>
          </a:p>
          <a:p>
            <a:r>
              <a:rPr lang="es-ES" dirty="0" smtClean="0">
                <a:solidFill>
                  <a:schemeClr val="accent2">
                    <a:lumMod val="50000"/>
                  </a:schemeClr>
                </a:solidFill>
                <a:latin typeface="Arial Black" pitchFamily="34" charset="0"/>
              </a:rPr>
              <a:t>10. VISIBILIDAD DE LOS PLANETAS</a:t>
            </a:r>
          </a:p>
          <a:p>
            <a:r>
              <a:rPr lang="es-ES" dirty="0" smtClean="0">
                <a:solidFill>
                  <a:schemeClr val="accent2">
                    <a:lumMod val="50000"/>
                  </a:schemeClr>
                </a:solidFill>
                <a:latin typeface="Arial Black" pitchFamily="34" charset="0"/>
              </a:rPr>
              <a:t>Marte y Júpiter serán visibles al amanecer y a ellos se unirá Saturno al final del otoño. Al atardecer serán visibles un brillante Venus y, hasta mediados de otoño, Saturno.</a:t>
            </a:r>
          </a:p>
          <a:p>
            <a:endParaRPr lang="es-ES" dirty="0"/>
          </a:p>
        </p:txBody>
      </p:sp>
    </p:spTree>
    <p:custDataLst>
      <p:tags r:id="rId1"/>
    </p:custDataLst>
  </p:cSld>
  <p:clrMapOvr>
    <a:masterClrMapping/>
  </p:clrMapOvr>
  <p:transition advTm="4137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3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3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3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3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3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3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additive="base">
                                        <p:cTn id="31"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2"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6146" name="Picture 2" descr="C:\Users\Francisco\Pictures\FOTOCOMUNITY\LAS 4 ESTACIONES\OTOÑO\DSC_2988-Edit-2.jpg"/>
          <p:cNvPicPr>
            <a:picLocks noChangeAspect="1" noChangeArrowheads="1"/>
          </p:cNvPicPr>
          <p:nvPr/>
        </p:nvPicPr>
        <p:blipFill>
          <a:blip r:embed="rId3"/>
          <a:srcRect/>
          <a:stretch>
            <a:fillRect/>
          </a:stretch>
        </p:blipFill>
        <p:spPr bwMode="auto">
          <a:xfrm>
            <a:off x="-304800" y="-471488"/>
            <a:ext cx="9753600" cy="7800976"/>
          </a:xfrm>
          <a:prstGeom prst="rect">
            <a:avLst/>
          </a:prstGeom>
          <a:noFill/>
        </p:spPr>
      </p:pic>
    </p:spTree>
    <p:custDataLst>
      <p:tags r:id="rId1"/>
    </p:custDataLst>
  </p:cSld>
  <p:clrMapOvr>
    <a:masterClrMapping/>
  </p:clrMapOvr>
  <p:transition advTm="11625"/>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3000" fill="hold"/>
                                        <p:tgtEl>
                                          <p:spTgt spid="6146"/>
                                        </p:tgtEl>
                                        <p:attrNameLst>
                                          <p:attrName>ppt_w</p:attrName>
                                        </p:attrNameLst>
                                      </p:cBhvr>
                                      <p:tavLst>
                                        <p:tav tm="0">
                                          <p:val>
                                            <p:fltVal val="0"/>
                                          </p:val>
                                        </p:tav>
                                        <p:tav tm="100000">
                                          <p:val>
                                            <p:strVal val="#ppt_w"/>
                                          </p:val>
                                        </p:tav>
                                      </p:tavLst>
                                    </p:anim>
                                    <p:anim calcmode="lin" valueType="num">
                                      <p:cBhvr>
                                        <p:cTn id="8" dur="3000" fill="hold"/>
                                        <p:tgtEl>
                                          <p:spTgt spid="6146"/>
                                        </p:tgtEl>
                                        <p:attrNameLst>
                                          <p:attrName>ppt_h</p:attrName>
                                        </p:attrNameLst>
                                      </p:cBhvr>
                                      <p:tavLst>
                                        <p:tav tm="0">
                                          <p:val>
                                            <p:fltVal val="0"/>
                                          </p:val>
                                        </p:tav>
                                        <p:tav tm="100000">
                                          <p:val>
                                            <p:strVal val="#ppt_h"/>
                                          </p:val>
                                        </p:tav>
                                      </p:tavLst>
                                    </p:anim>
                                    <p:animEffect transition="in" filter="fade">
                                      <p:cBhvr>
                                        <p:cTn id="9" dur="3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8434" name="Picture 2" descr="C:\Users\Francisco\Pictures\FOTOCOMUNITY\FOTOGRAFIAS-4\1024x768.jpghh.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312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checkerboard(across)">
                                      <p:cBhvr>
                                        <p:cTn id="7" dur="3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122" name="Picture 2" descr="C:\Users\Francisco\Pictures\FOTOCOMUNITY\LAS 4 ESTACIONES\OTOÑO\_DSC1392.jpg"/>
          <p:cNvPicPr>
            <a:picLocks noChangeAspect="1" noChangeArrowheads="1"/>
          </p:cNvPicPr>
          <p:nvPr/>
        </p:nvPicPr>
        <p:blipFill>
          <a:blip r:embed="rId3"/>
          <a:srcRect/>
          <a:stretch>
            <a:fillRect/>
          </a:stretch>
        </p:blipFill>
        <p:spPr bwMode="auto">
          <a:xfrm>
            <a:off x="-33878" y="357167"/>
            <a:ext cx="9211760" cy="6143668"/>
          </a:xfrm>
          <a:prstGeom prst="rect">
            <a:avLst/>
          </a:prstGeom>
          <a:noFill/>
        </p:spPr>
      </p:pic>
    </p:spTree>
    <p:custDataLst>
      <p:tags r:id="rId1"/>
    </p:custDataLst>
  </p:cSld>
  <p:clrMapOvr>
    <a:masterClrMapping/>
  </p:clrMapOvr>
  <p:transition advTm="13031"/>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3000" fill="hold"/>
                                        <p:tgtEl>
                                          <p:spTgt spid="5122"/>
                                        </p:tgtEl>
                                        <p:attrNameLst>
                                          <p:attrName>ppt_x</p:attrName>
                                        </p:attrNameLst>
                                      </p:cBhvr>
                                      <p:tavLst>
                                        <p:tav tm="0">
                                          <p:val>
                                            <p:strVal val="#ppt_x"/>
                                          </p:val>
                                        </p:tav>
                                        <p:tav tm="100000">
                                          <p:val>
                                            <p:strVal val="#ppt_x"/>
                                          </p:val>
                                        </p:tav>
                                      </p:tavLst>
                                    </p:anim>
                                    <p:anim calcmode="lin" valueType="num">
                                      <p:cBhvr additive="base">
                                        <p:cTn id="8" dur="30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098" name="Picture 2" descr="C:\Users\Francisco\Pictures\FOTOCOMUNITY\LAS 4 ESTACIONES\OTOÑO\_DSC3994.jpg"/>
          <p:cNvPicPr>
            <a:picLocks noChangeAspect="1" noChangeArrowheads="1"/>
          </p:cNvPicPr>
          <p:nvPr/>
        </p:nvPicPr>
        <p:blipFill>
          <a:blip r:embed="rId3"/>
          <a:srcRect/>
          <a:stretch>
            <a:fillRect/>
          </a:stretch>
        </p:blipFill>
        <p:spPr bwMode="auto">
          <a:xfrm>
            <a:off x="-1" y="357166"/>
            <a:ext cx="9144001" cy="6096001"/>
          </a:xfrm>
          <a:prstGeom prst="rect">
            <a:avLst/>
          </a:prstGeom>
          <a:noFill/>
        </p:spPr>
      </p:pic>
    </p:spTree>
    <p:custDataLst>
      <p:tags r:id="rId1"/>
    </p:custDataLst>
  </p:cSld>
  <p:clrMapOvr>
    <a:masterClrMapping/>
  </p:clrMapOvr>
  <p:transition advTm="12672"/>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3000" fill="hold"/>
                                        <p:tgtEl>
                                          <p:spTgt spid="4098"/>
                                        </p:tgtEl>
                                        <p:attrNameLst>
                                          <p:attrName>ppt_w</p:attrName>
                                        </p:attrNameLst>
                                      </p:cBhvr>
                                      <p:tavLst>
                                        <p:tav tm="0">
                                          <p:val>
                                            <p:fltVal val="0"/>
                                          </p:val>
                                        </p:tav>
                                        <p:tav tm="100000">
                                          <p:val>
                                            <p:strVal val="#ppt_w"/>
                                          </p:val>
                                        </p:tav>
                                      </p:tavLst>
                                    </p:anim>
                                    <p:anim calcmode="lin" valueType="num">
                                      <p:cBhvr>
                                        <p:cTn id="8" dur="3000" fill="hold"/>
                                        <p:tgtEl>
                                          <p:spTgt spid="409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3074" name="Picture 2" descr="C:\Users\Francisco\Pictures\FOTOCOMUNITY\LAS 4 ESTACIONES\OTOÑO\8144450434_1a78d63e5f_b - copia.jpg"/>
          <p:cNvPicPr>
            <a:picLocks noChangeAspect="1" noChangeArrowheads="1"/>
          </p:cNvPicPr>
          <p:nvPr/>
        </p:nvPicPr>
        <p:blipFill>
          <a:blip r:embed="rId3"/>
          <a:srcRect/>
          <a:stretch>
            <a:fillRect/>
          </a:stretch>
        </p:blipFill>
        <p:spPr bwMode="auto">
          <a:xfrm>
            <a:off x="-304800" y="-247650"/>
            <a:ext cx="9753600" cy="7353300"/>
          </a:xfrm>
          <a:prstGeom prst="rect">
            <a:avLst/>
          </a:prstGeom>
          <a:noFill/>
        </p:spPr>
      </p:pic>
    </p:spTree>
    <p:custDataLst>
      <p:tags r:id="rId1"/>
    </p:custDataLst>
  </p:cSld>
  <p:clrMapOvr>
    <a:masterClrMapping/>
  </p:clrMapOvr>
  <p:transition advTm="1315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3000" fill="hold"/>
                                        <p:tgtEl>
                                          <p:spTgt spid="3074"/>
                                        </p:tgtEl>
                                        <p:attrNameLst>
                                          <p:attrName>ppt_x</p:attrName>
                                        </p:attrNameLst>
                                      </p:cBhvr>
                                      <p:tavLst>
                                        <p:tav tm="0">
                                          <p:val>
                                            <p:strVal val="#ppt_x"/>
                                          </p:val>
                                        </p:tav>
                                        <p:tav tm="100000">
                                          <p:val>
                                            <p:strVal val="#ppt_x"/>
                                          </p:val>
                                        </p:tav>
                                      </p:tavLst>
                                    </p:anim>
                                    <p:anim calcmode="lin" valueType="num">
                                      <p:cBhvr additive="base">
                                        <p:cTn id="8" dur="30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9458" name="Picture 2" descr="C:\Users\Francisco\Pictures\FOTOCOMUNITY\FOTOGRAFIAS-4\1024x768.jpg-ñ.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4579"/>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3000" fill="hold"/>
                                        <p:tgtEl>
                                          <p:spTgt spid="19458"/>
                                        </p:tgtEl>
                                        <p:attrNameLst>
                                          <p:attrName>ppt_w</p:attrName>
                                        </p:attrNameLst>
                                      </p:cBhvr>
                                      <p:tavLst>
                                        <p:tav tm="0">
                                          <p:val>
                                            <p:fltVal val="0"/>
                                          </p:val>
                                        </p:tav>
                                        <p:tav tm="100000">
                                          <p:val>
                                            <p:strVal val="#ppt_w"/>
                                          </p:val>
                                        </p:tav>
                                      </p:tavLst>
                                    </p:anim>
                                    <p:anim calcmode="lin" valueType="num">
                                      <p:cBhvr>
                                        <p:cTn id="8" dur="3000" fill="hold"/>
                                        <p:tgtEl>
                                          <p:spTgt spid="19458"/>
                                        </p:tgtEl>
                                        <p:attrNameLst>
                                          <p:attrName>ppt_h</p:attrName>
                                        </p:attrNameLst>
                                      </p:cBhvr>
                                      <p:tavLst>
                                        <p:tav tm="0">
                                          <p:val>
                                            <p:fltVal val="0"/>
                                          </p:val>
                                        </p:tav>
                                        <p:tav tm="100000">
                                          <p:val>
                                            <p:strVal val="#ppt_h"/>
                                          </p:val>
                                        </p:tav>
                                      </p:tavLst>
                                    </p:anim>
                                    <p:animEffect transition="in" filter="fade">
                                      <p:cBhvr>
                                        <p:cTn id="9" dur="3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20482" name="Picture 2" descr="C:\Users\Francisco\Pictures\FOTOCOMUNITY\FOTOGRAFIAS-4\1024x768.jpgo9o.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012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fltVal val="0"/>
                                          </p:val>
                                        </p:tav>
                                        <p:tav tm="100000">
                                          <p:val>
                                            <p:strVal val="#ppt_w"/>
                                          </p:val>
                                        </p:tav>
                                      </p:tavLst>
                                    </p:anim>
                                    <p:anim calcmode="lin" valueType="num">
                                      <p:cBhvr>
                                        <p:cTn id="8" dur="3000" fill="hold"/>
                                        <p:tgtEl>
                                          <p:spTgt spid="20482"/>
                                        </p:tgtEl>
                                        <p:attrNameLst>
                                          <p:attrName>ppt_h</p:attrName>
                                        </p:attrNameLst>
                                      </p:cBhvr>
                                      <p:tavLst>
                                        <p:tav tm="0">
                                          <p:val>
                                            <p:fltVal val="0"/>
                                          </p:val>
                                        </p:tav>
                                        <p:tav tm="100000">
                                          <p:val>
                                            <p:strVal val="#ppt_h"/>
                                          </p:val>
                                        </p:tav>
                                      </p:tavLst>
                                    </p:anim>
                                    <p:animEffect transition="in" filter="fade">
                                      <p:cBhvr>
                                        <p:cTn id="9" dur="30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21506" name="Picture 2" descr="C:\Users\Francisco\Pictures\FOTOCOMUNITY\FOTOGRAFIAS-4\1024x768.jpgr5t.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187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checkerboard(across)">
                                      <p:cBhvr>
                                        <p:cTn id="7" dur="3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2050" name="Picture 2" descr="C:\Users\Francisco\Pictures\FOTOCOMUNITY\LAS 4 ESTACIONES\OTOÑO\401044_detail.jpg-magia de otoño- 7 nomi.jpg"/>
          <p:cNvPicPr>
            <a:picLocks noChangeAspect="1" noChangeArrowheads="1"/>
          </p:cNvPicPr>
          <p:nvPr/>
        </p:nvPicPr>
        <p:blipFill>
          <a:blip r:embed="rId3"/>
          <a:srcRect/>
          <a:stretch>
            <a:fillRect/>
          </a:stretch>
        </p:blipFill>
        <p:spPr bwMode="auto">
          <a:xfrm>
            <a:off x="1" y="428604"/>
            <a:ext cx="9210944" cy="6143619"/>
          </a:xfrm>
          <a:prstGeom prst="rect">
            <a:avLst/>
          </a:prstGeom>
          <a:noFill/>
        </p:spPr>
      </p:pic>
    </p:spTree>
    <p:custDataLst>
      <p:tags r:id="rId1"/>
    </p:custDataLst>
  </p:cSld>
  <p:clrMapOvr>
    <a:masterClrMapping/>
  </p:clrMapOvr>
  <p:transition advTm="1086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heckerboard(across)">
                                      <p:cBhvr>
                                        <p:cTn id="7"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3314" name="Picture 2" descr="C:\Users\Francisco\Pictures\FOTOCOMUNITY\LAS 4 ESTACIONES\OTOÑO\telallevo.jpg"/>
          <p:cNvPicPr>
            <a:picLocks noChangeAspect="1" noChangeArrowheads="1"/>
          </p:cNvPicPr>
          <p:nvPr/>
        </p:nvPicPr>
        <p:blipFill>
          <a:blip r:embed="rId3"/>
          <a:srcRect/>
          <a:stretch>
            <a:fillRect/>
          </a:stretch>
        </p:blipFill>
        <p:spPr bwMode="auto">
          <a:xfrm>
            <a:off x="-314325" y="-238125"/>
            <a:ext cx="9772650" cy="7334250"/>
          </a:xfrm>
          <a:prstGeom prst="rect">
            <a:avLst/>
          </a:prstGeom>
          <a:noFill/>
        </p:spPr>
      </p:pic>
    </p:spTree>
    <p:custDataLst>
      <p:tags r:id="rId1"/>
    </p:custDataLst>
  </p:cSld>
  <p:clrMapOvr>
    <a:masterClrMapping/>
  </p:clrMapOvr>
  <p:transition advTm="14017"/>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3000" fill="hold"/>
                                        <p:tgtEl>
                                          <p:spTgt spid="13314"/>
                                        </p:tgtEl>
                                        <p:attrNameLst>
                                          <p:attrName>ppt_w</p:attrName>
                                        </p:attrNameLst>
                                      </p:cBhvr>
                                      <p:tavLst>
                                        <p:tav tm="0">
                                          <p:val>
                                            <p:fltVal val="0"/>
                                          </p:val>
                                        </p:tav>
                                        <p:tav tm="100000">
                                          <p:val>
                                            <p:strVal val="#ppt_w"/>
                                          </p:val>
                                        </p:tav>
                                      </p:tavLst>
                                    </p:anim>
                                    <p:anim calcmode="lin" valueType="num">
                                      <p:cBhvr>
                                        <p:cTn id="8" dur="3000" fill="hold"/>
                                        <p:tgtEl>
                                          <p:spTgt spid="13314"/>
                                        </p:tgtEl>
                                        <p:attrNameLst>
                                          <p:attrName>ppt_h</p:attrName>
                                        </p:attrNameLst>
                                      </p:cBhvr>
                                      <p:tavLst>
                                        <p:tav tm="0">
                                          <p:val>
                                            <p:fltVal val="0"/>
                                          </p:val>
                                        </p:tav>
                                        <p:tav tm="100000">
                                          <p:val>
                                            <p:strVal val="#ppt_h"/>
                                          </p:val>
                                        </p:tav>
                                      </p:tavLst>
                                    </p:anim>
                                    <p:animEffect transition="in" filter="fade">
                                      <p:cBhvr>
                                        <p:cTn id="9" dur="3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22530" name="Picture 2" descr="C:\Users\Francisco\Pictures\FOTOCOMUNITY\FOTOGRAFIAS-4\fotos-de-chicas-hermosas-girls-rostros-de-mujeres-bonitas-fashion-9.jpg"/>
          <p:cNvPicPr>
            <a:picLocks noChangeAspect="1" noChangeArrowheads="1"/>
          </p:cNvPicPr>
          <p:nvPr/>
        </p:nvPicPr>
        <p:blipFill>
          <a:blip r:embed="rId3"/>
          <a:srcRect/>
          <a:stretch>
            <a:fillRect/>
          </a:stretch>
        </p:blipFill>
        <p:spPr bwMode="auto">
          <a:xfrm>
            <a:off x="-584087" y="0"/>
            <a:ext cx="10312176" cy="6858000"/>
          </a:xfrm>
          <a:prstGeom prst="rect">
            <a:avLst/>
          </a:prstGeom>
          <a:noFill/>
        </p:spPr>
      </p:pic>
    </p:spTree>
    <p:custDataLst>
      <p:tags r:id="rId1"/>
    </p:custDataLst>
  </p:cSld>
  <p:clrMapOvr>
    <a:masterClrMapping/>
  </p:clrMapOvr>
  <p:transition advTm="11578"/>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3000" fill="hold"/>
                                        <p:tgtEl>
                                          <p:spTgt spid="22530"/>
                                        </p:tgtEl>
                                        <p:attrNameLst>
                                          <p:attrName>ppt_w</p:attrName>
                                        </p:attrNameLst>
                                      </p:cBhvr>
                                      <p:tavLst>
                                        <p:tav tm="0">
                                          <p:val>
                                            <p:fltVal val="0"/>
                                          </p:val>
                                        </p:tav>
                                        <p:tav tm="100000">
                                          <p:val>
                                            <p:strVal val="#ppt_w"/>
                                          </p:val>
                                        </p:tav>
                                      </p:tavLst>
                                    </p:anim>
                                    <p:anim calcmode="lin" valueType="num">
                                      <p:cBhvr>
                                        <p:cTn id="8" dur="3000" fill="hold"/>
                                        <p:tgtEl>
                                          <p:spTgt spid="22530"/>
                                        </p:tgtEl>
                                        <p:attrNameLst>
                                          <p:attrName>ppt_h</p:attrName>
                                        </p:attrNameLst>
                                      </p:cBhvr>
                                      <p:tavLst>
                                        <p:tav tm="0">
                                          <p:val>
                                            <p:fltVal val="0"/>
                                          </p:val>
                                        </p:tav>
                                        <p:tav tm="100000">
                                          <p:val>
                                            <p:strVal val="#ppt_h"/>
                                          </p:val>
                                        </p:tav>
                                      </p:tavLst>
                                    </p:anim>
                                    <p:animEffect transition="in" filter="fade">
                                      <p:cBhvr>
                                        <p:cTn id="9" dur="3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25602" name="Picture 2" descr="C:\Users\Francisco\Pictures\FOTOCOMUNITY\FOTOGRAFIAS-4\Autumn Lake, The Trees, The Picture.jpg"/>
          <p:cNvPicPr>
            <a:picLocks noChangeAspect="1" noChangeArrowheads="1"/>
          </p:cNvPicPr>
          <p:nvPr/>
        </p:nvPicPr>
        <p:blipFill>
          <a:blip r:embed="rId3"/>
          <a:srcRect/>
          <a:stretch>
            <a:fillRect/>
          </a:stretch>
        </p:blipFill>
        <p:spPr bwMode="auto">
          <a:xfrm>
            <a:off x="-914400" y="0"/>
            <a:ext cx="10972800" cy="6858000"/>
          </a:xfrm>
          <a:prstGeom prst="rect">
            <a:avLst/>
          </a:prstGeom>
          <a:noFill/>
        </p:spPr>
      </p:pic>
      <p:sp>
        <p:nvSpPr>
          <p:cNvPr id="5" name="4 CuadroTexto"/>
          <p:cNvSpPr txBox="1"/>
          <p:nvPr/>
        </p:nvSpPr>
        <p:spPr>
          <a:xfrm>
            <a:off x="0" y="5929330"/>
            <a:ext cx="6429388" cy="646331"/>
          </a:xfrm>
          <a:prstGeom prst="rect">
            <a:avLst/>
          </a:prstGeom>
          <a:noFill/>
        </p:spPr>
        <p:txBody>
          <a:bodyPr wrap="square" rtlCol="0">
            <a:spAutoFit/>
          </a:bodyPr>
          <a:lstStyle/>
          <a:p>
            <a:r>
              <a:rPr lang="es-ES" sz="3600" b="1" dirty="0" smtClean="0">
                <a:solidFill>
                  <a:srgbClr val="FFFF00"/>
                </a:solidFill>
                <a:latin typeface="Brush Script MT" pitchFamily="66" charset="0"/>
              </a:rPr>
              <a:t>PPSX. Realizado por </a:t>
            </a:r>
            <a:r>
              <a:rPr lang="es-ES" sz="3600" b="1" dirty="0" err="1" smtClean="0">
                <a:solidFill>
                  <a:srgbClr val="FFFF00"/>
                </a:solidFill>
                <a:latin typeface="Brush Script MT" pitchFamily="66" charset="0"/>
              </a:rPr>
              <a:t>Pacolmo</a:t>
            </a:r>
            <a:endParaRPr lang="es-ES" sz="3600" b="1" dirty="0">
              <a:solidFill>
                <a:srgbClr val="FFFF00"/>
              </a:solidFill>
              <a:latin typeface="Brush Script MT" pitchFamily="66" charset="0"/>
            </a:endParaRPr>
          </a:p>
        </p:txBody>
      </p:sp>
    </p:spTree>
    <p:custDataLst>
      <p:tags r:id="rId1"/>
    </p:custDataLst>
  </p:cSld>
  <p:clrMapOvr>
    <a:masterClrMapping/>
  </p:clrMapOvr>
  <p:transition advTm="18485"/>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3000" fill="hold"/>
                                        <p:tgtEl>
                                          <p:spTgt spid="25602"/>
                                        </p:tgtEl>
                                        <p:attrNameLst>
                                          <p:attrName>ppt_x</p:attrName>
                                        </p:attrNameLst>
                                      </p:cBhvr>
                                      <p:tavLst>
                                        <p:tav tm="0">
                                          <p:val>
                                            <p:strVal val="#ppt_x"/>
                                          </p:val>
                                        </p:tav>
                                        <p:tav tm="100000">
                                          <p:val>
                                            <p:strVal val="#ppt_x"/>
                                          </p:val>
                                        </p:tav>
                                      </p:tavLst>
                                    </p:anim>
                                    <p:anim calcmode="lin" valueType="num">
                                      <p:cBhvr additive="base">
                                        <p:cTn id="8" dur="3000" fill="hold"/>
                                        <p:tgtEl>
                                          <p:spTgt spid="256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a:ln w="9525">
            <a:noFill/>
            <a:miter lim="800000"/>
            <a:headEnd/>
            <a:tailEnd/>
          </a:ln>
        </p:spPr>
      </p:pic>
      <p:sp>
        <p:nvSpPr>
          <p:cNvPr id="2051"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pPr algn="ctr"/>
            <a:endParaRPr lang="es-ES"/>
          </a:p>
        </p:txBody>
      </p:sp>
      <p:sp>
        <p:nvSpPr>
          <p:cNvPr id="2052"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endParaRPr lang="es-ES"/>
          </a:p>
        </p:txBody>
      </p:sp>
      <p:sp>
        <p:nvSpPr>
          <p:cNvPr id="2053"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endParaRPr lang="es-ES"/>
          </a:p>
        </p:txBody>
      </p:sp>
      <p:sp>
        <p:nvSpPr>
          <p:cNvPr id="2054" name="AutoShape 6"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endParaRPr lang="es-ES"/>
          </a:p>
        </p:txBody>
      </p:sp>
      <p:pic>
        <p:nvPicPr>
          <p:cNvPr id="2055"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2056" name="Text Box 11"/>
          <p:cNvSpPr txBox="1">
            <a:spLocks noChangeArrowheads="1"/>
          </p:cNvSpPr>
          <p:nvPr/>
        </p:nvSpPr>
        <p:spPr bwMode="auto">
          <a:xfrm>
            <a:off x="0" y="4953000"/>
            <a:ext cx="9144000" cy="274638"/>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2057" name="Text Box 126"/>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a:spcBef>
                <a:spcPct val="50000"/>
              </a:spcBef>
            </a:pPr>
            <a:endParaRPr lang="es-ES"/>
          </a:p>
        </p:txBody>
      </p:sp>
      <p:pic>
        <p:nvPicPr>
          <p:cNvPr id="2058"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2059" name="Text Box 417"/>
          <p:cNvSpPr txBox="1">
            <a:spLocks noChangeArrowheads="1"/>
          </p:cNvSpPr>
          <p:nvPr/>
        </p:nvSpPr>
        <p:spPr bwMode="auto">
          <a:xfrm>
            <a:off x="0" y="2362200"/>
            <a:ext cx="9144000" cy="366713"/>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2083" name="Rectangle 480"/>
          <p:cNvSpPr>
            <a:spLocks noChangeArrowheads="1"/>
          </p:cNvSpPr>
          <p:nvPr/>
        </p:nvSpPr>
        <p:spPr bwMode="auto">
          <a:xfrm>
            <a:off x="0" y="2892425"/>
            <a:ext cx="9144000" cy="366713"/>
          </a:xfrm>
          <a:prstGeom prst="rect">
            <a:avLst/>
          </a:prstGeom>
          <a:noFill/>
          <a:ln w="9525">
            <a:noFill/>
            <a:miter lim="800000"/>
            <a:headEnd/>
            <a:tailEnd/>
          </a:ln>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9|5.2"/>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ags/tag3.xml><?xml version="1.0" encoding="utf-8"?>
<p:tagLst xmlns:a="http://schemas.openxmlformats.org/drawingml/2006/main" xmlns:r="http://schemas.openxmlformats.org/officeDocument/2006/relationships" xmlns:p="http://schemas.openxmlformats.org/presentationml/2006/main">
  <p:tag name="TIMING" val="|0.6"/>
</p:tagLst>
</file>

<file path=ppt/tags/tag4.xml><?xml version="1.0" encoding="utf-8"?>
<p:tagLst xmlns:a="http://schemas.openxmlformats.org/drawingml/2006/main" xmlns:r="http://schemas.openxmlformats.org/officeDocument/2006/relationships" xmlns:p="http://schemas.openxmlformats.org/presentationml/2006/main">
  <p:tag name="TIMING" val="|0.5"/>
</p:tagLst>
</file>

<file path=ppt/tags/tag5.xml><?xml version="1.0" encoding="utf-8"?>
<p:tagLst xmlns:a="http://schemas.openxmlformats.org/drawingml/2006/main" xmlns:r="http://schemas.openxmlformats.org/officeDocument/2006/relationships" xmlns:p="http://schemas.openxmlformats.org/presentationml/2006/main">
  <p:tag name="TIMING" val="|0.5|1.2|1.2"/>
</p:tagLst>
</file>

<file path=ppt/tags/tag6.xml><?xml version="1.0" encoding="utf-8"?>
<p:tagLst xmlns:a="http://schemas.openxmlformats.org/drawingml/2006/main" xmlns:r="http://schemas.openxmlformats.org/officeDocument/2006/relationships" xmlns:p="http://schemas.openxmlformats.org/presentationml/2006/main">
  <p:tag name="TIMING" val="|0.8"/>
</p:tagLst>
</file>

<file path=ppt/tags/tag7.xml><?xml version="1.0" encoding="utf-8"?>
<p:tagLst xmlns:a="http://schemas.openxmlformats.org/drawingml/2006/main" xmlns:r="http://schemas.openxmlformats.org/officeDocument/2006/relationships" xmlns:p="http://schemas.openxmlformats.org/presentationml/2006/main">
  <p:tag name="TIMING" val="|0.5"/>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ags/tag9.xml><?xml version="1.0" encoding="utf-8"?>
<p:tagLst xmlns:a="http://schemas.openxmlformats.org/drawingml/2006/main" xmlns:r="http://schemas.openxmlformats.org/officeDocument/2006/relationships" xmlns:p="http://schemas.openxmlformats.org/presentationml/2006/main">
  <p:tag name="TIMING" val="|0.5|1.9|2.2|3.2|3.5|3.5"/>
</p:tagLst>
</file>

<file path=ppt/tags/tag10.xml><?xml version="1.0" encoding="utf-8"?>
<p:tagLst xmlns:a="http://schemas.openxmlformats.org/drawingml/2006/main" xmlns:r="http://schemas.openxmlformats.org/officeDocument/2006/relationships" xmlns:p="http://schemas.openxmlformats.org/presentationml/2006/main">
  <p:tag name="TIMING" val="|0.5"/>
</p:tagLst>
</file>

<file path=ppt/tags/tag11.xml><?xml version="1.0" encoding="utf-8"?>
<p:tagLst xmlns:a="http://schemas.openxmlformats.org/drawingml/2006/main" xmlns:r="http://schemas.openxmlformats.org/officeDocument/2006/relationships" xmlns:p="http://schemas.openxmlformats.org/presentationml/2006/main">
  <p:tag name="TIMING" val="|0.3"/>
</p:tagLst>
</file>

<file path=ppt/tags/tag12.xml><?xml version="1.0" encoding="utf-8"?>
<p:tagLst xmlns:a="http://schemas.openxmlformats.org/drawingml/2006/main" xmlns:r="http://schemas.openxmlformats.org/officeDocument/2006/relationships" xmlns:p="http://schemas.openxmlformats.org/presentationml/2006/main">
  <p:tag name="TIMING" val="|0.4"/>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4"/>
</p:tagLst>
</file>

<file path=ppt/tags/tag15.xml><?xml version="1.0" encoding="utf-8"?>
<p:tagLst xmlns:a="http://schemas.openxmlformats.org/drawingml/2006/main" xmlns:r="http://schemas.openxmlformats.org/officeDocument/2006/relationships" xmlns:p="http://schemas.openxmlformats.org/presentationml/2006/main">
  <p:tag name="TIMING" val="|0.4"/>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4"/>
</p:tagLst>
</file>

<file path=ppt/tags/tag18.xml><?xml version="1.0" encoding="utf-8"?>
<p:tagLst xmlns:a="http://schemas.openxmlformats.org/drawingml/2006/main" xmlns:r="http://schemas.openxmlformats.org/officeDocument/2006/relationships" xmlns:p="http://schemas.openxmlformats.org/presentationml/2006/main">
  <p:tag name="TIMING" val="|0.5|2|2.4|3.4"/>
</p:tagLst>
</file>

<file path=ppt/tags/tag19.xml><?xml version="1.0" encoding="utf-8"?>
<p:tagLst xmlns:a="http://schemas.openxmlformats.org/drawingml/2006/main" xmlns:r="http://schemas.openxmlformats.org/officeDocument/2006/relationships" xmlns:p="http://schemas.openxmlformats.org/presentationml/2006/main">
  <p:tag name="TIMING" val="|0.5"/>
</p:tagLst>
</file>

<file path=ppt/tags/tag20.xml><?xml version="1.0" encoding="utf-8"?>
<p:tagLst xmlns:a="http://schemas.openxmlformats.org/drawingml/2006/main" xmlns:r="http://schemas.openxmlformats.org/officeDocument/2006/relationships" xmlns:p="http://schemas.openxmlformats.org/presentationml/2006/main">
  <p:tag name="TIMING" val="|0.5"/>
</p:tagLst>
</file>

<file path=ppt/tags/tag21.xml><?xml version="1.0" encoding="utf-8"?>
<p:tagLst xmlns:a="http://schemas.openxmlformats.org/drawingml/2006/main" xmlns:r="http://schemas.openxmlformats.org/officeDocument/2006/relationships" xmlns:p="http://schemas.openxmlformats.org/presentationml/2006/main">
  <p:tag name="TIMING" val="|0.4"/>
</p:tagLst>
</file>

<file path=ppt/tags/tag22.xml><?xml version="1.0" encoding="utf-8"?>
<p:tagLst xmlns:a="http://schemas.openxmlformats.org/drawingml/2006/main" xmlns:r="http://schemas.openxmlformats.org/officeDocument/2006/relationships" xmlns:p="http://schemas.openxmlformats.org/presentationml/2006/main">
  <p:tag name="TIMING" val="|0.4"/>
</p:tagLst>
</file>

<file path=ppt/tags/tag23.xml><?xml version="1.0" encoding="utf-8"?>
<p:tagLst xmlns:a="http://schemas.openxmlformats.org/drawingml/2006/main" xmlns:r="http://schemas.openxmlformats.org/officeDocument/2006/relationships" xmlns:p="http://schemas.openxmlformats.org/presentationml/2006/main">
  <p:tag name="TIMING" val="|0.4"/>
</p:tagLst>
</file>

<file path=ppt/tags/tag24.xml><?xml version="1.0" encoding="utf-8"?>
<p:tagLst xmlns:a="http://schemas.openxmlformats.org/drawingml/2006/main" xmlns:r="http://schemas.openxmlformats.org/officeDocument/2006/relationships" xmlns:p="http://schemas.openxmlformats.org/presentationml/2006/main">
  <p:tag name="TIMING" val="|0.4|2.3|2.2"/>
</p:tagLst>
</file>

<file path=ppt/tags/tag25.xml><?xml version="1.0" encoding="utf-8"?>
<p:tagLst xmlns:a="http://schemas.openxmlformats.org/drawingml/2006/main" xmlns:r="http://schemas.openxmlformats.org/officeDocument/2006/relationships" xmlns:p="http://schemas.openxmlformats.org/presentationml/2006/main">
  <p:tag name="TIMING" val="|0.4"/>
</p:tagLst>
</file>

<file path=ppt/tags/tag26.xml><?xml version="1.0" encoding="utf-8"?>
<p:tagLst xmlns:a="http://schemas.openxmlformats.org/drawingml/2006/main" xmlns:r="http://schemas.openxmlformats.org/officeDocument/2006/relationships" xmlns:p="http://schemas.openxmlformats.org/presentationml/2006/main">
  <p:tag name="TIMING" val="|0.4"/>
</p:tagLst>
</file>

<file path=ppt/tags/tag27.xml><?xml version="1.0" encoding="utf-8"?>
<p:tagLst xmlns:a="http://schemas.openxmlformats.org/drawingml/2006/main" xmlns:r="http://schemas.openxmlformats.org/officeDocument/2006/relationships" xmlns:p="http://schemas.openxmlformats.org/presentationml/2006/main">
  <p:tag name="TIMING" val="|0.4"/>
</p:tagLst>
</file>

<file path=ppt/tags/tag28.xml><?xml version="1.0" encoding="utf-8"?>
<p:tagLst xmlns:a="http://schemas.openxmlformats.org/drawingml/2006/main" xmlns:r="http://schemas.openxmlformats.org/officeDocument/2006/relationships" xmlns:p="http://schemas.openxmlformats.org/presentationml/2006/main">
  <p:tag name="TIMING" val="|0.3"/>
</p:tagLst>
</file>

<file path=ppt/tags/tag29.xml><?xml version="1.0" encoding="utf-8"?>
<p:tagLst xmlns:a="http://schemas.openxmlformats.org/drawingml/2006/main" xmlns:r="http://schemas.openxmlformats.org/officeDocument/2006/relationships" xmlns:p="http://schemas.openxmlformats.org/presentationml/2006/main">
  <p:tag name="TIMING" val="|0.3"/>
</p:tagLst>
</file>

<file path=ppt/tags/tag30.xml><?xml version="1.0" encoding="utf-8"?>
<p:tagLst xmlns:a="http://schemas.openxmlformats.org/drawingml/2006/main" xmlns:r="http://schemas.openxmlformats.org/officeDocument/2006/relationships" xmlns:p="http://schemas.openxmlformats.org/presentationml/2006/main">
  <p:tag name="TIMING" val="|0.5|2|1.2|3.1|4.2"/>
</p:tagLst>
</file>

<file path=ppt/tags/tag31.xml><?xml version="1.0" encoding="utf-8"?>
<p:tagLst xmlns:a="http://schemas.openxmlformats.org/drawingml/2006/main" xmlns:r="http://schemas.openxmlformats.org/officeDocument/2006/relationships" xmlns:p="http://schemas.openxmlformats.org/presentationml/2006/main">
  <p:tag name="TIMING" val="|0.4"/>
</p:tagLst>
</file>

<file path=ppt/tags/tag32.xml><?xml version="1.0" encoding="utf-8"?>
<p:tagLst xmlns:a="http://schemas.openxmlformats.org/drawingml/2006/main" xmlns:r="http://schemas.openxmlformats.org/officeDocument/2006/relationships" xmlns:p="http://schemas.openxmlformats.org/presentationml/2006/main">
  <p:tag name="TIMING" val="|0.4"/>
</p:tagLst>
</file>

<file path=ppt/tags/tag33.xml><?xml version="1.0" encoding="utf-8"?>
<p:tagLst xmlns:a="http://schemas.openxmlformats.org/drawingml/2006/main" xmlns:r="http://schemas.openxmlformats.org/officeDocument/2006/relationships" xmlns:p="http://schemas.openxmlformats.org/presentationml/2006/main">
  <p:tag name="TIMING" val="|0.3"/>
</p:tagLst>
</file>

<file path=ppt/tags/tag34.xml><?xml version="1.0" encoding="utf-8"?>
<p:tagLst xmlns:a="http://schemas.openxmlformats.org/drawingml/2006/main" xmlns:r="http://schemas.openxmlformats.org/officeDocument/2006/relationships" xmlns:p="http://schemas.openxmlformats.org/presentationml/2006/main">
  <p:tag name="TIMING" val="|0.4"/>
</p:tagLst>
</file>

<file path=ppt/tags/tag35.xml><?xml version="1.0" encoding="utf-8"?>
<p:tagLst xmlns:a="http://schemas.openxmlformats.org/drawingml/2006/main" xmlns:r="http://schemas.openxmlformats.org/officeDocument/2006/relationships" xmlns:p="http://schemas.openxmlformats.org/presentationml/2006/main">
  <p:tag name="TIMING" val="|0.5"/>
</p:tagLst>
</file>

<file path=ppt/tags/tag36.xml><?xml version="1.0" encoding="utf-8"?>
<p:tagLst xmlns:a="http://schemas.openxmlformats.org/drawingml/2006/main" xmlns:r="http://schemas.openxmlformats.org/officeDocument/2006/relationships" xmlns:p="http://schemas.openxmlformats.org/presentationml/2006/main">
  <p:tag name="TIMING" val="|0.4"/>
</p:tagLst>
</file>

<file path=ppt/tags/tag37.xml><?xml version="1.0" encoding="utf-8"?>
<p:tagLst xmlns:a="http://schemas.openxmlformats.org/drawingml/2006/main" xmlns:r="http://schemas.openxmlformats.org/officeDocument/2006/relationships" xmlns:p="http://schemas.openxmlformats.org/presentationml/2006/main">
  <p:tag name="TIMING" val="|0.4"/>
</p:tagLst>
</file>

<file path=ppt/tags/tag38.xml><?xml version="1.0" encoding="utf-8"?>
<p:tagLst xmlns:a="http://schemas.openxmlformats.org/drawingml/2006/main" xmlns:r="http://schemas.openxmlformats.org/officeDocument/2006/relationships" xmlns:p="http://schemas.openxmlformats.org/presentationml/2006/main">
  <p:tag name="TIMING" val="|0.4"/>
</p:tagLst>
</file>

<file path=ppt/tags/tag39.xml><?xml version="1.0" encoding="utf-8"?>
<p:tagLst xmlns:a="http://schemas.openxmlformats.org/drawingml/2006/main" xmlns:r="http://schemas.openxmlformats.org/officeDocument/2006/relationships" xmlns:p="http://schemas.openxmlformats.org/presentationml/2006/main">
  <p:tag name="TIMING" val="|0.4"/>
</p:tagLst>
</file>

<file path=ppt/tags/tag40.xml><?xml version="1.0" encoding="utf-8"?>
<p:tagLst xmlns:a="http://schemas.openxmlformats.org/drawingml/2006/main" xmlns:r="http://schemas.openxmlformats.org/officeDocument/2006/relationships" xmlns:p="http://schemas.openxmlformats.org/presentationml/2006/main">
  <p:tag name="TIMING" val="|0.4"/>
</p:tagLst>
</file>

<file path=ppt/tags/tag41.xml><?xml version="1.0" encoding="utf-8"?>
<p:tagLst xmlns:a="http://schemas.openxmlformats.org/drawingml/2006/main" xmlns:r="http://schemas.openxmlformats.org/officeDocument/2006/relationships" xmlns:p="http://schemas.openxmlformats.org/presentationml/2006/main">
  <p:tag name="TIMING" val="|0.4"/>
</p:tagLst>
</file>

<file path=ppt/tags/tag42.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266</TotalTime>
  <Words>328</Words>
  <Application>Microsoft Office PowerPoint</Application>
  <PresentationFormat>Presentación en pantalla (4:3)</PresentationFormat>
  <Paragraphs>47</Paragraphs>
  <Slides>44</Slides>
  <Notes>1</Notes>
  <HiddenSlides>0</HiddenSlides>
  <MMClips>1</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8. ¿MEJOR CIELO EN OTOÑO?</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Francisco</dc:creator>
  <cp:lastModifiedBy>Francisco</cp:lastModifiedBy>
  <cp:revision>28</cp:revision>
  <dcterms:created xsi:type="dcterms:W3CDTF">2013-09-27T22:47:23Z</dcterms:created>
  <dcterms:modified xsi:type="dcterms:W3CDTF">2013-09-28T08:00:26Z</dcterms:modified>
</cp:coreProperties>
</file>