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81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e0xys6wJsA07zgs03BADg==" hashData="10FayXFFEXP0zYnE4a5+eF6wb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36955-9ECD-49DA-A864-AC83D27DFDAE}" type="datetimeFigureOut">
              <a:rPr lang="es-ES" smtClean="0"/>
              <a:t>17/07/2014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2B11E-211D-4314-A613-BA980461043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2B11E-211D-4314-A613-BA9804610434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A3982-6B9F-41EA-B1C7-C96B85C016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B8984-942D-4647-BCE8-20CD41E9B95E}" type="datetimeFigureOut">
              <a:rPr lang="es-ES" smtClean="0"/>
              <a:pPr/>
              <a:t>17/07/2014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49973E-9E24-4EE5-A010-D53FC82B04A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23912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24288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15113"/>
            <a:ext cx="4572000" cy="23912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615113"/>
            <a:ext cx="4644008" cy="242887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03243" y="3303243"/>
            <a:ext cx="6858003" cy="25152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89238" y="3303237"/>
            <a:ext cx="6858003" cy="251522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24744"/>
            <a:ext cx="76200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17032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716532" y="-1133726"/>
            <a:ext cx="94314" cy="2880322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611427" y="-1146930"/>
            <a:ext cx="95301" cy="2910459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42348" y="-1097528"/>
            <a:ext cx="91956" cy="2808313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44524" y="5130969"/>
            <a:ext cx="94314" cy="2880322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39419" y="5117765"/>
            <a:ext cx="95301" cy="2910459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384914" y="5152590"/>
            <a:ext cx="92943" cy="283845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20472" y="1196752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20472" y="3789040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32656"/>
            <a:ext cx="4733925" cy="26670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32656"/>
            <a:ext cx="4733925" cy="26670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6237312"/>
            <a:ext cx="4733925" cy="26670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6237312"/>
            <a:ext cx="4733925" cy="266700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2385729" y="3257936"/>
            <a:ext cx="5688632" cy="270119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823184" y="3329945"/>
            <a:ext cx="5688632" cy="270119"/>
          </a:xfrm>
          <a:prstGeom prst="rect">
            <a:avLst/>
          </a:prstGeom>
          <a:noFill/>
        </p:spPr>
      </p:pic>
      <p:pic>
        <p:nvPicPr>
          <p:cNvPr id="2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30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620688"/>
            <a:ext cx="3962400" cy="466726"/>
          </a:xfrm>
          <a:prstGeom prst="rect">
            <a:avLst/>
          </a:prstGeom>
          <a:noFill/>
        </p:spPr>
      </p:pic>
      <p:pic>
        <p:nvPicPr>
          <p:cNvPr id="3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5229200"/>
            <a:ext cx="754670" cy="886966"/>
          </a:xfrm>
          <a:prstGeom prst="rect">
            <a:avLst/>
          </a:prstGeom>
          <a:noFill/>
        </p:spPr>
      </p:pic>
      <p:pic>
        <p:nvPicPr>
          <p:cNvPr id="33" name="Picture 2" descr="http://www.mejoresrazas.info/imagen/labrador.jpg"/>
          <p:cNvPicPr>
            <a:picLocks noChangeAspect="1" noChangeArrowheads="1"/>
          </p:cNvPicPr>
          <p:nvPr/>
        </p:nvPicPr>
        <p:blipFill>
          <a:blip r:embed="rId9" cstate="print">
            <a:lum contrast="20000"/>
          </a:blip>
          <a:srcRect/>
          <a:stretch>
            <a:fillRect/>
          </a:stretch>
        </p:blipFill>
        <p:spPr bwMode="auto">
          <a:xfrm>
            <a:off x="1979712" y="1196752"/>
            <a:ext cx="5400600" cy="4050450"/>
          </a:xfrm>
          <a:prstGeom prst="cloud">
            <a:avLst/>
          </a:prstGeom>
          <a:noFill/>
          <a:ln>
            <a:solidFill>
              <a:srgbClr val="9AD000"/>
            </a:solidFill>
          </a:ln>
        </p:spPr>
      </p:pic>
      <p:sp>
        <p:nvSpPr>
          <p:cNvPr id="34" name="33 CuadroTexto"/>
          <p:cNvSpPr txBox="1"/>
          <p:nvPr/>
        </p:nvSpPr>
        <p:spPr>
          <a:xfrm>
            <a:off x="2411760" y="5157192"/>
            <a:ext cx="4104456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000" b="1" spc="150" dirty="0">
                <a:ln w="11430"/>
                <a:solidFill>
                  <a:srgbClr val="9AD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Papyrus" pitchFamily="66" charset="0"/>
              </a:rPr>
              <a:t>Mis ojos</a:t>
            </a:r>
          </a:p>
        </p:txBody>
      </p:sp>
      <p:pic>
        <p:nvPicPr>
          <p:cNvPr id="2050" name="Picture 2" descr="http://es.bloggif.com/tmp/6862916f00dda300314cd1813b1b3a3c/text.gif?1405596578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00" y="5661248"/>
            <a:ext cx="2021210" cy="504826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4797152"/>
            <a:ext cx="904875" cy="866775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3563888" y="4077072"/>
            <a:ext cx="21602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b="1" dirty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apyrus" pitchFamily="66" charset="0"/>
              </a:rPr>
              <a:t>Música: Corazón de niño  -Julio </a:t>
            </a:r>
            <a:r>
              <a:rPr lang="es-ES" b="1" dirty="0" smtClean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apyrus" pitchFamily="66" charset="0"/>
              </a:rPr>
              <a:t>Martínez </a:t>
            </a:r>
            <a:r>
              <a:rPr lang="es-ES" b="1" dirty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apyrus" pitchFamily="66" charset="0"/>
              </a:rPr>
              <a:t>-</a:t>
            </a:r>
          </a:p>
        </p:txBody>
      </p:sp>
      <p:pic>
        <p:nvPicPr>
          <p:cNvPr id="2053" name="Picture 5" descr="http://es.bloggif.com/tmp/f04425eb179865e78432b63534d44f5c/text.gif?1405598245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59832" y="5373216"/>
            <a:ext cx="2857500" cy="69532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3" name="Corazon de Niño - Raul Di Blas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2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Rectángulo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765175"/>
            <a:ext cx="43084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77072"/>
            <a:ext cx="4419600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1187450" y="5949950"/>
            <a:ext cx="1428750" cy="214313"/>
          </a:xfrm>
          <a:prstGeom prst="actionButtonForwardNex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5" name="5 CuadroTexto"/>
          <p:cNvSpPr txBox="1">
            <a:spLocks noChangeArrowheads="1"/>
          </p:cNvSpPr>
          <p:nvPr/>
        </p:nvSpPr>
        <p:spPr bwMode="auto">
          <a:xfrm>
            <a:off x="-396875" y="6453188"/>
            <a:ext cx="464343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 dirty="0">
                <a:solidFill>
                  <a:srgbClr val="FF6600"/>
                </a:solidFill>
                <a:latin typeface="Verdana" pitchFamily="34" charset="0"/>
              </a:rPr>
              <a:t>CLIC PARA AVANZAR</a:t>
            </a:r>
            <a:endParaRPr lang="es-AR" sz="1200" b="1" dirty="0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188913"/>
            <a:ext cx="4914900" cy="6480175"/>
          </a:xfrm>
          <a:prstGeom prst="rect">
            <a:avLst/>
          </a:prstGeom>
          <a:noFill/>
          <a:ln w="28575">
            <a:solidFill>
              <a:srgbClr val="FF99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1571625"/>
            <a:ext cx="3571875" cy="3225800"/>
          </a:xfrm>
          <a:prstGeom prst="wedgeRoundRectCallout">
            <a:avLst>
              <a:gd name="adj1" fmla="val 80328"/>
              <a:gd name="adj2" fmla="val -4072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55650" y="1916113"/>
            <a:ext cx="328295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¡Hola!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Soy un perro guía y quiero enseñarte cómo debes actuar cuando te encuentres conmigo en compañía de mi amo ciego.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684213" y="1773238"/>
            <a:ext cx="3311525" cy="3600450"/>
          </a:xfrm>
          <a:prstGeom prst="wedgeRoundRectCallout">
            <a:avLst>
              <a:gd name="adj1" fmla="val 88417"/>
              <a:gd name="adj2" fmla="val -43640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900113" y="1916113"/>
            <a:ext cx="29289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Antes que nada,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dejame decirte que soy un perro de trabajo, no una mascota. 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Cuanto más me ignores, mejor será para mi amo y para mí.</a:t>
            </a:r>
            <a:endParaRPr lang="es-AR" sz="2400" b="1">
              <a:solidFill>
                <a:srgbClr val="FFFF99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1700213"/>
            <a:ext cx="3571875" cy="3457575"/>
          </a:xfrm>
          <a:prstGeom prst="wedgeRoundRectCallout">
            <a:avLst>
              <a:gd name="adj1" fmla="val 82709"/>
              <a:gd name="adj2" fmla="val -40110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4213" y="1989138"/>
            <a:ext cx="328612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Mi comportamiento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y mi trato son totalmente diferentes a los de otros perros y debo ser respetado en mi doble función de guía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y fiel compañero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de mi amo ciego.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39552" y="1556792"/>
            <a:ext cx="3571875" cy="3873500"/>
          </a:xfrm>
          <a:prstGeom prst="wedgeRoundRectCallout">
            <a:avLst>
              <a:gd name="adj1" fmla="val 83007"/>
              <a:gd name="adj2" fmla="val -38478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55650" y="1844675"/>
            <a:ext cx="3214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 dirty="0">
                <a:solidFill>
                  <a:srgbClr val="FFFF99"/>
                </a:solidFill>
                <a:latin typeface="Papyrus" pitchFamily="66" charset="0"/>
              </a:rPr>
              <a:t>Por favor, no me toques ni me acaricies cuando me encuentre trabajando, o sea cuando me veas </a:t>
            </a:r>
            <a:br>
              <a:rPr lang="es-MX" sz="2400" b="1" dirty="0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 dirty="0">
                <a:solidFill>
                  <a:srgbClr val="FFFF99"/>
                </a:solidFill>
                <a:latin typeface="Papyrus" pitchFamily="66" charset="0"/>
              </a:rPr>
              <a:t>con el arnés puesto. </a:t>
            </a:r>
            <a:br>
              <a:rPr lang="es-MX" sz="2400" b="1" dirty="0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 dirty="0">
                <a:solidFill>
                  <a:srgbClr val="FFFF99"/>
                </a:solidFill>
                <a:latin typeface="Papyrus" pitchFamily="66" charset="0"/>
              </a:rPr>
              <a:t>Si lo haces me puedo distraer y yo no debo fallar jamás.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1571625"/>
            <a:ext cx="3571875" cy="3786188"/>
          </a:xfrm>
          <a:prstGeom prst="wedgeRoundRectCallout">
            <a:avLst>
              <a:gd name="adj1" fmla="val 83305"/>
              <a:gd name="adj2" fmla="val -38478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4213" y="1844675"/>
            <a:ext cx="33575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Lo más adecuado, entonces, es ignorarme. ¡Pero no por ello vayas a sentir temor alguno!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Los perros guía estamos adiestrados y nunca seríamos capaces de hacerte daño sin motivo.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395288" y="1700213"/>
            <a:ext cx="3748087" cy="3457575"/>
          </a:xfrm>
          <a:prstGeom prst="wedgeRoundRectCallout">
            <a:avLst>
              <a:gd name="adj1" fmla="val 80328"/>
              <a:gd name="adj2" fmla="val -4072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1916113"/>
            <a:ext cx="3313112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Pero si te ruego que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si traes contigo a otro perro, por favor, contrólalo para evitar que llegue a producirse algún accidente cuando pase a mi lado o al lado de mi amo ciego.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39750" y="1571625"/>
            <a:ext cx="3603625" cy="3802063"/>
          </a:xfrm>
          <a:prstGeom prst="wedgeRoundRectCallout">
            <a:avLst>
              <a:gd name="adj1" fmla="val 80328"/>
              <a:gd name="adj2" fmla="val -4072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55650" y="1844675"/>
            <a:ext cx="3214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Por favor, no me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ofrezcas golosinas ni alimentos: mi amo ciego ya se encarga de ello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con total  esmero.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Estoy bien alimentado y tengo un horario prefijado para ir a comer.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2060575"/>
            <a:ext cx="3571875" cy="2881313"/>
          </a:xfrm>
          <a:prstGeom prst="wedgeRoundRectCallout">
            <a:avLst>
              <a:gd name="adj1" fmla="val 82412"/>
              <a:gd name="adj2" fmla="val -55860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27088" y="2349500"/>
            <a:ext cx="30718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Cuando te dirijas a una persona ciega que va acompañada por un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perro guía como yo, háblale directamente a él y no a mí.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1773238"/>
            <a:ext cx="3571875" cy="3168650"/>
          </a:xfrm>
          <a:prstGeom prst="wedgeRoundRectCallout">
            <a:avLst>
              <a:gd name="adj1" fmla="val 84198"/>
              <a:gd name="adj2" fmla="val -41732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900113" y="1989138"/>
            <a:ext cx="28575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Si un ciego con perro guía llegara a solicitarte ayuda, acércate por el lado derecho, de modo que yo quede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a la izquierda.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3088" y="1571625"/>
            <a:ext cx="3571875" cy="3786188"/>
          </a:xfrm>
          <a:prstGeom prst="wedgeRoundRectCallout">
            <a:avLst>
              <a:gd name="adj1" fmla="val 80328"/>
              <a:gd name="adj2" fmla="val -4072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4213" y="1773238"/>
            <a:ext cx="324008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Me ordenará entonces que te siga, o bien te pedirá que le ofrezcas tu codo izquierdo.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En tal caso me hará una seña para indicarme que estoy temporalmente fuera de servicio.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571500" y="1700213"/>
            <a:ext cx="3571875" cy="3529012"/>
          </a:xfrm>
          <a:prstGeom prst="wedgeRoundRectCallout">
            <a:avLst>
              <a:gd name="adj1" fmla="val 83007"/>
              <a:gd name="adj2" fmla="val -4195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27088" y="1989138"/>
            <a:ext cx="3001962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Si un ciego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con perro guía te pregunta direcciones,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dale indicaciones claras del sentido en que debe girar o seguir para ubicar el lugar al cual se dirige</a:t>
            </a:r>
            <a:r>
              <a:rPr lang="es-MX" sz="2400" b="1">
                <a:solidFill>
                  <a:srgbClr val="462300"/>
                </a:solidFill>
                <a:latin typeface="Papyru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395288" y="1484313"/>
            <a:ext cx="3816350" cy="3960812"/>
          </a:xfrm>
          <a:prstGeom prst="wedgeRoundRectCallout">
            <a:avLst>
              <a:gd name="adj1" fmla="val 80328"/>
              <a:gd name="adj2" fmla="val -40725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1773238"/>
            <a:ext cx="33845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No corras ni tomes del brazo a una persona ciega en compañía de un 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perro guía sin antes hablarle. Tampoco toques mi arnés, ya que el mismo es sólo para el amo ciego a quien acompaño.</a:t>
            </a:r>
            <a:endParaRPr lang="es-ES" sz="2400">
              <a:solidFill>
                <a:srgbClr val="FFFF99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395288" y="2276475"/>
            <a:ext cx="3889375" cy="2447925"/>
          </a:xfrm>
          <a:prstGeom prst="wedgeRoundRectCallout">
            <a:avLst>
              <a:gd name="adj1" fmla="val 78141"/>
              <a:gd name="adj2" fmla="val -56818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b="1">
              <a:solidFill>
                <a:schemeClr val="bg1">
                  <a:lumMod val="85000"/>
                </a:schemeClr>
              </a:solidFill>
              <a:latin typeface="Tahoma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2492375"/>
            <a:ext cx="352901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Los perros guía</a:t>
            </a:r>
            <a:br>
              <a:rPr lang="es-MX" sz="2400" b="1">
                <a:solidFill>
                  <a:srgbClr val="FFFF99"/>
                </a:solidFill>
                <a:latin typeface="Papyrus" pitchFamily="66" charset="0"/>
              </a:rPr>
            </a:br>
            <a:r>
              <a:rPr lang="es-MX" sz="2400" b="1">
                <a:solidFill>
                  <a:srgbClr val="FFFF99"/>
                </a:solidFill>
                <a:latin typeface="Papyrus" pitchFamily="66" charset="0"/>
              </a:rPr>
              <a:t>tenemos lugares y horarios predeterminados para evacuar nuestros esfínteres.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brisbanepowerhouse.org/generated/images/guide-images-powerkidz-guide-dogs-qld_w800_h600_f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313" y="0"/>
            <a:ext cx="47148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lamada rectangular redondeada"/>
          <p:cNvSpPr/>
          <p:nvPr/>
        </p:nvSpPr>
        <p:spPr>
          <a:xfrm>
            <a:off x="539552" y="1772816"/>
            <a:ext cx="3571875" cy="3529013"/>
          </a:xfrm>
          <a:prstGeom prst="wedgeRoundRectCallout">
            <a:avLst>
              <a:gd name="adj1" fmla="val 83007"/>
              <a:gd name="adj2" fmla="val -40328"/>
              <a:gd name="adj3" fmla="val 16667"/>
            </a:avLst>
          </a:prstGeom>
          <a:solidFill>
            <a:srgbClr val="462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755576" y="1988840"/>
            <a:ext cx="3240088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 dirty="0">
                <a:solidFill>
                  <a:srgbClr val="FFFF99"/>
                </a:solidFill>
                <a:latin typeface="Papyrus" pitchFamily="66" charset="0"/>
              </a:rPr>
              <a:t>Yo, como perro guía, estoy habituado para viajar en todo medio de transporte echado a los pies de mi amo ciego sin causar molestias a los pasajeros, tanto dentro como fuera del país.</a:t>
            </a:r>
            <a:endParaRPr lang="es-ES" sz="2400" b="1" dirty="0">
              <a:solidFill>
                <a:srgbClr val="FFFF99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orge, joven sordociego, junto a su per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0663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79388" y="5380038"/>
            <a:ext cx="87852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b="1">
                <a:solidFill>
                  <a:srgbClr val="FFFF99"/>
                </a:solidFill>
                <a:latin typeface="Papyrus" pitchFamily="66" charset="0"/>
              </a:rPr>
              <a:t>En virtud de su riguroso entrenamiento, los perros guía están habituados y capacitados para acceder y permanecer junto a sus respectivos amos en todo tipo de establecimientos, tanto de salud como en centros comerciales, restaurantes,  supermercados, cafeterías, cines, teatros, centros de estudio o trabajo, etc., sin causar alteración al normal funcionamiento de los mismos ni molestias al personal o al público.</a:t>
            </a:r>
            <a:endParaRPr lang="es-ES">
              <a:solidFill>
                <a:srgbClr val="FFFF99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lordguau.com/cms/images/perros/P1010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0"/>
            <a:ext cx="9228138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5657850"/>
            <a:ext cx="8642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b="1">
                <a:solidFill>
                  <a:schemeClr val="bg1"/>
                </a:solidFill>
                <a:latin typeface="Papyrus" pitchFamily="66" charset="0"/>
              </a:rPr>
              <a:t>En los lugares de trabajo, los usuarios de perros guía se encuentran capacitados para ejercer sus funciones con ellos a su lado. Acorde al entrenamiento que reciben, los perros guía nunca vagan a su arbitrio por los recintos, sino que permanecen echados a los pies de su amo ciego.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pload.wikimedia.org/wikipedia/commons/4/43/Labrador_Retriever_assistance_dog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2920" t="30115" r="30232" b="16850"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95513" y="4581525"/>
            <a:ext cx="309721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2400" b="1">
                <a:solidFill>
                  <a:srgbClr val="FFFFCC"/>
                </a:solidFill>
                <a:latin typeface="Papyrus" pitchFamily="66" charset="0"/>
              </a:rPr>
              <a:t>Los perros guía tienen el mismo derecho que estos para gozar de libre acceso a todos los lugares públicos.</a:t>
            </a:r>
            <a:endParaRPr lang="es-ES" sz="2400">
              <a:solidFill>
                <a:srgbClr val="FFFFCC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l perro labrador es inteligente, vivaz y dócil, con fuerte voluntad para complacer.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>
          <a:xfrm>
            <a:off x="6228184" y="188640"/>
            <a:ext cx="2306638" cy="1511300"/>
          </a:xfrm>
          <a:prstGeom prst="wedgeRoundRectCallout">
            <a:avLst>
              <a:gd name="adj1" fmla="val 7099"/>
              <a:gd name="adj2" fmla="val 174558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es-MX" sz="2400" b="1" dirty="0">
                <a:solidFill>
                  <a:srgbClr val="CC9900"/>
                </a:solidFill>
                <a:latin typeface="Papyrus" pitchFamily="66" charset="0"/>
              </a:rPr>
              <a:t>¿Me ayudas a difundir todo esto?</a:t>
            </a:r>
            <a:endParaRPr lang="es-ES" sz="2400" b="1" dirty="0">
              <a:solidFill>
                <a:srgbClr val="CC9900"/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xWjjIsbGGNA/S_6OVrHsQqI/AAAAAAAAABE/LVDmYtwHa1g/s1600/fotos+varias+comuniones+y+perros+013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rectangular redondeada"/>
          <p:cNvSpPr/>
          <p:nvPr/>
        </p:nvSpPr>
        <p:spPr bwMode="auto">
          <a:xfrm>
            <a:off x="6588125" y="333375"/>
            <a:ext cx="2232025" cy="1439863"/>
          </a:xfrm>
          <a:prstGeom prst="wedgeRoundRectCallout">
            <a:avLst>
              <a:gd name="adj1" fmla="val 16435"/>
              <a:gd name="adj2" fmla="val 199767"/>
              <a:gd name="adj3" fmla="val 16667"/>
            </a:avLst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3200" b="1" dirty="0">
                <a:solidFill>
                  <a:schemeClr val="bg1">
                    <a:lumMod val="85000"/>
                  </a:schemeClr>
                </a:solidFill>
                <a:latin typeface="Papyrus" pitchFamily="66" charset="0"/>
              </a:rPr>
              <a:t>¡ Gracias, amigo mío!</a:t>
            </a:r>
            <a:endParaRPr lang="es-ES" sz="3200" b="1" dirty="0">
              <a:solidFill>
                <a:schemeClr val="bg1">
                  <a:lumMod val="85000"/>
                </a:schemeClr>
              </a:solidFill>
              <a:latin typeface="Papyru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esktop\descargas\zzzzzzzzMARCOS\marcos gordos guapos ya\2 (3)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280920" cy="6858000"/>
          </a:xfrm>
          <a:prstGeom prst="rect">
            <a:avLst/>
          </a:prstGeom>
          <a:noFill/>
        </p:spPr>
      </p:pic>
      <p:pic>
        <p:nvPicPr>
          <p:cNvPr id="3" name="2 Imagen" descr="GIF PERRITO EN CEST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1210" y="1556792"/>
            <a:ext cx="4534263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382</Words>
  <Application>Microsoft Office PowerPoint</Application>
  <PresentationFormat>Presentación en pantalla (4:3)</PresentationFormat>
  <Paragraphs>38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2014-07-05T10:06:39Z</dcterms:created>
  <dcterms:modified xsi:type="dcterms:W3CDTF">2014-07-17T11:59:34Z</dcterms:modified>
</cp:coreProperties>
</file>