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9"/>
  </p:notesMasterIdLst>
  <p:sldIdLst>
    <p:sldId id="257" r:id="rId3"/>
    <p:sldId id="258" r:id="rId4"/>
    <p:sldId id="259" r:id="rId5"/>
    <p:sldId id="260" r:id="rId6"/>
    <p:sldId id="261" r:id="rId7"/>
    <p:sldId id="315" r:id="rId8"/>
    <p:sldId id="317" r:id="rId9"/>
    <p:sldId id="263" r:id="rId10"/>
    <p:sldId id="264" r:id="rId11"/>
    <p:sldId id="322" r:id="rId12"/>
    <p:sldId id="328" r:id="rId13"/>
    <p:sldId id="267" r:id="rId14"/>
    <p:sldId id="268" r:id="rId15"/>
    <p:sldId id="269" r:id="rId16"/>
    <p:sldId id="270" r:id="rId17"/>
    <p:sldId id="271" r:id="rId18"/>
    <p:sldId id="272" r:id="rId19"/>
    <p:sldId id="273" r:id="rId20"/>
    <p:sldId id="274" r:id="rId21"/>
    <p:sldId id="318" r:id="rId22"/>
    <p:sldId id="309" r:id="rId23"/>
    <p:sldId id="323" r:id="rId24"/>
    <p:sldId id="329" r:id="rId25"/>
    <p:sldId id="279" r:id="rId26"/>
    <p:sldId id="280" r:id="rId27"/>
    <p:sldId id="281" r:id="rId28"/>
    <p:sldId id="324" r:id="rId29"/>
    <p:sldId id="308" r:id="rId30"/>
    <p:sldId id="319" r:id="rId31"/>
    <p:sldId id="285" r:id="rId32"/>
    <p:sldId id="286" r:id="rId33"/>
    <p:sldId id="287" r:id="rId34"/>
    <p:sldId id="288" r:id="rId35"/>
    <p:sldId id="289" r:id="rId36"/>
    <p:sldId id="290" r:id="rId37"/>
    <p:sldId id="291" r:id="rId38"/>
    <p:sldId id="292" r:id="rId39"/>
    <p:sldId id="293" r:id="rId40"/>
    <p:sldId id="294" r:id="rId41"/>
    <p:sldId id="295" r:id="rId42"/>
    <p:sldId id="297" r:id="rId43"/>
    <p:sldId id="296" r:id="rId44"/>
    <p:sldId id="298" r:id="rId45"/>
    <p:sldId id="299" r:id="rId46"/>
    <p:sldId id="300" r:id="rId47"/>
    <p:sldId id="301" r:id="rId48"/>
    <p:sldId id="302" r:id="rId49"/>
    <p:sldId id="303" r:id="rId50"/>
    <p:sldId id="304" r:id="rId51"/>
    <p:sldId id="306" r:id="rId52"/>
    <p:sldId id="305" r:id="rId53"/>
    <p:sldId id="327" r:id="rId54"/>
    <p:sldId id="310" r:id="rId55"/>
    <p:sldId id="311" r:id="rId56"/>
    <p:sldId id="312" r:id="rId57"/>
    <p:sldId id="314" r:id="rId58"/>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IfinccgmGk3w0he+PlMAMg==" hashData="8nAsjlYZpLFt5aY8f4/Su0rmNU0="/>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4" d="100"/>
          <a:sy n="104" d="100"/>
        </p:scale>
        <p:origin x="-84" y="-552"/>
      </p:cViewPr>
      <p:guideLst>
        <p:guide orient="horz" pos="1620"/>
        <p:guide pos="2880"/>
      </p:guideLst>
    </p:cSldViewPr>
  </p:slideViewPr>
  <p:notesTextViewPr>
    <p:cViewPr>
      <p:scale>
        <a:sx n="1" d="1"/>
        <a:sy n="1" d="1"/>
      </p:scale>
      <p:origin x="0" y="0"/>
    </p:cViewPr>
  </p:notesTextViewPr>
  <p:sorterViewPr>
    <p:cViewPr>
      <p:scale>
        <a:sx n="36" d="100"/>
        <a:sy n="3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61"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A7B09-EFB9-4EED-94AE-A9FAAB1BF377}" type="datetimeFigureOut">
              <a:rPr lang="es-ES" smtClean="0"/>
              <a:t>11/03/2018</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C35101B-AF07-446B-B176-E5D8B1892167}" type="slidenum">
              <a:rPr lang="es-ES" smtClean="0"/>
              <a:t>‹Nº›</a:t>
            </a:fld>
            <a:endParaRPr lang="es-ES"/>
          </a:p>
        </p:txBody>
      </p:sp>
    </p:spTree>
    <p:extLst>
      <p:ext uri="{BB962C8B-B14F-4D97-AF65-F5344CB8AC3E}">
        <p14:creationId xmlns:p14="http://schemas.microsoft.com/office/powerpoint/2010/main" val="12443121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EC35101B-AF07-446B-B176-E5D8B1892167}" type="slidenum">
              <a:rPr lang="es-ES" smtClean="0"/>
              <a:t>10</a:t>
            </a:fld>
            <a:endParaRPr lang="es-ES"/>
          </a:p>
        </p:txBody>
      </p:sp>
    </p:spTree>
    <p:extLst>
      <p:ext uri="{BB962C8B-B14F-4D97-AF65-F5344CB8AC3E}">
        <p14:creationId xmlns:p14="http://schemas.microsoft.com/office/powerpoint/2010/main" val="9793284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ES" altLang="es-ES" smtClean="0"/>
          </a:p>
        </p:txBody>
      </p:sp>
      <p:sp>
        <p:nvSpPr>
          <p:cNvPr id="4" name="3 Marcador de número de diapositiva"/>
          <p:cNvSpPr>
            <a:spLocks noGrp="1"/>
          </p:cNvSpPr>
          <p:nvPr>
            <p:ph type="sldNum" sz="quarter" idx="5"/>
          </p:nvPr>
        </p:nvSpPr>
        <p:spPr/>
        <p:txBody>
          <a:bodyPr/>
          <a:lstStyle/>
          <a:p>
            <a:pPr>
              <a:defRPr/>
            </a:pPr>
            <a:fld id="{0AAD9D81-4AF1-4723-83AF-4F4AC422267D}" type="slidenum">
              <a:rPr lang="es-ES" smtClean="0"/>
              <a:pPr>
                <a:defRPr/>
              </a:pPr>
              <a:t>53</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smtClean="0"/>
          </a:p>
        </p:txBody>
      </p:sp>
      <p:sp>
        <p:nvSpPr>
          <p:cNvPr id="16388" name="3 Marcador de número de diapositiva"/>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AB1576BE-B699-4908-8EAC-A0BA8B0E90F0}" type="slidenum">
              <a:rPr lang="es-ES" altLang="es-ES" smtClean="0"/>
              <a:pPr fontAlgn="base">
                <a:spcBef>
                  <a:spcPct val="0"/>
                </a:spcBef>
                <a:spcAft>
                  <a:spcPct val="0"/>
                </a:spcAft>
                <a:defRPr/>
              </a:pPr>
              <a:t>54</a:t>
            </a:fld>
            <a:endParaRPr lang="es-ES" alt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smtClean="0"/>
          </a:p>
        </p:txBody>
      </p:sp>
      <p:sp>
        <p:nvSpPr>
          <p:cNvPr id="16388" name="3 Marcador de número de diapositiva"/>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AB1576BE-B699-4908-8EAC-A0BA8B0E90F0}" type="slidenum">
              <a:rPr lang="es-ES" altLang="es-ES" smtClean="0"/>
              <a:pPr fontAlgn="base">
                <a:spcBef>
                  <a:spcPct val="0"/>
                </a:spcBef>
                <a:spcAft>
                  <a:spcPct val="0"/>
                </a:spcAft>
                <a:defRPr/>
              </a:pPr>
              <a:t>55</a:t>
            </a:fld>
            <a:endParaRPr lang="es-ES" alt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34C9369-2175-4AD3-9679-B5AC457D8010}" type="datetimeFigureOut">
              <a:rPr lang="es-ES" smtClean="0"/>
              <a:t>11/03/2018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F0F605A-7A65-4965-965E-53F1B62F178B}" type="slidenum">
              <a:rPr lang="es-ES" smtClean="0"/>
              <a:t>‹Nº›</a:t>
            </a:fld>
            <a:endParaRPr lang="es-ES"/>
          </a:p>
        </p:txBody>
      </p:sp>
    </p:spTree>
    <p:extLst>
      <p:ext uri="{BB962C8B-B14F-4D97-AF65-F5344CB8AC3E}">
        <p14:creationId xmlns:p14="http://schemas.microsoft.com/office/powerpoint/2010/main" val="17910759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34C9369-2175-4AD3-9679-B5AC457D8010}" type="datetimeFigureOut">
              <a:rPr lang="es-ES" smtClean="0"/>
              <a:t>11/03/2018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F0F605A-7A65-4965-965E-53F1B62F178B}" type="slidenum">
              <a:rPr lang="es-ES" smtClean="0"/>
              <a:t>‹Nº›</a:t>
            </a:fld>
            <a:endParaRPr lang="es-ES"/>
          </a:p>
        </p:txBody>
      </p:sp>
    </p:spTree>
    <p:extLst>
      <p:ext uri="{BB962C8B-B14F-4D97-AF65-F5344CB8AC3E}">
        <p14:creationId xmlns:p14="http://schemas.microsoft.com/office/powerpoint/2010/main" val="36118349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34C9369-2175-4AD3-9679-B5AC457D8010}" type="datetimeFigureOut">
              <a:rPr lang="es-ES" smtClean="0"/>
              <a:t>11/03/2018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F0F605A-7A65-4965-965E-53F1B62F178B}" type="slidenum">
              <a:rPr lang="es-ES" smtClean="0"/>
              <a:t>‹Nº›</a:t>
            </a:fld>
            <a:endParaRPr lang="es-ES"/>
          </a:p>
        </p:txBody>
      </p:sp>
    </p:spTree>
    <p:extLst>
      <p:ext uri="{BB962C8B-B14F-4D97-AF65-F5344CB8AC3E}">
        <p14:creationId xmlns:p14="http://schemas.microsoft.com/office/powerpoint/2010/main" val="18415873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34C9369-2175-4AD3-9679-B5AC457D8010}" type="datetimeFigureOut">
              <a:rPr lang="es-ES" smtClean="0"/>
              <a:t>11/03/2018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F0F605A-7A65-4965-965E-53F1B62F178B}" type="slidenum">
              <a:rPr lang="es-ES" smtClean="0"/>
              <a:t>‹Nº›</a:t>
            </a:fld>
            <a:endParaRPr lang="es-ES"/>
          </a:p>
        </p:txBody>
      </p:sp>
    </p:spTree>
    <p:extLst>
      <p:ext uri="{BB962C8B-B14F-4D97-AF65-F5344CB8AC3E}">
        <p14:creationId xmlns:p14="http://schemas.microsoft.com/office/powerpoint/2010/main" val="1090755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34C9369-2175-4AD3-9679-B5AC457D8010}" type="datetimeFigureOut">
              <a:rPr lang="es-ES" smtClean="0"/>
              <a:t>11/03/2018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F0F605A-7A65-4965-965E-53F1B62F178B}" type="slidenum">
              <a:rPr lang="es-ES" smtClean="0"/>
              <a:t>‹Nº›</a:t>
            </a:fld>
            <a:endParaRPr lang="es-ES"/>
          </a:p>
        </p:txBody>
      </p:sp>
    </p:spTree>
    <p:extLst>
      <p:ext uri="{BB962C8B-B14F-4D97-AF65-F5344CB8AC3E}">
        <p14:creationId xmlns:p14="http://schemas.microsoft.com/office/powerpoint/2010/main" val="33487533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34C9369-2175-4AD3-9679-B5AC457D8010}" type="datetimeFigureOut">
              <a:rPr lang="es-ES" smtClean="0"/>
              <a:t>11/03/2018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F0F605A-7A65-4965-965E-53F1B62F178B}" type="slidenum">
              <a:rPr lang="es-ES" smtClean="0"/>
              <a:t>‹Nº›</a:t>
            </a:fld>
            <a:endParaRPr lang="es-ES"/>
          </a:p>
        </p:txBody>
      </p:sp>
    </p:spTree>
    <p:extLst>
      <p:ext uri="{BB962C8B-B14F-4D97-AF65-F5344CB8AC3E}">
        <p14:creationId xmlns:p14="http://schemas.microsoft.com/office/powerpoint/2010/main" val="3779184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34C9369-2175-4AD3-9679-B5AC457D8010}" type="datetimeFigureOut">
              <a:rPr lang="es-ES" smtClean="0"/>
              <a:t>11/03/2018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F0F605A-7A65-4965-965E-53F1B62F178B}" type="slidenum">
              <a:rPr lang="es-ES" smtClean="0"/>
              <a:t>‹Nº›</a:t>
            </a:fld>
            <a:endParaRPr lang="es-ES"/>
          </a:p>
        </p:txBody>
      </p:sp>
    </p:spTree>
    <p:extLst>
      <p:ext uri="{BB962C8B-B14F-4D97-AF65-F5344CB8AC3E}">
        <p14:creationId xmlns:p14="http://schemas.microsoft.com/office/powerpoint/2010/main" val="2557447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34C9369-2175-4AD3-9679-B5AC457D8010}" type="datetimeFigureOut">
              <a:rPr lang="es-ES" smtClean="0"/>
              <a:t>11/03/2018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F0F605A-7A65-4965-965E-53F1B62F178B}" type="slidenum">
              <a:rPr lang="es-ES" smtClean="0"/>
              <a:t>‹Nº›</a:t>
            </a:fld>
            <a:endParaRPr lang="es-ES"/>
          </a:p>
        </p:txBody>
      </p:sp>
    </p:spTree>
    <p:extLst>
      <p:ext uri="{BB962C8B-B14F-4D97-AF65-F5344CB8AC3E}">
        <p14:creationId xmlns:p14="http://schemas.microsoft.com/office/powerpoint/2010/main" val="1751685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34C9369-2175-4AD3-9679-B5AC457D8010}" type="datetimeFigureOut">
              <a:rPr lang="es-ES" smtClean="0"/>
              <a:t>11/03/2018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F0F605A-7A65-4965-965E-53F1B62F178B}" type="slidenum">
              <a:rPr lang="es-ES" smtClean="0"/>
              <a:t>‹Nº›</a:t>
            </a:fld>
            <a:endParaRPr lang="es-ES"/>
          </a:p>
        </p:txBody>
      </p:sp>
    </p:spTree>
    <p:extLst>
      <p:ext uri="{BB962C8B-B14F-4D97-AF65-F5344CB8AC3E}">
        <p14:creationId xmlns:p14="http://schemas.microsoft.com/office/powerpoint/2010/main" val="28752493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34C9369-2175-4AD3-9679-B5AC457D8010}" type="datetimeFigureOut">
              <a:rPr lang="es-ES" smtClean="0"/>
              <a:t>11/03/2018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F0F605A-7A65-4965-965E-53F1B62F178B}" type="slidenum">
              <a:rPr lang="es-ES" smtClean="0"/>
              <a:t>‹Nº›</a:t>
            </a:fld>
            <a:endParaRPr lang="es-ES"/>
          </a:p>
        </p:txBody>
      </p:sp>
    </p:spTree>
    <p:extLst>
      <p:ext uri="{BB962C8B-B14F-4D97-AF65-F5344CB8AC3E}">
        <p14:creationId xmlns:p14="http://schemas.microsoft.com/office/powerpoint/2010/main" val="1468830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34C9369-2175-4AD3-9679-B5AC457D8010}" type="datetimeFigureOut">
              <a:rPr lang="es-ES" smtClean="0"/>
              <a:t>11/03/2018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F0F605A-7A65-4965-965E-53F1B62F178B}" type="slidenum">
              <a:rPr lang="es-ES" smtClean="0"/>
              <a:t>‹Nº›</a:t>
            </a:fld>
            <a:endParaRPr lang="es-ES"/>
          </a:p>
        </p:txBody>
      </p:sp>
    </p:spTree>
    <p:extLst>
      <p:ext uri="{BB962C8B-B14F-4D97-AF65-F5344CB8AC3E}">
        <p14:creationId xmlns:p14="http://schemas.microsoft.com/office/powerpoint/2010/main" val="6405218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17920197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34C9369-2175-4AD3-9679-B5AC457D8010}" type="datetimeFigureOut">
              <a:rPr lang="es-ES" smtClean="0"/>
              <a:t>11/03/2018</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F0F605A-7A65-4965-965E-53F1B62F178B}" type="slidenum">
              <a:rPr lang="es-ES" smtClean="0"/>
              <a:t>‹Nº›</a:t>
            </a:fld>
            <a:endParaRPr lang="es-ES"/>
          </a:p>
        </p:txBody>
      </p:sp>
    </p:spTree>
    <p:extLst>
      <p:ext uri="{BB962C8B-B14F-4D97-AF65-F5344CB8AC3E}">
        <p14:creationId xmlns:p14="http://schemas.microsoft.com/office/powerpoint/2010/main" val="2586053867"/>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57.png"/><Relationship Id="rId4" Type="http://schemas.openxmlformats.org/officeDocument/2006/relationships/image" Target="../media/image56.png"/></Relationships>
</file>

<file path=ppt/slides/_rels/slide5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59.png"/><Relationship Id="rId4" Type="http://schemas.openxmlformats.org/officeDocument/2006/relationships/hyperlink" Target="https://www.youtube.com/watch?v=JY_a5JHd3N8" TargetMode="External"/></Relationships>
</file>

<file path=ppt/slides/_rels/slide55.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59.png"/><Relationship Id="rId4" Type="http://schemas.openxmlformats.org/officeDocument/2006/relationships/hyperlink" Target="https://www.youtube.com/watch?v=em4lYRMWRcs" TargetMode="External"/></Relationships>
</file>

<file path=ppt/slides/_rels/slide56.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image" Target="../media/image65.png"/><Relationship Id="rId18" Type="http://schemas.openxmlformats.org/officeDocument/2006/relationships/image" Target="../media/image6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1.png"/><Relationship Id="rId11" Type="http://schemas.openxmlformats.org/officeDocument/2006/relationships/image" Target="../media/image64.png"/><Relationship Id="rId5" Type="http://schemas.openxmlformats.org/officeDocument/2006/relationships/hyperlink" Target="http://www.mispps.com/" TargetMode="External"/><Relationship Id="rId15" Type="http://schemas.openxmlformats.org/officeDocument/2006/relationships/image" Target="../media/image66.png"/><Relationship Id="rId10" Type="http://schemas.openxmlformats.org/officeDocument/2006/relationships/hyperlink" Target="https://www.facebook.com/mispps" TargetMode="External"/><Relationship Id="rId4" Type="http://schemas.openxmlformats.org/officeDocument/2006/relationships/image" Target="../media/image60.png"/><Relationship Id="rId9" Type="http://schemas.openxmlformats.org/officeDocument/2006/relationships/image" Target="../media/image6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168" y="0"/>
            <a:ext cx="9144000" cy="5143500"/>
          </a:xfrm>
          <a:prstGeom prst="rect">
            <a:avLst/>
          </a:prstGeom>
          <a:noFill/>
          <a:ln>
            <a:noFill/>
          </a:ln>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339502"/>
            <a:ext cx="8924925" cy="1427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1995686"/>
            <a:ext cx="4249737" cy="145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90775" y="4731990"/>
            <a:ext cx="16589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95171217"/>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SALVACION wav 1.wav"/>
          </p:stSnd>
        </p:sndAc>
      </p:transition>
    </mc:Choice>
    <mc:Fallback xmlns="">
      <p:transition spd="slow">
        <p:sndAc>
          <p:stSnd loop="1">
            <p:snd r:embed="rId7" name="SALVACION wav 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800" fill="hold"/>
                                        <p:tgtEl>
                                          <p:spTgt spid="1026"/>
                                        </p:tgtEl>
                                        <p:attrNameLst>
                                          <p:attrName>ppt_w</p:attrName>
                                        </p:attrNameLst>
                                      </p:cBhvr>
                                      <p:tavLst>
                                        <p:tav tm="0">
                                          <p:val>
                                            <p:fltVal val="0"/>
                                          </p:val>
                                        </p:tav>
                                        <p:tav tm="100000">
                                          <p:val>
                                            <p:strVal val="#ppt_w"/>
                                          </p:val>
                                        </p:tav>
                                      </p:tavLst>
                                    </p:anim>
                                    <p:anim calcmode="lin" valueType="num">
                                      <p:cBhvr>
                                        <p:cTn id="12" dur="1800" fill="hold"/>
                                        <p:tgtEl>
                                          <p:spTgt spid="102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7"/>
                                        </p:tgtEl>
                                        <p:attrNameLst>
                                          <p:attrName>style.visibility</p:attrName>
                                        </p:attrNameLst>
                                      </p:cBhvr>
                                      <p:to>
                                        <p:strVal val="visible"/>
                                      </p:to>
                                    </p:set>
                                    <p:anim calcmode="lin" valueType="num">
                                      <p:cBhvr>
                                        <p:cTn id="15" dur="1800" fill="hold"/>
                                        <p:tgtEl>
                                          <p:spTgt spid="1027"/>
                                        </p:tgtEl>
                                        <p:attrNameLst>
                                          <p:attrName>ppt_w</p:attrName>
                                        </p:attrNameLst>
                                      </p:cBhvr>
                                      <p:tavLst>
                                        <p:tav tm="0">
                                          <p:val>
                                            <p:fltVal val="0"/>
                                          </p:val>
                                        </p:tav>
                                        <p:tav tm="100000">
                                          <p:val>
                                            <p:strVal val="#ppt_w"/>
                                          </p:val>
                                        </p:tav>
                                      </p:tavLst>
                                    </p:anim>
                                    <p:anim calcmode="lin" valueType="num">
                                      <p:cBhvr>
                                        <p:cTn id="16" dur="1800" fill="hold"/>
                                        <p:tgtEl>
                                          <p:spTgt spid="102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028"/>
                                        </p:tgtEl>
                                        <p:attrNameLst>
                                          <p:attrName>style.visibility</p:attrName>
                                        </p:attrNameLst>
                                      </p:cBhvr>
                                      <p:to>
                                        <p:strVal val="visible"/>
                                      </p:to>
                                    </p:set>
                                    <p:anim calcmode="lin" valueType="num">
                                      <p:cBhvr>
                                        <p:cTn id="19" dur="1800" fill="hold"/>
                                        <p:tgtEl>
                                          <p:spTgt spid="1028"/>
                                        </p:tgtEl>
                                        <p:attrNameLst>
                                          <p:attrName>ppt_w</p:attrName>
                                        </p:attrNameLst>
                                      </p:cBhvr>
                                      <p:tavLst>
                                        <p:tav tm="0">
                                          <p:val>
                                            <p:fltVal val="0"/>
                                          </p:val>
                                        </p:tav>
                                        <p:tav tm="100000">
                                          <p:val>
                                            <p:strVal val="#ppt_w"/>
                                          </p:val>
                                        </p:tav>
                                      </p:tavLst>
                                    </p:anim>
                                    <p:anim calcmode="lin" valueType="num">
                                      <p:cBhvr>
                                        <p:cTn id="20" dur="1800" fill="hold"/>
                                        <p:tgtEl>
                                          <p:spTgt spid="10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7134"/>
            <a:ext cx="9144000" cy="5126366"/>
          </a:xfrm>
          <a:prstGeom prst="rect">
            <a:avLst/>
          </a:prstGeom>
          <a:noFill/>
          <a:ln>
            <a:noFill/>
          </a:ln>
        </p:spPr>
      </p:pic>
      <p:sp>
        <p:nvSpPr>
          <p:cNvPr id="3" name="CuadroTexto 1"/>
          <p:cNvSpPr txBox="1"/>
          <p:nvPr/>
        </p:nvSpPr>
        <p:spPr>
          <a:xfrm>
            <a:off x="251520" y="3312000"/>
            <a:ext cx="8588327" cy="191590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La profetiza Mónica Gómez tiene publicadas en su página de </a:t>
            </a:r>
            <a:r>
              <a:rPr lang="es-ES" sz="1500" b="1" dirty="0" err="1" smtClean="0">
                <a:solidFill>
                  <a:schemeClr val="bg1"/>
                </a:solidFill>
                <a:latin typeface="Arial Black" panose="020B0A04020102020204" pitchFamily="34" charset="0"/>
              </a:rPr>
              <a:t>Youtube</a:t>
            </a:r>
            <a:r>
              <a:rPr lang="es-ES" sz="1500" b="1" dirty="0" smtClean="0">
                <a:solidFill>
                  <a:schemeClr val="bg1"/>
                </a:solidFill>
                <a:latin typeface="Arial Black" panose="020B0A04020102020204" pitchFamily="34" charset="0"/>
              </a:rPr>
              <a:t> 16 revelaciones que el Dios Todopoderoso le ha entregado para dar a conocer a la Iglesia de Jesucristo así como a las personas en general, que aún no han decidido recibir a Jesucristo como Señor y Salvador personal.</a:t>
            </a:r>
          </a:p>
          <a:p>
            <a:pPr algn="ctr"/>
            <a:r>
              <a:rPr lang="es-ES" sz="1500" b="1" dirty="0" smtClean="0">
                <a:solidFill>
                  <a:schemeClr val="bg1"/>
                </a:solidFill>
                <a:latin typeface="Arial Black" panose="020B0A04020102020204" pitchFamily="34" charset="0"/>
              </a:rPr>
              <a:t>Nosotros hemos publicado dos vídeos, el primero titulado “Señales Cumplidas de Revelaciones a Mónica Gómez” y el otro “Revelación a Mónica Gómez – Líderes mundiales que apoyan la aparición del Anticristo”.</a:t>
            </a:r>
          </a:p>
          <a:p>
            <a:pPr algn="ctr"/>
            <a:r>
              <a:rPr lang="es-ES" sz="1500" b="1" dirty="0" smtClean="0">
                <a:solidFill>
                  <a:schemeClr val="bg1"/>
                </a:solidFill>
                <a:latin typeface="Arial Black" panose="020B0A04020102020204" pitchFamily="34" charset="0"/>
              </a:rPr>
              <a:t> </a:t>
            </a: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723498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61152" cy="5143500"/>
          </a:xfrm>
          <a:prstGeom prst="rect">
            <a:avLst/>
          </a:prstGeom>
          <a:noFill/>
          <a:ln>
            <a:noFill/>
          </a:ln>
        </p:spPr>
      </p:pic>
      <p:sp>
        <p:nvSpPr>
          <p:cNvPr id="3" name="CuadroTexto 1"/>
          <p:cNvSpPr txBox="1"/>
          <p:nvPr/>
        </p:nvSpPr>
        <p:spPr>
          <a:xfrm>
            <a:off x="251520" y="3723878"/>
            <a:ext cx="8588327" cy="122341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En ambos vídeos hicimos una compilación de extractos de las revelaciones que ella recibió de parte de Dios y la forma en que éstas se han ido cumpliendo, para lo cual hicimos un trabajo de investigación que recoge información documentaria que corrobora o confirma lo dicho por ella en dichos extractos.</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345931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1432" y="17142"/>
            <a:ext cx="9144000" cy="5126358"/>
          </a:xfrm>
          <a:prstGeom prst="rect">
            <a:avLst/>
          </a:prstGeom>
          <a:noFill/>
          <a:ln>
            <a:noFill/>
          </a:ln>
        </p:spPr>
      </p:pic>
      <p:sp>
        <p:nvSpPr>
          <p:cNvPr id="3" name="CuadroTexto 6"/>
          <p:cNvSpPr txBox="1"/>
          <p:nvPr/>
        </p:nvSpPr>
        <p:spPr>
          <a:xfrm>
            <a:off x="5220072" y="843558"/>
            <a:ext cx="3714750" cy="3416320"/>
          </a:xfrm>
          <a:prstGeom prst="rect">
            <a:avLst/>
          </a:prstGeom>
          <a:noFill/>
        </p:spPr>
        <p:txBody>
          <a:bodyPr wrap="square" rtlCol="0">
            <a:spAutoFit/>
            <a:scene3d>
              <a:camera prst="obliqueBottomLeft"/>
              <a:lightRig rig="threePt" dir="t"/>
            </a:scene3d>
            <a:sp3d extrusionH="50800">
              <a:extrusionClr>
                <a:schemeClr val="bg2">
                  <a:lumMod val="20000"/>
                  <a:lumOff val="80000"/>
                </a:schemeClr>
              </a:extrusionClr>
            </a:sp3d>
          </a:bodyPr>
          <a:lstStyle/>
          <a:p>
            <a:pPr algn="ctr"/>
            <a:r>
              <a:rPr lang="es-PE" dirty="0">
                <a:solidFill>
                  <a:schemeClr val="bg1"/>
                </a:solidFill>
                <a:latin typeface="Arial Black" panose="020B0A04020102020204" pitchFamily="34" charset="0"/>
              </a:rPr>
              <a:t>En este tercer vídeo recogemos a manera de compilación, extractos de sus revelaciones que tienen que ver con la reciente activación del CINTURÓN DE FUEGO, frase esta última, que ella </a:t>
            </a:r>
            <a:r>
              <a:rPr lang="es-PE" dirty="0" smtClean="0">
                <a:solidFill>
                  <a:schemeClr val="bg1"/>
                </a:solidFill>
                <a:latin typeface="Arial Black" panose="020B0A04020102020204" pitchFamily="34" charset="0"/>
              </a:rPr>
              <a:t>NOMBRA EN DOS EXTRACTOS </a:t>
            </a:r>
            <a:r>
              <a:rPr lang="es-PE" dirty="0">
                <a:solidFill>
                  <a:schemeClr val="bg1"/>
                </a:solidFill>
                <a:latin typeface="Arial Black" panose="020B0A04020102020204" pitchFamily="34" charset="0"/>
              </a:rPr>
              <a:t>(tales como ocurrencia de terremotos y erupciones volcánicas),…. </a:t>
            </a:r>
          </a:p>
        </p:txBody>
      </p:sp>
    </p:spTree>
    <p:extLst>
      <p:ext uri="{BB962C8B-B14F-4D97-AF65-F5344CB8AC3E}">
        <p14:creationId xmlns:p14="http://schemas.microsoft.com/office/powerpoint/2010/main" val="851039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9710"/>
            <a:ext cx="9144000" cy="5113790"/>
          </a:xfrm>
          <a:prstGeom prst="rect">
            <a:avLst/>
          </a:prstGeom>
          <a:noFill/>
          <a:ln>
            <a:noFill/>
          </a:ln>
        </p:spPr>
      </p:pic>
      <p:sp>
        <p:nvSpPr>
          <p:cNvPr id="3" name="CuadroTexto 1"/>
          <p:cNvSpPr txBox="1"/>
          <p:nvPr/>
        </p:nvSpPr>
        <p:spPr>
          <a:xfrm>
            <a:off x="251520" y="3435846"/>
            <a:ext cx="8588327" cy="122341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 </a:t>
            </a:r>
            <a:r>
              <a:rPr lang="es-ES" sz="1500" b="1" dirty="0">
                <a:solidFill>
                  <a:schemeClr val="bg1"/>
                </a:solidFill>
                <a:latin typeface="Arial Black" panose="020B0A04020102020204" pitchFamily="34" charset="0"/>
              </a:rPr>
              <a:t>Con la ocurrencia de incendios forestales, inundaciones, fuertes vientos, incluso de aquellos que han ocurrido de manera inusual; la aparición de aves y peces muertos, así como la aparición de grietas en la tierra, todas estas cosas producidas por la radiación del planeta </a:t>
            </a:r>
            <a:r>
              <a:rPr lang="es-ES" sz="1500" b="1" dirty="0" err="1">
                <a:solidFill>
                  <a:schemeClr val="bg1"/>
                </a:solidFill>
                <a:latin typeface="Arial Black" panose="020B0A04020102020204" pitchFamily="34" charset="0"/>
              </a:rPr>
              <a:t>Nibiru</a:t>
            </a:r>
            <a:r>
              <a:rPr lang="es-ES" sz="1500" b="1" dirty="0">
                <a:solidFill>
                  <a:schemeClr val="bg1"/>
                </a:solidFill>
                <a:latin typeface="Arial Black" panose="020B0A04020102020204" pitchFamily="34" charset="0"/>
              </a:rPr>
              <a:t>, el cual se viene acercando a la orbita de la tierra. </a:t>
            </a:r>
          </a:p>
        </p:txBody>
      </p:sp>
    </p:spTree>
    <p:extLst>
      <p:ext uri="{BB962C8B-B14F-4D97-AF65-F5344CB8AC3E}">
        <p14:creationId xmlns:p14="http://schemas.microsoft.com/office/powerpoint/2010/main" val="2902458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CuadroTexto 1"/>
          <p:cNvSpPr txBox="1"/>
          <p:nvPr/>
        </p:nvSpPr>
        <p:spPr>
          <a:xfrm>
            <a:off x="251520" y="3867894"/>
            <a:ext cx="8588327" cy="99257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Todas </a:t>
            </a:r>
            <a:r>
              <a:rPr lang="es-ES" sz="1500" b="1" dirty="0">
                <a:solidFill>
                  <a:schemeClr val="bg1"/>
                </a:solidFill>
                <a:latin typeface="Arial Black" panose="020B0A04020102020204" pitchFamily="34" charset="0"/>
              </a:rPr>
              <a:t>estas señales que hemos reseñado se vienen cumpliendo, y nosotros en base a información documentaria que la sustenta, queremos dejar constancia en </a:t>
            </a:r>
            <a:r>
              <a:rPr lang="es-ES" sz="1500" b="1" dirty="0" smtClean="0">
                <a:solidFill>
                  <a:schemeClr val="bg1"/>
                </a:solidFill>
                <a:latin typeface="Arial Black" panose="020B0A04020102020204" pitchFamily="34" charset="0"/>
              </a:rPr>
              <a:t>esta presentación.</a:t>
            </a:r>
            <a:endParaRPr lang="es-ES" sz="1500" b="1" dirty="0">
              <a:solidFill>
                <a:schemeClr val="bg1"/>
              </a:solidFill>
              <a:latin typeface="Arial Black" panose="020B0A04020102020204" pitchFamily="34" charset="0"/>
            </a:endParaRP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899469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ÁS SEÑALES CUMPLIÉNDOSE DE REVELACIONES A MÓNICA GÓMEZ (LA ACTIVACIÓN DEL ANILLO DE FUEGO Y OTRO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689256"/>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Usted </a:t>
            </a:r>
            <a:r>
              <a:rPr lang="es-ES" sz="1500" b="1" dirty="0">
                <a:solidFill>
                  <a:schemeClr val="bg1"/>
                </a:solidFill>
                <a:latin typeface="Arial Black" panose="020B0A04020102020204" pitchFamily="34" charset="0"/>
              </a:rPr>
              <a:t>al terminar de visualizar </a:t>
            </a:r>
            <a:r>
              <a:rPr lang="es-ES" sz="1500" b="1" dirty="0" smtClean="0">
                <a:solidFill>
                  <a:schemeClr val="bg1"/>
                </a:solidFill>
                <a:latin typeface="Arial Black" panose="020B0A04020102020204" pitchFamily="34" charset="0"/>
              </a:rPr>
              <a:t>esta presentación </a:t>
            </a:r>
            <a:r>
              <a:rPr lang="es-ES" sz="1500" b="1" dirty="0">
                <a:solidFill>
                  <a:schemeClr val="bg1"/>
                </a:solidFill>
                <a:latin typeface="Arial Black" panose="020B0A04020102020204" pitchFamily="34" charset="0"/>
              </a:rPr>
              <a:t>comprobará que lo profetizado por Mónica Gómez SE VIENE CUMPLIENDO, y se dará cuenta que las Sagradas Escrituras no se equivocan cuando el libro del profeta Jeremías 33:33, sentencia “Y cuando esto suceda, como ciertamente sucederá, SABRÁN QUE HUBO UN PROFETA EN MEDIO DE USTEDES”.</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776571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9144" y="0"/>
            <a:ext cx="9144000" cy="5143500"/>
          </a:xfrm>
          <a:prstGeom prst="rect">
            <a:avLst/>
          </a:prstGeom>
          <a:noFill/>
          <a:ln>
            <a:noFill/>
          </a:ln>
        </p:spPr>
      </p:pic>
      <p:sp>
        <p:nvSpPr>
          <p:cNvPr id="3" name="CuadroTexto 1"/>
          <p:cNvSpPr txBox="1"/>
          <p:nvPr/>
        </p:nvSpPr>
        <p:spPr>
          <a:xfrm>
            <a:off x="251520" y="3579862"/>
            <a:ext cx="8588327" cy="122341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El </a:t>
            </a:r>
            <a:r>
              <a:rPr lang="es-ES" sz="1500" b="1" dirty="0">
                <a:solidFill>
                  <a:schemeClr val="bg1"/>
                </a:solidFill>
                <a:latin typeface="Arial Black" panose="020B0A04020102020204" pitchFamily="34" charset="0"/>
              </a:rPr>
              <a:t>Anillo o Cinturón de Fuego del Pacífico está situado en las costas del océano Pacífico y se caracteriza por la presencia de placas tectónicas que en muchas ocasiones rozan produciéndose sismos, o cuando dichas placas al entrar en fricción producen el magma que luego asciende y da lugar a la erupción de los volcanes. </a:t>
            </a: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837526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456000"/>
            <a:ext cx="8588327" cy="168507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rgbClr val="002060"/>
                </a:solidFill>
                <a:latin typeface="Arial Black" panose="020B0A04020102020204" pitchFamily="34" charset="0"/>
              </a:rPr>
              <a:t>El </a:t>
            </a:r>
            <a:r>
              <a:rPr lang="es-ES" sz="1500" b="1" dirty="0">
                <a:solidFill>
                  <a:srgbClr val="002060"/>
                </a:solidFill>
                <a:latin typeface="Arial Black" panose="020B0A04020102020204" pitchFamily="34" charset="0"/>
              </a:rPr>
              <a:t>Anillo o Cinturón de Fuego del Pacífico Incluye a Chile, Argentina, Bolivia, Perú, Ecuador, Colombia, Panamá, Costa Rica, Nicaragua, El Salvador, Honduras, Guatemala, México, Estados Unidos, Canadá, luego dobla a la altura de las islas Aleutianas y baja por las costas e islas de Rusia, Japón, Taiwán, Filipinas, Indonesia, Malasia, Timor Oriental, Brunéi, Singapur, Papúa Nueva Guinea, Islas Salomón, Tonga, Samoa, Tuvalu y Nueva Zelanda.</a:t>
            </a:r>
          </a:p>
          <a:p>
            <a:pPr algn="ctr"/>
            <a:endParaRPr lang="es-PE" sz="15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1288682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ÁS SEÑALES CUMPLIÉNDOSE DE REVELACIONES A MÓNICA GÓMEZ (LA ACTIVACIÓN DEL ANILLO DE FUEGO Y OTROS))))))"/>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6"/>
          <p:cNvSpPr txBox="1"/>
          <p:nvPr/>
        </p:nvSpPr>
        <p:spPr>
          <a:xfrm>
            <a:off x="5004048" y="627534"/>
            <a:ext cx="3930774" cy="4308872"/>
          </a:xfrm>
          <a:prstGeom prst="rect">
            <a:avLst/>
          </a:prstGeom>
          <a:noFill/>
        </p:spPr>
        <p:txBody>
          <a:bodyPr wrap="square" rtlCol="0">
            <a:spAutoFit/>
            <a:scene3d>
              <a:camera prst="obliqueBottomLeft"/>
              <a:lightRig rig="threePt" dir="t"/>
            </a:scene3d>
            <a:sp3d extrusionH="50800">
              <a:extrusionClr>
                <a:schemeClr val="bg2">
                  <a:lumMod val="20000"/>
                  <a:lumOff val="80000"/>
                </a:schemeClr>
              </a:extrusionClr>
            </a:sp3d>
          </a:bodyPr>
          <a:lstStyle/>
          <a:p>
            <a:pPr algn="ctr"/>
            <a:r>
              <a:rPr lang="es-ES" sz="1600" dirty="0" smtClean="0">
                <a:solidFill>
                  <a:schemeClr val="bg1"/>
                </a:solidFill>
                <a:latin typeface="Arial Black" panose="020B0A04020102020204" pitchFamily="34" charset="0"/>
              </a:rPr>
              <a:t>Amados</a:t>
            </a:r>
            <a:r>
              <a:rPr lang="es-ES" sz="1600" dirty="0">
                <a:solidFill>
                  <a:schemeClr val="bg1"/>
                </a:solidFill>
                <a:latin typeface="Arial Black" panose="020B0A04020102020204" pitchFamily="34" charset="0"/>
              </a:rPr>
              <a:t>, aquí presentamos una </a:t>
            </a:r>
            <a:r>
              <a:rPr lang="es-ES" sz="1600" dirty="0" smtClean="0">
                <a:solidFill>
                  <a:schemeClr val="bg1"/>
                </a:solidFill>
                <a:latin typeface="Arial Black" panose="020B0A04020102020204" pitchFamily="34" charset="0"/>
              </a:rPr>
              <a:t>transcripción, la </a:t>
            </a:r>
            <a:r>
              <a:rPr lang="es-ES" sz="1600" dirty="0">
                <a:solidFill>
                  <a:schemeClr val="bg1"/>
                </a:solidFill>
                <a:latin typeface="Arial Black" panose="020B0A04020102020204" pitchFamily="34" charset="0"/>
              </a:rPr>
              <a:t>cual es un extracto de la revelación dada por Dios a la profeta Mónica Gómez, de su 14º vídeo titulado “Nueva revelación Octubre 2017”, publicado el 19 de Octubre del mismo año.                 </a:t>
            </a:r>
            <a:endParaRPr lang="es-ES" sz="1600" dirty="0" smtClean="0">
              <a:solidFill>
                <a:schemeClr val="bg1"/>
              </a:solidFill>
              <a:latin typeface="Arial Black" panose="020B0A04020102020204" pitchFamily="34" charset="0"/>
            </a:endParaRPr>
          </a:p>
          <a:p>
            <a:pPr algn="ctr"/>
            <a:r>
              <a:rPr lang="es-ES" sz="1600" dirty="0" smtClean="0">
                <a:solidFill>
                  <a:schemeClr val="bg1"/>
                </a:solidFill>
                <a:latin typeface="Arial Black" panose="020B0A04020102020204" pitchFamily="34" charset="0"/>
              </a:rPr>
              <a:t> </a:t>
            </a:r>
            <a:r>
              <a:rPr lang="es-ES" sz="1600" dirty="0">
                <a:solidFill>
                  <a:schemeClr val="bg1"/>
                </a:solidFill>
                <a:latin typeface="Arial Black" panose="020B0A04020102020204" pitchFamily="34" charset="0"/>
              </a:rPr>
              <a:t>En este extracto el Señor Dios Todopoderoso le mostró que desatará sus juicios por todo el globo terráqueo y que se iba a activar el cinturón de fuego del Pacífico, trayendo terremotos, erupciones volcánicas entre otros desastres.</a:t>
            </a:r>
          </a:p>
          <a:p>
            <a:pPr algn="ctr"/>
            <a:endParaRPr lang="es-PE" sz="1600"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522805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ÁS SEÑALES CUMPLIÉNDOSE DE REVELACIONES A MÓNICA GÓMEZ (LA ACTIVACIÓN DEL ANILLO DE FUEGO Y OTRO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4155926"/>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rgbClr val="002060"/>
                </a:solidFill>
                <a:latin typeface="Arial Black" panose="020B0A04020102020204" pitchFamily="34" charset="0"/>
              </a:rPr>
              <a:t>Minuto </a:t>
            </a:r>
            <a:r>
              <a:rPr lang="es-ES" sz="1500" b="1" dirty="0">
                <a:solidFill>
                  <a:srgbClr val="002060"/>
                </a:solidFill>
                <a:latin typeface="Arial Black" panose="020B0A04020102020204" pitchFamily="34" charset="0"/>
              </a:rPr>
              <a:t>{02m 40s} Él me tomó de la mano en mi espíritu y me </a:t>
            </a:r>
            <a:r>
              <a:rPr lang="es-ES" sz="1500" b="1" dirty="0" smtClean="0">
                <a:solidFill>
                  <a:srgbClr val="002060"/>
                </a:solidFill>
                <a:latin typeface="Arial Black" panose="020B0A04020102020204" pitchFamily="34" charset="0"/>
              </a:rPr>
              <a:t>dijo fuertemente: </a:t>
            </a:r>
            <a:r>
              <a:rPr lang="es-ES" sz="1500" b="1" dirty="0">
                <a:solidFill>
                  <a:srgbClr val="002060"/>
                </a:solidFill>
                <a:latin typeface="Arial Black" panose="020B0A04020102020204" pitchFamily="34" charset="0"/>
              </a:rPr>
              <a:t>“Vamos”…. </a:t>
            </a:r>
            <a:endParaRPr lang="es-ES" sz="1500" b="1" dirty="0" smtClean="0">
              <a:solidFill>
                <a:srgbClr val="002060"/>
              </a:solidFill>
              <a:latin typeface="Arial Black" panose="020B0A04020102020204" pitchFamily="34" charset="0"/>
            </a:endParaRP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609459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 y="0"/>
            <a:ext cx="9144000" cy="5143500"/>
          </a:xfrm>
          <a:prstGeom prst="rect">
            <a:avLst/>
          </a:prstGeom>
          <a:noFill/>
          <a:ln>
            <a:noFill/>
          </a:ln>
        </p:spPr>
      </p:pic>
      <p:sp>
        <p:nvSpPr>
          <p:cNvPr id="3" name="CuadroTexto 1"/>
          <p:cNvSpPr txBox="1"/>
          <p:nvPr/>
        </p:nvSpPr>
        <p:spPr>
          <a:xfrm>
            <a:off x="251520" y="4083918"/>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Minuto </a:t>
            </a:r>
            <a:r>
              <a:rPr lang="es-ES" sz="1500" b="1" dirty="0">
                <a:solidFill>
                  <a:schemeClr val="bg1"/>
                </a:solidFill>
                <a:latin typeface="Arial Black" panose="020B0A04020102020204" pitchFamily="34" charset="0"/>
              </a:rPr>
              <a:t>{02m 52s} Y lo vi tomar la espada, que ya estaba sobre la tierra, y </a:t>
            </a:r>
            <a:r>
              <a:rPr lang="es-ES" sz="1500" b="1" dirty="0" smtClean="0">
                <a:solidFill>
                  <a:schemeClr val="bg1"/>
                </a:solidFill>
                <a:latin typeface="Arial Black" panose="020B0A04020102020204" pitchFamily="34" charset="0"/>
              </a:rPr>
              <a:t>le </a:t>
            </a:r>
            <a:r>
              <a:rPr lang="es-ES" sz="1500" b="1" dirty="0">
                <a:solidFill>
                  <a:schemeClr val="bg1"/>
                </a:solidFill>
                <a:latin typeface="Arial Black" panose="020B0A04020102020204" pitchFamily="34" charset="0"/>
              </a:rPr>
              <a:t>vi moverla en diferentes direcciones. La espada traía juicio a la tierra.</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0440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5710"/>
            <a:ext cx="9144000" cy="5137790"/>
          </a:xfrm>
          <a:prstGeom prst="rect">
            <a:avLst/>
          </a:prstGeom>
          <a:noFill/>
          <a:ln>
            <a:noFill/>
          </a:ln>
        </p:spPr>
      </p:pic>
      <p:sp>
        <p:nvSpPr>
          <p:cNvPr id="3" name="CuadroTexto 1"/>
          <p:cNvSpPr txBox="1"/>
          <p:nvPr/>
        </p:nvSpPr>
        <p:spPr>
          <a:xfrm>
            <a:off x="251520" y="4443958"/>
            <a:ext cx="8588327" cy="530915"/>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Enseguida </a:t>
            </a:r>
            <a:r>
              <a:rPr lang="es-ES" sz="1500" b="1" dirty="0">
                <a:solidFill>
                  <a:schemeClr val="bg1"/>
                </a:solidFill>
                <a:latin typeface="Arial Black" panose="020B0A04020102020204" pitchFamily="34" charset="0"/>
              </a:rPr>
              <a:t>me </a:t>
            </a:r>
            <a:r>
              <a:rPr lang="es-ES" sz="1500" b="1" dirty="0" smtClean="0">
                <a:solidFill>
                  <a:schemeClr val="bg1"/>
                </a:solidFill>
                <a:latin typeface="Arial Black" panose="020B0A04020102020204" pitchFamily="34" charset="0"/>
              </a:rPr>
              <a:t>llevó </a:t>
            </a:r>
            <a:r>
              <a:rPr lang="es-ES" sz="1500" b="1" dirty="0">
                <a:solidFill>
                  <a:schemeClr val="bg1"/>
                </a:solidFill>
                <a:latin typeface="Arial Black" panose="020B0A04020102020204" pitchFamily="34" charset="0"/>
              </a:rPr>
              <a:t>fuera del globo terráqueo, y estaba observando</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761012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6838"/>
            <a:ext cx="9144000" cy="5136662"/>
          </a:xfrm>
          <a:prstGeom prst="rect">
            <a:avLst/>
          </a:prstGeom>
          <a:noFill/>
          <a:ln>
            <a:noFill/>
          </a:ln>
        </p:spPr>
      </p:pic>
      <p:sp>
        <p:nvSpPr>
          <p:cNvPr id="3" name="CuadroTexto 1"/>
          <p:cNvSpPr txBox="1"/>
          <p:nvPr/>
        </p:nvSpPr>
        <p:spPr>
          <a:xfrm>
            <a:off x="251520" y="4299942"/>
            <a:ext cx="8588327" cy="530915"/>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y </a:t>
            </a:r>
            <a:r>
              <a:rPr lang="es-ES" sz="1500" b="1" dirty="0">
                <a:solidFill>
                  <a:schemeClr val="bg1"/>
                </a:solidFill>
                <a:latin typeface="Arial Black" panose="020B0A04020102020204" pitchFamily="34" charset="0"/>
              </a:rPr>
              <a:t>veía un fuego extraño en una parte de la tierra. Y me dijo el Señor :</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872233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4155926"/>
            <a:ext cx="8588327" cy="530915"/>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Esto </a:t>
            </a:r>
            <a:r>
              <a:rPr lang="es-ES" sz="1500" b="1" dirty="0">
                <a:solidFill>
                  <a:schemeClr val="bg1"/>
                </a:solidFill>
                <a:latin typeface="Arial Black" panose="020B0A04020102020204" pitchFamily="34" charset="0"/>
              </a:rPr>
              <a:t>que ves es EL ANILLO DE FUEGO. Y mi fuego consumidor, hoy lo mezclo con el anillo de fuego, porque traigo juicio. Juicio para esta tierra</a:t>
            </a:r>
            <a:r>
              <a:rPr lang="es-ES" sz="1500" b="1" dirty="0" smtClean="0">
                <a:solidFill>
                  <a:schemeClr val="bg1"/>
                </a:solidFill>
                <a:latin typeface="Arial Black" panose="020B0A04020102020204" pitchFamily="34" charset="0"/>
              </a:rPr>
              <a:t>.</a:t>
            </a:r>
            <a:endParaRPr lang="es-ES"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994231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150"/>
            <a:ext cx="9144000" cy="5142350"/>
          </a:xfrm>
          <a:prstGeom prst="rect">
            <a:avLst/>
          </a:prstGeom>
          <a:noFill/>
          <a:ln>
            <a:noFill/>
          </a:ln>
        </p:spPr>
      </p:pic>
      <p:sp>
        <p:nvSpPr>
          <p:cNvPr id="3" name="CuadroTexto 1"/>
          <p:cNvSpPr txBox="1"/>
          <p:nvPr/>
        </p:nvSpPr>
        <p:spPr>
          <a:xfrm>
            <a:off x="251520" y="4248000"/>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Minuto </a:t>
            </a:r>
            <a:r>
              <a:rPr lang="es-ES" sz="1500" b="1" dirty="0">
                <a:solidFill>
                  <a:schemeClr val="bg1"/>
                </a:solidFill>
                <a:latin typeface="Arial Black" panose="020B0A04020102020204" pitchFamily="34" charset="0"/>
              </a:rPr>
              <a:t>{03m 33s} Y entonces vi una serie de terremotos atravesar en el anillo de fuego, y uno de ellos me </a:t>
            </a:r>
            <a:r>
              <a:rPr lang="es-ES" sz="1500" b="1" dirty="0" smtClean="0">
                <a:solidFill>
                  <a:schemeClr val="bg1"/>
                </a:solidFill>
                <a:latin typeface="Arial Black" panose="020B0A04020102020204" pitchFamily="34" charset="0"/>
              </a:rPr>
              <a:t>impactó. </a:t>
            </a:r>
            <a:r>
              <a:rPr lang="es-ES" sz="1500" b="1" dirty="0">
                <a:solidFill>
                  <a:schemeClr val="bg1"/>
                </a:solidFill>
                <a:latin typeface="Arial Black" panose="020B0A04020102020204" pitchFamily="34" charset="0"/>
              </a:rPr>
              <a:t>Traía destrucción tras él. </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09989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4299942"/>
            <a:ext cx="8588327" cy="99257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Y </a:t>
            </a:r>
            <a:r>
              <a:rPr lang="es-ES" sz="1500" b="1" dirty="0">
                <a:solidFill>
                  <a:schemeClr val="bg1"/>
                </a:solidFill>
                <a:latin typeface="Arial Black" panose="020B0A04020102020204" pitchFamily="34" charset="0"/>
              </a:rPr>
              <a:t>vi levantarse las olas en el mar, y entrar tierra adentro. Y me dijo el Señor: “este es un maremoto”</a:t>
            </a:r>
          </a:p>
          <a:p>
            <a:pPr algn="ctr"/>
            <a:r>
              <a:rPr lang="es-ES" sz="1500" b="1" dirty="0" smtClean="0">
                <a:solidFill>
                  <a:schemeClr val="bg1"/>
                </a:solidFill>
                <a:latin typeface="Arial Black" panose="020B0A04020102020204" pitchFamily="34" charset="0"/>
              </a:rPr>
              <a:t> </a:t>
            </a:r>
            <a:endParaRPr lang="es-ES" sz="1500" b="1" dirty="0">
              <a:solidFill>
                <a:schemeClr val="bg1"/>
              </a:solidFill>
              <a:latin typeface="Arial Black" panose="020B0A04020102020204" pitchFamily="34" charset="0"/>
            </a:endParaRP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194113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4011910"/>
            <a:ext cx="8588327" cy="122341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Minuto </a:t>
            </a:r>
            <a:r>
              <a:rPr lang="es-ES" sz="1500" b="1" dirty="0">
                <a:solidFill>
                  <a:schemeClr val="bg1"/>
                </a:solidFill>
                <a:latin typeface="Arial Black" panose="020B0A04020102020204" pitchFamily="34" charset="0"/>
              </a:rPr>
              <a:t>{03m 59s} Y lo que vi, me sorprendió. Vi moverse la tierra tan fuertemente. Eran muchos los terremotos. Uno y otro. Y eran muchos los muertos.</a:t>
            </a:r>
          </a:p>
          <a:p>
            <a:pPr algn="ctr"/>
            <a:r>
              <a:rPr lang="es-ES" sz="1500" b="1" dirty="0">
                <a:solidFill>
                  <a:schemeClr val="bg1"/>
                </a:solidFill>
                <a:latin typeface="Arial Black" panose="020B0A04020102020204" pitchFamily="34" charset="0"/>
              </a:rPr>
              <a:t> ”Porque estos son mis juicios”, me dijo el Señor.</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358833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fltVal val="0"/>
                                          </p:val>
                                        </p:tav>
                                        <p:tav tm="100000">
                                          <p:val>
                                            <p:strVal val="#ppt_w"/>
                                          </p:val>
                                        </p:tav>
                                      </p:tavLst>
                                    </p:anim>
                                    <p:anim calcmode="lin" valueType="num">
                                      <p:cBhvr>
                                        <p:cTn id="8" dur="165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2566"/>
            <a:ext cx="9144000" cy="5130934"/>
          </a:xfrm>
          <a:prstGeom prst="rect">
            <a:avLst/>
          </a:prstGeom>
          <a:noFill/>
          <a:ln>
            <a:noFill/>
          </a:ln>
        </p:spPr>
      </p:pic>
      <p:sp>
        <p:nvSpPr>
          <p:cNvPr id="3" name="CuadroTexto 1"/>
          <p:cNvSpPr txBox="1"/>
          <p:nvPr/>
        </p:nvSpPr>
        <p:spPr>
          <a:xfrm>
            <a:off x="251520" y="4299942"/>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El </a:t>
            </a:r>
            <a:r>
              <a:rPr lang="es-ES" sz="1500" b="1" dirty="0">
                <a:solidFill>
                  <a:schemeClr val="bg1"/>
                </a:solidFill>
                <a:latin typeface="Arial Black" panose="020B0A04020102020204" pitchFamily="34" charset="0"/>
              </a:rPr>
              <a:t>ANILLO DE FUEGO SE VA A ACTIVAR con mi fuego consumidor, me dijo el Señor. </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21394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fltVal val="0"/>
                                          </p:val>
                                        </p:tav>
                                        <p:tav tm="100000">
                                          <p:val>
                                            <p:strVal val="#ppt_w"/>
                                          </p:val>
                                        </p:tav>
                                      </p:tavLst>
                                    </p:anim>
                                    <p:anim calcmode="lin" valueType="num">
                                      <p:cBhvr>
                                        <p:cTn id="8" dur="165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ÁS SEÑALES CUMPLIÉNDOSE DE REVELACIONES A MÓNICA GÓMEZ (LA ACTIVACIÓN DEL ANILLO DE FUEGO Y OTRO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179512" y="4299942"/>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Y </a:t>
            </a:r>
            <a:r>
              <a:rPr lang="es-ES" sz="1500" b="1" dirty="0">
                <a:solidFill>
                  <a:schemeClr val="bg1"/>
                </a:solidFill>
                <a:latin typeface="Arial Black" panose="020B0A04020102020204" pitchFamily="34" charset="0"/>
              </a:rPr>
              <a:t>dile a mi iglesia, que ya no estén en sus afanes, ni en sus idolatrías, ni con sus hechicerías, ni en su perversión</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374336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ppp"/>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4227934"/>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Ni </a:t>
            </a:r>
            <a:r>
              <a:rPr lang="es-ES" sz="1500" b="1" dirty="0">
                <a:solidFill>
                  <a:schemeClr val="bg1"/>
                </a:solidFill>
                <a:latin typeface="Arial Black" panose="020B0A04020102020204" pitchFamily="34" charset="0"/>
              </a:rPr>
              <a:t>en su incredulidad; porque yo dije que los incrédulos no van a entrar en mi reino. Y diles que se limpien, que solamente así vendrán a </a:t>
            </a:r>
            <a:r>
              <a:rPr lang="es-ES" sz="1500" b="1" dirty="0" smtClean="0">
                <a:solidFill>
                  <a:schemeClr val="bg1"/>
                </a:solidFill>
                <a:latin typeface="Arial Black" panose="020B0A04020102020204" pitchFamily="34" charset="0"/>
              </a:rPr>
              <a:t>mí.</a:t>
            </a:r>
            <a:endParaRPr lang="es-ES" sz="1500" b="1" dirty="0">
              <a:solidFill>
                <a:schemeClr val="bg1"/>
              </a:solidFill>
              <a:latin typeface="Arial Black" panose="020B0A04020102020204" pitchFamily="34" charset="0"/>
            </a:endParaRP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513842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ÁS SEÑALES CUMPLIÉNDOSE DE REVELACIONES A MÓNICA GÓMEZ (LA ACTIVACIÓN DEL ANILLO DE FUEGO Y OTRO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8586"/>
            <a:ext cx="9144000" cy="5172086"/>
          </a:xfrm>
          <a:prstGeom prst="rect">
            <a:avLst/>
          </a:prstGeom>
          <a:noFill/>
          <a:ln>
            <a:noFill/>
          </a:ln>
        </p:spPr>
      </p:pic>
      <p:sp>
        <p:nvSpPr>
          <p:cNvPr id="3" name="CuadroTexto 6"/>
          <p:cNvSpPr txBox="1"/>
          <p:nvPr/>
        </p:nvSpPr>
        <p:spPr>
          <a:xfrm>
            <a:off x="5220072" y="699542"/>
            <a:ext cx="3714750" cy="3785652"/>
          </a:xfrm>
          <a:prstGeom prst="rect">
            <a:avLst/>
          </a:prstGeom>
          <a:noFill/>
        </p:spPr>
        <p:txBody>
          <a:bodyPr wrap="square" rtlCol="0">
            <a:spAutoFit/>
            <a:scene3d>
              <a:camera prst="obliqueBottomLeft"/>
              <a:lightRig rig="threePt" dir="t"/>
            </a:scene3d>
            <a:sp3d extrusionH="50800">
              <a:extrusionClr>
                <a:schemeClr val="bg2">
                  <a:lumMod val="20000"/>
                  <a:lumOff val="80000"/>
                </a:schemeClr>
              </a:extrusionClr>
            </a:sp3d>
          </a:bodyPr>
          <a:lstStyle/>
          <a:p>
            <a:pPr algn="ctr"/>
            <a:r>
              <a:rPr lang="es-ES" sz="1600" dirty="0" smtClean="0">
                <a:solidFill>
                  <a:schemeClr val="bg1"/>
                </a:solidFill>
                <a:latin typeface="Arial Black" panose="020B0A04020102020204" pitchFamily="34" charset="0"/>
              </a:rPr>
              <a:t>También aquí </a:t>
            </a:r>
            <a:r>
              <a:rPr lang="es-ES" sz="1600" dirty="0">
                <a:solidFill>
                  <a:schemeClr val="bg1"/>
                </a:solidFill>
                <a:latin typeface="Arial Black" panose="020B0A04020102020204" pitchFamily="34" charset="0"/>
              </a:rPr>
              <a:t>presentamos una transcripción</a:t>
            </a:r>
            <a:r>
              <a:rPr lang="es-ES" sz="1600" dirty="0" smtClean="0">
                <a:solidFill>
                  <a:schemeClr val="bg1"/>
                </a:solidFill>
                <a:latin typeface="Arial Black" panose="020B0A04020102020204" pitchFamily="34" charset="0"/>
              </a:rPr>
              <a:t>,</a:t>
            </a:r>
            <a:r>
              <a:rPr lang="es-ES" sz="1600" dirty="0">
                <a:solidFill>
                  <a:srgbClr val="FF0000"/>
                </a:solidFill>
                <a:latin typeface="Arial Black" panose="020B0A04020102020204" pitchFamily="34" charset="0"/>
              </a:rPr>
              <a:t> </a:t>
            </a:r>
            <a:r>
              <a:rPr lang="es-ES" sz="1600" dirty="0" smtClean="0">
                <a:solidFill>
                  <a:schemeClr val="bg1"/>
                </a:solidFill>
                <a:latin typeface="Arial Black" panose="020B0A04020102020204" pitchFamily="34" charset="0"/>
              </a:rPr>
              <a:t>la </a:t>
            </a:r>
            <a:r>
              <a:rPr lang="es-ES" sz="1600" dirty="0">
                <a:solidFill>
                  <a:schemeClr val="bg1"/>
                </a:solidFill>
                <a:latin typeface="Arial Black" panose="020B0A04020102020204" pitchFamily="34" charset="0"/>
              </a:rPr>
              <a:t>cual es un extracto de la revelación dada por Dios a la profeta Mónica Gómez, de su 15º vídeo titulado “Revelación Enero 2018”, publicado el 8 de Enero del mismo año.                                     En este extracto el Señor Dios Todopoderoso le mostró nuevamente el cinturón de fuego del Pacífico, trayendo terremotos grandes y pequeños, así como erupciones </a:t>
            </a:r>
            <a:r>
              <a:rPr lang="es-ES" sz="1600" dirty="0" smtClean="0">
                <a:solidFill>
                  <a:schemeClr val="bg1"/>
                </a:solidFill>
                <a:latin typeface="Arial Black" panose="020B0A04020102020204" pitchFamily="34" charset="0"/>
              </a:rPr>
              <a:t>volcánicas.</a:t>
            </a:r>
            <a:endParaRPr lang="es-PE" sz="1600"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162773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ÁS SEÑALES CUMPLIÉNDOSE DE REVELACIONES A MÓNICA GÓMEZ (LA ACTIVACIÓN DEL ANILLO DE FUEGO Y OTRO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4299942"/>
            <a:ext cx="8588327" cy="530915"/>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rgbClr val="002060"/>
                </a:solidFill>
                <a:latin typeface="Arial Black" panose="020B0A04020102020204" pitchFamily="34" charset="0"/>
              </a:rPr>
              <a:t>Minuto </a:t>
            </a:r>
            <a:r>
              <a:rPr lang="es-ES" sz="1500" b="1" dirty="0">
                <a:solidFill>
                  <a:srgbClr val="002060"/>
                </a:solidFill>
                <a:latin typeface="Arial Black" panose="020B0A04020102020204" pitchFamily="34" charset="0"/>
              </a:rPr>
              <a:t>{07m 24s} Y me </a:t>
            </a:r>
            <a:r>
              <a:rPr lang="es-ES" sz="1500" b="1" dirty="0" smtClean="0">
                <a:solidFill>
                  <a:srgbClr val="002060"/>
                </a:solidFill>
                <a:latin typeface="Arial Black" panose="020B0A04020102020204" pitchFamily="34" charset="0"/>
              </a:rPr>
              <a:t>llevó </a:t>
            </a:r>
            <a:r>
              <a:rPr lang="es-ES" sz="1500" b="1" dirty="0">
                <a:solidFill>
                  <a:srgbClr val="002060"/>
                </a:solidFill>
                <a:latin typeface="Arial Black" panose="020B0A04020102020204" pitchFamily="34" charset="0"/>
              </a:rPr>
              <a:t>El Señor hacia otros lugares en la Tierra. </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821706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9430"/>
            <a:ext cx="9144000" cy="5124070"/>
          </a:xfrm>
          <a:prstGeom prst="rect">
            <a:avLst/>
          </a:prstGeom>
          <a:noFill/>
          <a:ln>
            <a:noFill/>
          </a:ln>
        </p:spPr>
      </p:pic>
      <p:sp>
        <p:nvSpPr>
          <p:cNvPr id="3" name="CuadroTexto 1"/>
          <p:cNvSpPr txBox="1"/>
          <p:nvPr/>
        </p:nvSpPr>
        <p:spPr>
          <a:xfrm>
            <a:off x="251520" y="4150921"/>
            <a:ext cx="8588327" cy="99257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Y </a:t>
            </a:r>
            <a:r>
              <a:rPr lang="es-ES" sz="1500" b="1" dirty="0">
                <a:solidFill>
                  <a:schemeClr val="bg1"/>
                </a:solidFill>
                <a:latin typeface="Arial Black" panose="020B0A04020102020204" pitchFamily="34" charset="0"/>
              </a:rPr>
              <a:t>vi muchos volcanes, y estaban listos. Eran… Estaban listos para hacer erupción. ¡Oh Santo! Era como si estuviera una olla de presión. Todos estaban listos para hacer erupción.</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975055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1422"/>
            <a:ext cx="9144000" cy="5132078"/>
          </a:xfrm>
          <a:prstGeom prst="rect">
            <a:avLst/>
          </a:prstGeom>
          <a:noFill/>
          <a:ln>
            <a:noFill/>
          </a:ln>
        </p:spPr>
      </p:pic>
      <p:sp>
        <p:nvSpPr>
          <p:cNvPr id="3" name="CuadroTexto 1"/>
          <p:cNvSpPr txBox="1"/>
          <p:nvPr/>
        </p:nvSpPr>
        <p:spPr>
          <a:xfrm>
            <a:off x="251520" y="4515966"/>
            <a:ext cx="8588327" cy="30008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Y </a:t>
            </a:r>
            <a:r>
              <a:rPr lang="es-ES" sz="1500" b="1" dirty="0">
                <a:solidFill>
                  <a:schemeClr val="bg1"/>
                </a:solidFill>
                <a:latin typeface="Arial Black" panose="020B0A04020102020204" pitchFamily="34" charset="0"/>
              </a:rPr>
              <a:t>me </a:t>
            </a:r>
            <a:r>
              <a:rPr lang="es-ES" sz="1500" b="1" dirty="0" smtClean="0">
                <a:solidFill>
                  <a:schemeClr val="bg1"/>
                </a:solidFill>
                <a:latin typeface="Arial Black" panose="020B0A04020102020204" pitchFamily="34" charset="0"/>
              </a:rPr>
              <a:t>llevó </a:t>
            </a:r>
            <a:r>
              <a:rPr lang="es-ES" sz="1500" b="1" dirty="0">
                <a:solidFill>
                  <a:schemeClr val="bg1"/>
                </a:solidFill>
                <a:latin typeface="Arial Black" panose="020B0A04020102020204" pitchFamily="34" charset="0"/>
              </a:rPr>
              <a:t>El Señor, y vi el Anillo de Fuego. </a:t>
            </a: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810065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1998"/>
            <a:ext cx="9144000" cy="5111502"/>
          </a:xfrm>
          <a:prstGeom prst="rect">
            <a:avLst/>
          </a:prstGeom>
          <a:noFill/>
          <a:ln>
            <a:noFill/>
          </a:ln>
        </p:spPr>
      </p:pic>
      <p:sp>
        <p:nvSpPr>
          <p:cNvPr id="3" name="CuadroTexto 1"/>
          <p:cNvSpPr txBox="1"/>
          <p:nvPr/>
        </p:nvSpPr>
        <p:spPr>
          <a:xfrm>
            <a:off x="251520" y="4408775"/>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Continué </a:t>
            </a:r>
            <a:r>
              <a:rPr lang="es-ES" sz="1500" b="1" dirty="0">
                <a:solidFill>
                  <a:schemeClr val="bg1"/>
                </a:solidFill>
                <a:latin typeface="Arial Black" panose="020B0A04020102020204" pitchFamily="34" charset="0"/>
              </a:rPr>
              <a:t>viendo terremotos a su alrededor. Vi terremotos pequeños, y terremotos grandes.</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784382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ÁS SEÑALES CUMPLIÉNDOSE DE REVELACIONES A MÓNICA GÓMEZ (LA ACTIVACIÓN DEL ANILLO DE FUEGO Y OTRO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262"/>
            <a:ext cx="9144000" cy="5141238"/>
          </a:xfrm>
          <a:prstGeom prst="rect">
            <a:avLst/>
          </a:prstGeom>
          <a:noFill/>
          <a:ln>
            <a:noFill/>
          </a:ln>
        </p:spPr>
      </p:pic>
      <p:sp>
        <p:nvSpPr>
          <p:cNvPr id="3" name="CuadroTexto 6"/>
          <p:cNvSpPr txBox="1"/>
          <p:nvPr/>
        </p:nvSpPr>
        <p:spPr>
          <a:xfrm>
            <a:off x="5292080" y="627534"/>
            <a:ext cx="3714750" cy="4062651"/>
          </a:xfrm>
          <a:prstGeom prst="rect">
            <a:avLst/>
          </a:prstGeom>
          <a:noFill/>
        </p:spPr>
        <p:txBody>
          <a:bodyPr wrap="square" rtlCol="0">
            <a:spAutoFit/>
            <a:scene3d>
              <a:camera prst="obliqueBottomLeft"/>
              <a:lightRig rig="threePt" dir="t"/>
            </a:scene3d>
            <a:sp3d extrusionH="50800">
              <a:extrusionClr>
                <a:schemeClr val="bg2">
                  <a:lumMod val="20000"/>
                  <a:lumOff val="80000"/>
                </a:schemeClr>
              </a:extrusionClr>
            </a:sp3d>
          </a:bodyPr>
          <a:lstStyle/>
          <a:p>
            <a:pPr algn="ctr"/>
            <a:r>
              <a:rPr lang="es-ES" sz="1600" dirty="0" smtClean="0">
                <a:solidFill>
                  <a:schemeClr val="bg1"/>
                </a:solidFill>
                <a:latin typeface="Arial Black" panose="020B0A04020102020204" pitchFamily="34" charset="0"/>
              </a:rPr>
              <a:t>A </a:t>
            </a:r>
            <a:r>
              <a:rPr lang="es-ES" sz="1600" dirty="0">
                <a:solidFill>
                  <a:schemeClr val="bg1"/>
                </a:solidFill>
                <a:latin typeface="Arial Black" panose="020B0A04020102020204" pitchFamily="34" charset="0"/>
              </a:rPr>
              <a:t>continuación, una transcripción, </a:t>
            </a:r>
            <a:r>
              <a:rPr lang="es-ES" sz="1600" dirty="0" smtClean="0">
                <a:solidFill>
                  <a:schemeClr val="bg1"/>
                </a:solidFill>
                <a:latin typeface="Arial Black" panose="020B0A04020102020204" pitchFamily="34" charset="0"/>
              </a:rPr>
              <a:t>la </a:t>
            </a:r>
            <a:r>
              <a:rPr lang="es-ES" sz="1600" dirty="0">
                <a:solidFill>
                  <a:schemeClr val="bg1"/>
                </a:solidFill>
                <a:latin typeface="Arial Black" panose="020B0A04020102020204" pitchFamily="34" charset="0"/>
              </a:rPr>
              <a:t>cual es un extracto de la revelación dada por Dios a la profeta Mónica Gómez, de su décimo tercer vídeo titulado “Revelación Ataque de guerra, </a:t>
            </a:r>
            <a:r>
              <a:rPr lang="es-ES" sz="1600" dirty="0" err="1">
                <a:solidFill>
                  <a:schemeClr val="bg1"/>
                </a:solidFill>
                <a:latin typeface="Arial Black" panose="020B0A04020102020204" pitchFamily="34" charset="0"/>
              </a:rPr>
              <a:t>Nibiru</a:t>
            </a:r>
            <a:r>
              <a:rPr lang="es-ES" sz="1600" dirty="0">
                <a:solidFill>
                  <a:schemeClr val="bg1"/>
                </a:solidFill>
                <a:latin typeface="Arial Black" panose="020B0A04020102020204" pitchFamily="34" charset="0"/>
              </a:rPr>
              <a:t>, Ajenjo”, publicado el 14 de </a:t>
            </a:r>
            <a:r>
              <a:rPr lang="es-ES" sz="1600" dirty="0" smtClean="0">
                <a:solidFill>
                  <a:schemeClr val="bg1"/>
                </a:solidFill>
                <a:latin typeface="Arial Black" panose="020B0A04020102020204" pitchFamily="34" charset="0"/>
              </a:rPr>
              <a:t>Septiembre </a:t>
            </a:r>
            <a:r>
              <a:rPr lang="es-ES" sz="1600" dirty="0">
                <a:solidFill>
                  <a:schemeClr val="bg1"/>
                </a:solidFill>
                <a:latin typeface="Arial Black" panose="020B0A04020102020204" pitchFamily="34" charset="0"/>
              </a:rPr>
              <a:t>del 2017.        </a:t>
            </a:r>
            <a:endParaRPr lang="es-ES" sz="1600" dirty="0" smtClean="0">
              <a:solidFill>
                <a:schemeClr val="bg1"/>
              </a:solidFill>
              <a:latin typeface="Arial Black" panose="020B0A04020102020204" pitchFamily="34" charset="0"/>
            </a:endParaRPr>
          </a:p>
          <a:p>
            <a:pPr algn="ctr"/>
            <a:r>
              <a:rPr lang="es-ES" sz="1600" dirty="0" smtClean="0">
                <a:solidFill>
                  <a:schemeClr val="bg1"/>
                </a:solidFill>
                <a:latin typeface="Arial Black" panose="020B0A04020102020204" pitchFamily="34" charset="0"/>
              </a:rPr>
              <a:t> </a:t>
            </a:r>
            <a:r>
              <a:rPr lang="es-ES" sz="1600" dirty="0">
                <a:solidFill>
                  <a:schemeClr val="bg1"/>
                </a:solidFill>
                <a:latin typeface="Arial Black" panose="020B0A04020102020204" pitchFamily="34" charset="0"/>
              </a:rPr>
              <a:t>En este extracto el Señor le mostró la aparición de aves y peces muertos producto de la radiación del planeta </a:t>
            </a:r>
            <a:r>
              <a:rPr lang="es-ES" sz="1600" dirty="0" err="1">
                <a:solidFill>
                  <a:schemeClr val="bg1"/>
                </a:solidFill>
                <a:latin typeface="Arial Black" panose="020B0A04020102020204" pitchFamily="34" charset="0"/>
              </a:rPr>
              <a:t>Nibiru</a:t>
            </a:r>
            <a:r>
              <a:rPr lang="es-ES" sz="1600" dirty="0">
                <a:solidFill>
                  <a:schemeClr val="bg1"/>
                </a:solidFill>
                <a:latin typeface="Arial Black" panose="020B0A04020102020204" pitchFamily="34" charset="0"/>
              </a:rPr>
              <a:t>, el cual se viene acercando a la orbita de la Tierra.</a:t>
            </a:r>
          </a:p>
          <a:p>
            <a:pPr algn="ctr"/>
            <a:endParaRPr lang="es-PE" sz="1600"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29964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lllll"/>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1450"/>
            <a:ext cx="9144000" cy="5154950"/>
          </a:xfrm>
          <a:prstGeom prst="rect">
            <a:avLst/>
          </a:prstGeom>
          <a:noFill/>
          <a:ln>
            <a:noFill/>
          </a:ln>
        </p:spPr>
      </p:pic>
      <p:sp>
        <p:nvSpPr>
          <p:cNvPr id="3" name="CuadroTexto 1"/>
          <p:cNvSpPr txBox="1"/>
          <p:nvPr/>
        </p:nvSpPr>
        <p:spPr>
          <a:xfrm>
            <a:off x="251520" y="4381753"/>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Minuto </a:t>
            </a:r>
            <a:r>
              <a:rPr lang="es-ES" sz="1500" b="1" dirty="0">
                <a:solidFill>
                  <a:schemeClr val="bg1"/>
                </a:solidFill>
                <a:latin typeface="Arial Black" panose="020B0A04020102020204" pitchFamily="34" charset="0"/>
              </a:rPr>
              <a:t>{16m 04s} “Y volví a ver más temblores en la Tierra. Y vinieron mega terremotos. Y vi grandes tornados, y fuertes vientos que azotaban la tierra.</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920250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ÁS SEÑALES CUMPLIÉNDOSE DE REVELACIONES A MÓNICA GÓMEZ (LA ACTIVACIÓN DEL ANILLO DE FUEGO Y OTRO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7952"/>
            <a:ext cx="9144000" cy="5151452"/>
          </a:xfrm>
          <a:prstGeom prst="rect">
            <a:avLst/>
          </a:prstGeom>
          <a:noFill/>
          <a:ln>
            <a:noFill/>
          </a:ln>
        </p:spPr>
      </p:pic>
      <p:sp>
        <p:nvSpPr>
          <p:cNvPr id="3" name="CuadroTexto 1"/>
          <p:cNvSpPr txBox="1"/>
          <p:nvPr/>
        </p:nvSpPr>
        <p:spPr>
          <a:xfrm>
            <a:off x="323528" y="4299942"/>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Oh </a:t>
            </a:r>
            <a:r>
              <a:rPr lang="es-ES" sz="1500" b="1" dirty="0">
                <a:solidFill>
                  <a:schemeClr val="bg1"/>
                </a:solidFill>
                <a:latin typeface="Arial Black" panose="020B0A04020102020204" pitchFamily="34" charset="0"/>
              </a:rPr>
              <a:t>Santo. Iglesia. Escucha iglesia, es tiempo de prepararse, Iglesia. Iglesia vive La Palabra del Señor. Escuché la voz del Señor, que me dijo fuertemente:</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313500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4381753"/>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Unjan </a:t>
            </a:r>
            <a:r>
              <a:rPr lang="es-ES" sz="1500" b="1" dirty="0">
                <a:solidFill>
                  <a:schemeClr val="bg1"/>
                </a:solidFill>
                <a:latin typeface="Arial Black" panose="020B0A04020102020204" pitchFamily="34" charset="0"/>
              </a:rPr>
              <a:t>sus casas. Cubran las puertas con la sangre del cordero. Unjan sus terrenos, sus posesiones. Únjanlos rápidamente. </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855195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4443958"/>
            <a:ext cx="8588327" cy="530915"/>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Las </a:t>
            </a:r>
            <a:r>
              <a:rPr lang="es-ES" sz="1500" b="1" dirty="0">
                <a:solidFill>
                  <a:schemeClr val="bg1"/>
                </a:solidFill>
                <a:latin typeface="Arial Black" panose="020B0A04020102020204" pitchFamily="34" charset="0"/>
              </a:rPr>
              <a:t>raíces se secan. La miel se amarga. Oh la miel se amarga.</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502571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4443958"/>
            <a:ext cx="8588327" cy="530915"/>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Y </a:t>
            </a:r>
            <a:r>
              <a:rPr lang="es-ES" sz="1500" b="1" dirty="0">
                <a:solidFill>
                  <a:schemeClr val="bg1"/>
                </a:solidFill>
                <a:latin typeface="Arial Black" panose="020B0A04020102020204" pitchFamily="34" charset="0"/>
              </a:rPr>
              <a:t>vi los bosques arder. Y vi que no había agua. Y vi muchos incendios forestales por dondequiera. </a:t>
            </a:r>
          </a:p>
        </p:txBody>
      </p:sp>
    </p:spTree>
    <p:extLst>
      <p:ext uri="{BB962C8B-B14F-4D97-AF65-F5344CB8AC3E}">
        <p14:creationId xmlns:p14="http://schemas.microsoft.com/office/powerpoint/2010/main" val="764590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4371950"/>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Y </a:t>
            </a:r>
            <a:r>
              <a:rPr lang="es-ES" sz="1500" b="1" dirty="0">
                <a:solidFill>
                  <a:schemeClr val="bg1"/>
                </a:solidFill>
                <a:latin typeface="Arial Black" panose="020B0A04020102020204" pitchFamily="34" charset="0"/>
              </a:rPr>
              <a:t>vi la gran mancha, que venía directamente a la tierra. Y cuando la radiación de </a:t>
            </a:r>
            <a:r>
              <a:rPr lang="es-ES" sz="1500" b="1" dirty="0" err="1">
                <a:solidFill>
                  <a:schemeClr val="bg1"/>
                </a:solidFill>
                <a:latin typeface="Arial Black" panose="020B0A04020102020204" pitchFamily="34" charset="0"/>
              </a:rPr>
              <a:t>Nibiru</a:t>
            </a:r>
            <a:r>
              <a:rPr lang="es-ES" sz="1500" b="1" dirty="0">
                <a:solidFill>
                  <a:schemeClr val="bg1"/>
                </a:solidFill>
                <a:latin typeface="Arial Black" panose="020B0A04020102020204" pitchFamily="34" charset="0"/>
              </a:rPr>
              <a:t> venía entrando…</a:t>
            </a:r>
          </a:p>
          <a:p>
            <a:pPr algn="ctr"/>
            <a:endParaRPr lang="es-ES"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839275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1726"/>
            <a:ext cx="9144000" cy="5121774"/>
          </a:xfrm>
          <a:prstGeom prst="rect">
            <a:avLst/>
          </a:prstGeom>
          <a:noFill/>
          <a:ln>
            <a:noFill/>
          </a:ln>
        </p:spPr>
      </p:pic>
      <p:sp>
        <p:nvSpPr>
          <p:cNvPr id="3" name="CuadroTexto 1"/>
          <p:cNvSpPr txBox="1"/>
          <p:nvPr/>
        </p:nvSpPr>
        <p:spPr>
          <a:xfrm>
            <a:off x="323528" y="4443958"/>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Vi </a:t>
            </a:r>
            <a:r>
              <a:rPr lang="es-ES" sz="1500" b="1" dirty="0">
                <a:solidFill>
                  <a:schemeClr val="bg1"/>
                </a:solidFill>
                <a:latin typeface="Arial Black" panose="020B0A04020102020204" pitchFamily="34" charset="0"/>
              </a:rPr>
              <a:t>que las aves de los cielos comenzaron a caer. Las veía por multitudes, en diferentes partes de la tierra. Vi las calles llenas de ellas, muertas. </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946808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651870"/>
            <a:ext cx="8588327" cy="168507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Y </a:t>
            </a:r>
            <a:r>
              <a:rPr lang="es-ES" sz="1500" b="1" dirty="0">
                <a:solidFill>
                  <a:schemeClr val="bg1"/>
                </a:solidFill>
                <a:latin typeface="Arial Black" panose="020B0A04020102020204" pitchFamily="34" charset="0"/>
              </a:rPr>
              <a:t>vi gran cantidad de peces muertos. Esta vez eran muchos más. Y parecían muertos en las orillas de las playas, y dentro del mar. Y vi las aguas del mar cambiando de color, y se veían negras en diferentes partes. Muy negras, contaminadas. Y parecían no estar aptas para la vida. Y por todas partes se veía muerte. Se respiraba muerte, porque la radiación de </a:t>
            </a:r>
            <a:r>
              <a:rPr lang="es-ES" sz="1500" b="1" dirty="0" err="1">
                <a:solidFill>
                  <a:schemeClr val="bg1"/>
                </a:solidFill>
                <a:latin typeface="Arial Black" panose="020B0A04020102020204" pitchFamily="34" charset="0"/>
              </a:rPr>
              <a:t>Nibiru</a:t>
            </a:r>
            <a:r>
              <a:rPr lang="es-ES" sz="1500" b="1" dirty="0">
                <a:solidFill>
                  <a:schemeClr val="bg1"/>
                </a:solidFill>
                <a:latin typeface="Arial Black" panose="020B0A04020102020204" pitchFamily="34" charset="0"/>
              </a:rPr>
              <a:t> estaba llegando con mayor fuerza, que antes. </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125902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0270"/>
            <a:ext cx="9144000" cy="5133230"/>
          </a:xfrm>
          <a:prstGeom prst="rect">
            <a:avLst/>
          </a:prstGeom>
          <a:noFill/>
          <a:ln>
            <a:noFill/>
          </a:ln>
        </p:spPr>
      </p:pic>
      <p:sp>
        <p:nvSpPr>
          <p:cNvPr id="5" name="CuadroTexto 1"/>
          <p:cNvSpPr txBox="1"/>
          <p:nvPr/>
        </p:nvSpPr>
        <p:spPr>
          <a:xfrm>
            <a:off x="323528" y="4443958"/>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Y </a:t>
            </a:r>
            <a:r>
              <a:rPr lang="es-ES" sz="1500" b="1" dirty="0">
                <a:solidFill>
                  <a:schemeClr val="bg1"/>
                </a:solidFill>
                <a:latin typeface="Arial Black" panose="020B0A04020102020204" pitchFamily="34" charset="0"/>
              </a:rPr>
              <a:t>me dijo el Señor: “Habrá gran mortandad. Pestes y hambre, cual nunca ha habido jamás”.</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075262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800" fill="hold"/>
                                        <p:tgtEl>
                                          <p:spTgt spid="5"/>
                                        </p:tgtEl>
                                        <p:attrNameLst>
                                          <p:attrName>ppt_w</p:attrName>
                                        </p:attrNameLst>
                                      </p:cBhvr>
                                      <p:tavLst>
                                        <p:tav tm="0">
                                          <p:val>
                                            <p:fltVal val="0"/>
                                          </p:val>
                                        </p:tav>
                                        <p:tav tm="100000">
                                          <p:val>
                                            <p:strVal val="#ppt_w"/>
                                          </p:val>
                                        </p:tav>
                                      </p:tavLst>
                                    </p:anim>
                                    <p:anim calcmode="lin" valueType="num">
                                      <p:cBhvr>
                                        <p:cTn id="8" dur="1800" fill="hold"/>
                                        <p:tgtEl>
                                          <p:spTgt spid="5"/>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6"/>
          <p:cNvSpPr txBox="1"/>
          <p:nvPr/>
        </p:nvSpPr>
        <p:spPr>
          <a:xfrm>
            <a:off x="5508104" y="627534"/>
            <a:ext cx="3635896" cy="4524315"/>
          </a:xfrm>
          <a:prstGeom prst="rect">
            <a:avLst/>
          </a:prstGeom>
          <a:noFill/>
        </p:spPr>
        <p:txBody>
          <a:bodyPr wrap="square" rtlCol="0">
            <a:spAutoFit/>
            <a:scene3d>
              <a:camera prst="obliqueBottomLeft"/>
              <a:lightRig rig="threePt" dir="t"/>
            </a:scene3d>
            <a:sp3d extrusionH="50800">
              <a:extrusionClr>
                <a:schemeClr val="bg2">
                  <a:lumMod val="20000"/>
                  <a:lumOff val="80000"/>
                </a:schemeClr>
              </a:extrusionClr>
            </a:sp3d>
          </a:bodyPr>
          <a:lstStyle/>
          <a:p>
            <a:pPr algn="ctr"/>
            <a:r>
              <a:rPr lang="es-ES" dirty="0" smtClean="0">
                <a:solidFill>
                  <a:schemeClr val="bg1"/>
                </a:solidFill>
                <a:latin typeface="Arial Black" panose="020B0A04020102020204" pitchFamily="34" charset="0"/>
              </a:rPr>
              <a:t>Seguidamente</a:t>
            </a:r>
          </a:p>
          <a:p>
            <a:pPr algn="ctr"/>
            <a:r>
              <a:rPr lang="es-ES" dirty="0">
                <a:solidFill>
                  <a:schemeClr val="bg1"/>
                </a:solidFill>
                <a:latin typeface="Arial Black" panose="020B0A04020102020204" pitchFamily="34" charset="0"/>
              </a:rPr>
              <a:t>t</a:t>
            </a:r>
            <a:r>
              <a:rPr lang="es-ES" dirty="0" smtClean="0">
                <a:solidFill>
                  <a:schemeClr val="bg1"/>
                </a:solidFill>
                <a:latin typeface="Arial Black" panose="020B0A04020102020204" pitchFamily="34" charset="0"/>
              </a:rPr>
              <a:t>ranscripción </a:t>
            </a:r>
            <a:r>
              <a:rPr lang="es-ES" dirty="0">
                <a:solidFill>
                  <a:schemeClr val="bg1"/>
                </a:solidFill>
                <a:latin typeface="Arial Black" panose="020B0A04020102020204" pitchFamily="34" charset="0"/>
              </a:rPr>
              <a:t>del Extracto de la Revelación “El sol, </a:t>
            </a:r>
            <a:r>
              <a:rPr lang="es-ES" dirty="0" err="1">
                <a:solidFill>
                  <a:schemeClr val="bg1"/>
                </a:solidFill>
                <a:latin typeface="Arial Black" panose="020B0A04020102020204" pitchFamily="34" charset="0"/>
              </a:rPr>
              <a:t>Nibiru</a:t>
            </a:r>
            <a:r>
              <a:rPr lang="es-ES" dirty="0">
                <a:solidFill>
                  <a:schemeClr val="bg1"/>
                </a:solidFill>
                <a:latin typeface="Arial Black" panose="020B0A04020102020204" pitchFamily="34" charset="0"/>
              </a:rPr>
              <a:t>, Ajenjo, Anticristo, Ecumenismo” dada por Dios a Mónica Gómez, publicada el 17 de Diciembre de 2016, donde se da cuenta que por el acercamiento del planeta </a:t>
            </a:r>
            <a:r>
              <a:rPr lang="es-ES" dirty="0" err="1">
                <a:solidFill>
                  <a:schemeClr val="bg1"/>
                </a:solidFill>
                <a:latin typeface="Arial Black" panose="020B0A04020102020204" pitchFamily="34" charset="0"/>
              </a:rPr>
              <a:t>Nibiru</a:t>
            </a:r>
            <a:r>
              <a:rPr lang="es-ES" dirty="0">
                <a:solidFill>
                  <a:schemeClr val="bg1"/>
                </a:solidFill>
                <a:latin typeface="Arial Black" panose="020B0A04020102020204" pitchFamily="34" charset="0"/>
              </a:rPr>
              <a:t> a la órbita de la Tierra, su gran campo magnético provocará grietas y resquebrajaduras en el suelo </a:t>
            </a:r>
            <a:r>
              <a:rPr lang="es-ES" dirty="0" smtClean="0">
                <a:solidFill>
                  <a:schemeClr val="bg1"/>
                </a:solidFill>
                <a:latin typeface="Arial Black" panose="020B0A04020102020204" pitchFamily="34" charset="0"/>
              </a:rPr>
              <a:t>terráqueo.</a:t>
            </a:r>
            <a:endParaRPr lang="es-ES" dirty="0">
              <a:solidFill>
                <a:schemeClr val="bg1"/>
              </a:solidFill>
              <a:latin typeface="Arial Black" panose="020B0A04020102020204" pitchFamily="34" charset="0"/>
            </a:endParaRPr>
          </a:p>
          <a:p>
            <a:pPr algn="ctr"/>
            <a:endParaRPr lang="es-PE"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980422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867894"/>
            <a:ext cx="8588327" cy="1454244"/>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Minuto </a:t>
            </a:r>
            <a:r>
              <a:rPr lang="es-ES" sz="1500" b="1" dirty="0">
                <a:solidFill>
                  <a:schemeClr val="bg1"/>
                </a:solidFill>
                <a:latin typeface="Arial Black" panose="020B0A04020102020204" pitchFamily="34" charset="0"/>
              </a:rPr>
              <a:t>{21m 39s} Y me dijo el Señor “Esta es la fuerza magnética de </a:t>
            </a:r>
            <a:r>
              <a:rPr lang="es-ES" sz="1500" b="1" dirty="0" err="1">
                <a:solidFill>
                  <a:schemeClr val="bg1"/>
                </a:solidFill>
                <a:latin typeface="Arial Black" panose="020B0A04020102020204" pitchFamily="34" charset="0"/>
              </a:rPr>
              <a:t>Nibiru</a:t>
            </a:r>
            <a:r>
              <a:rPr lang="es-ES" sz="1500" b="1" dirty="0">
                <a:solidFill>
                  <a:schemeClr val="bg1"/>
                </a:solidFill>
                <a:latin typeface="Arial Black" panose="020B0A04020102020204" pitchFamily="34" charset="0"/>
              </a:rPr>
              <a:t> que está a punto de tocar la tierra” …..  Luego me hizo entrar dentro de esa fuerza. Y se sentía cómo me jalaba. Era una sensación tan terrible, que sentía que me iba a partir en pedazos. Y le pedí al Señor, “Sácame de aquí”—le dije—Y me </a:t>
            </a:r>
            <a:r>
              <a:rPr lang="es-ES" sz="1500" b="1" dirty="0" smtClean="0">
                <a:solidFill>
                  <a:schemeClr val="bg1"/>
                </a:solidFill>
                <a:latin typeface="Arial Black" panose="020B0A04020102020204" pitchFamily="34" charset="0"/>
              </a:rPr>
              <a:t>dijo…</a:t>
            </a:r>
            <a:endParaRPr lang="es-ES" sz="1500" b="1" dirty="0">
              <a:solidFill>
                <a:schemeClr val="bg1"/>
              </a:solidFill>
              <a:latin typeface="Arial Black" panose="020B0A04020102020204" pitchFamily="34" charset="0"/>
            </a:endParaRPr>
          </a:p>
          <a:p>
            <a:pPr algn="ctr"/>
            <a:endParaRPr lang="es-ES" sz="1500" b="1" dirty="0">
              <a:solidFill>
                <a:schemeClr val="bg1"/>
              </a:solidFill>
              <a:latin typeface="Arial Black" panose="020B0A04020102020204" pitchFamily="34" charset="0"/>
            </a:endParaRPr>
          </a:p>
          <a:p>
            <a:pPr algn="ctr"/>
            <a:endParaRPr lang="es-ES"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4010776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0294"/>
            <a:ext cx="9144000" cy="5133206"/>
          </a:xfrm>
          <a:prstGeom prst="rect">
            <a:avLst/>
          </a:prstGeom>
          <a:noFill/>
          <a:ln>
            <a:noFill/>
          </a:ln>
        </p:spPr>
      </p:pic>
      <p:sp>
        <p:nvSpPr>
          <p:cNvPr id="3" name="CuadroTexto 1"/>
          <p:cNvSpPr txBox="1"/>
          <p:nvPr/>
        </p:nvSpPr>
        <p:spPr>
          <a:xfrm>
            <a:off x="251520" y="4212000"/>
            <a:ext cx="8588327" cy="99257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Minuto </a:t>
            </a:r>
            <a:r>
              <a:rPr lang="es-ES" sz="1500" b="1" dirty="0">
                <a:solidFill>
                  <a:schemeClr val="bg1"/>
                </a:solidFill>
                <a:latin typeface="Arial Black" panose="020B0A04020102020204" pitchFamily="34" charset="0"/>
              </a:rPr>
              <a:t>{22m 05s} Me </a:t>
            </a:r>
            <a:r>
              <a:rPr lang="es-ES" sz="1500" b="1" dirty="0" smtClean="0">
                <a:solidFill>
                  <a:schemeClr val="bg1"/>
                </a:solidFill>
                <a:latin typeface="Arial Black" panose="020B0A04020102020204" pitchFamily="34" charset="0"/>
              </a:rPr>
              <a:t>llevó </a:t>
            </a:r>
            <a:r>
              <a:rPr lang="es-ES" sz="1500" b="1" dirty="0">
                <a:solidFill>
                  <a:schemeClr val="bg1"/>
                </a:solidFill>
                <a:latin typeface="Arial Black" panose="020B0A04020102020204" pitchFamily="34" charset="0"/>
              </a:rPr>
              <a:t>a la tierra. Y me </a:t>
            </a:r>
            <a:r>
              <a:rPr lang="es-ES" sz="1500" b="1" dirty="0" smtClean="0">
                <a:solidFill>
                  <a:schemeClr val="bg1"/>
                </a:solidFill>
                <a:latin typeface="Arial Black" panose="020B0A04020102020204" pitchFamily="34" charset="0"/>
              </a:rPr>
              <a:t>llevó </a:t>
            </a:r>
            <a:r>
              <a:rPr lang="es-ES" sz="1500" b="1" dirty="0">
                <a:solidFill>
                  <a:schemeClr val="bg1"/>
                </a:solidFill>
                <a:latin typeface="Arial Black" panose="020B0A04020102020204" pitchFamily="34" charset="0"/>
              </a:rPr>
              <a:t>a unos lugares. Y vi como la tierra comenzaba a agrietarse, pero eran unas grietas, muy grandes, muy largas. Y vi que aparecían por donde quiera.</a:t>
            </a:r>
          </a:p>
          <a:p>
            <a:pPr algn="ctr"/>
            <a:endParaRPr lang="es-ES"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20581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8000" y="11422"/>
            <a:ext cx="9144000" cy="5132078"/>
          </a:xfrm>
          <a:prstGeom prst="rect">
            <a:avLst/>
          </a:prstGeom>
          <a:noFill/>
          <a:ln>
            <a:noFill/>
          </a:ln>
        </p:spPr>
      </p:pic>
      <p:sp>
        <p:nvSpPr>
          <p:cNvPr id="3" name="CuadroTexto 1"/>
          <p:cNvSpPr txBox="1"/>
          <p:nvPr/>
        </p:nvSpPr>
        <p:spPr>
          <a:xfrm>
            <a:off x="179512" y="4299942"/>
            <a:ext cx="8588327" cy="99257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Minuto </a:t>
            </a:r>
            <a:r>
              <a:rPr lang="es-ES" sz="1500" b="1" dirty="0">
                <a:solidFill>
                  <a:schemeClr val="bg1"/>
                </a:solidFill>
                <a:latin typeface="Arial Black" panose="020B0A04020102020204" pitchFamily="34" charset="0"/>
              </a:rPr>
              <a:t>{22m 21s} Y la gente se preguntaba: “¿Qué es esto? ¿Qué está pasando?” Empezaban a alarmarse…..</a:t>
            </a:r>
          </a:p>
          <a:p>
            <a:pPr algn="ctr"/>
            <a:r>
              <a:rPr lang="es-ES" sz="1500" b="1" dirty="0">
                <a:solidFill>
                  <a:schemeClr val="bg1"/>
                </a:solidFill>
                <a:latin typeface="Arial Black" panose="020B0A04020102020204" pitchFamily="34" charset="0"/>
              </a:rPr>
              <a:t> </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715105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7150"/>
            <a:ext cx="9144000" cy="5126350"/>
          </a:xfrm>
          <a:prstGeom prst="rect">
            <a:avLst/>
          </a:prstGeom>
          <a:noFill/>
          <a:ln>
            <a:noFill/>
          </a:ln>
        </p:spPr>
      </p:pic>
      <p:sp>
        <p:nvSpPr>
          <p:cNvPr id="3" name="CuadroTexto 1"/>
          <p:cNvSpPr txBox="1"/>
          <p:nvPr/>
        </p:nvSpPr>
        <p:spPr>
          <a:xfrm>
            <a:off x="395536" y="4083918"/>
            <a:ext cx="8588327" cy="122341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Minuto </a:t>
            </a:r>
            <a:r>
              <a:rPr lang="es-ES" sz="1500" b="1" dirty="0">
                <a:solidFill>
                  <a:schemeClr val="bg1"/>
                </a:solidFill>
                <a:latin typeface="Arial Black" panose="020B0A04020102020204" pitchFamily="34" charset="0"/>
              </a:rPr>
              <a:t>{22m 35s} Y así. Y me dijo el Señor:</a:t>
            </a:r>
          </a:p>
          <a:p>
            <a:pPr algn="ctr"/>
            <a:r>
              <a:rPr lang="es-ES" sz="1500" b="1" dirty="0">
                <a:solidFill>
                  <a:schemeClr val="bg1"/>
                </a:solidFill>
                <a:latin typeface="Arial Black" panose="020B0A04020102020204" pitchFamily="34" charset="0"/>
              </a:rPr>
              <a:t> ”La fuerza magnética de la tierra se </a:t>
            </a:r>
            <a:r>
              <a:rPr lang="es-ES" sz="1500" b="1" dirty="0" smtClean="0">
                <a:solidFill>
                  <a:schemeClr val="bg1"/>
                </a:solidFill>
                <a:latin typeface="Arial Black" panose="020B0A04020102020204" pitchFamily="34" charset="0"/>
              </a:rPr>
              <a:t>debilitará, </a:t>
            </a:r>
            <a:r>
              <a:rPr lang="es-ES" sz="1500" b="1" dirty="0">
                <a:solidFill>
                  <a:schemeClr val="bg1"/>
                </a:solidFill>
                <a:latin typeface="Arial Black" panose="020B0A04020102020204" pitchFamily="34" charset="0"/>
              </a:rPr>
              <a:t>para dar paso a la fuerza magnética de </a:t>
            </a:r>
            <a:r>
              <a:rPr lang="es-ES" sz="1500" b="1" dirty="0" err="1">
                <a:solidFill>
                  <a:schemeClr val="bg1"/>
                </a:solidFill>
                <a:latin typeface="Arial Black" panose="020B0A04020102020204" pitchFamily="34" charset="0"/>
              </a:rPr>
              <a:t>Nibiru</a:t>
            </a:r>
            <a:r>
              <a:rPr lang="es-ES" sz="1500" b="1" dirty="0">
                <a:solidFill>
                  <a:schemeClr val="bg1"/>
                </a:solidFill>
                <a:latin typeface="Arial Black" panose="020B0A04020102020204" pitchFamily="34" charset="0"/>
              </a:rPr>
              <a:t>…. </a:t>
            </a:r>
          </a:p>
          <a:p>
            <a:pPr algn="ctr"/>
            <a:endParaRPr lang="es-ES" sz="1500" b="1" dirty="0">
              <a:solidFill>
                <a:schemeClr val="bg1"/>
              </a:solidFill>
              <a:latin typeface="Arial Black" panose="020B0A04020102020204" pitchFamily="34" charset="0"/>
            </a:endParaRPr>
          </a:p>
          <a:p>
            <a:pPr algn="ctr"/>
            <a:endParaRPr lang="es-ES"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902085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136" y="0"/>
            <a:ext cx="9144000" cy="5143500"/>
          </a:xfrm>
          <a:prstGeom prst="rect">
            <a:avLst/>
          </a:prstGeom>
          <a:noFill/>
          <a:ln>
            <a:noFill/>
          </a:ln>
        </p:spPr>
      </p:pic>
      <p:sp>
        <p:nvSpPr>
          <p:cNvPr id="3" name="CuadroTexto 1"/>
          <p:cNvSpPr txBox="1"/>
          <p:nvPr/>
        </p:nvSpPr>
        <p:spPr>
          <a:xfrm>
            <a:off x="323528" y="4371950"/>
            <a:ext cx="8588327" cy="992579"/>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 </a:t>
            </a:r>
            <a:r>
              <a:rPr lang="es-ES" sz="1500" b="1" dirty="0">
                <a:solidFill>
                  <a:schemeClr val="bg1"/>
                </a:solidFill>
                <a:latin typeface="Arial Black" panose="020B0A04020102020204" pitchFamily="34" charset="0"/>
              </a:rPr>
              <a:t>y esto comenzaba a </a:t>
            </a:r>
            <a:r>
              <a:rPr lang="es-ES" sz="1500" b="1" dirty="0" smtClean="0">
                <a:solidFill>
                  <a:schemeClr val="bg1"/>
                </a:solidFill>
                <a:latin typeface="Arial Black" panose="020B0A04020102020204" pitchFamily="34" charset="0"/>
              </a:rPr>
              <a:t>pasar </a:t>
            </a:r>
            <a:r>
              <a:rPr lang="es-ES" sz="1500" b="1" dirty="0">
                <a:solidFill>
                  <a:schemeClr val="bg1"/>
                </a:solidFill>
                <a:latin typeface="Arial Black" panose="020B0A04020102020204" pitchFamily="34" charset="0"/>
              </a:rPr>
              <a:t>en los noticieros, y decían: “¡Miren! Apareció una grieta por allá”</a:t>
            </a:r>
          </a:p>
          <a:p>
            <a:pPr algn="ctr"/>
            <a:endParaRPr lang="es-ES" sz="1500" b="1" dirty="0">
              <a:solidFill>
                <a:schemeClr val="bg1"/>
              </a:solidFill>
              <a:latin typeface="Arial Black" panose="020B0A04020102020204" pitchFamily="34" charset="0"/>
            </a:endParaRP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577176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0294"/>
            <a:ext cx="9144000" cy="5133206"/>
          </a:xfrm>
          <a:prstGeom prst="rect">
            <a:avLst/>
          </a:prstGeom>
          <a:noFill/>
          <a:ln>
            <a:noFill/>
          </a:ln>
        </p:spPr>
      </p:pic>
      <p:sp>
        <p:nvSpPr>
          <p:cNvPr id="3" name="CuadroTexto 1"/>
          <p:cNvSpPr txBox="1"/>
          <p:nvPr/>
        </p:nvSpPr>
        <p:spPr>
          <a:xfrm>
            <a:off x="251520" y="4355431"/>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a:t>
            </a:r>
            <a:r>
              <a:rPr lang="es-ES" sz="1500" b="1" dirty="0">
                <a:solidFill>
                  <a:schemeClr val="bg1"/>
                </a:solidFill>
                <a:latin typeface="Arial Black" panose="020B0A04020102020204" pitchFamily="34" charset="0"/>
              </a:rPr>
              <a:t>Y esto </a:t>
            </a:r>
            <a:r>
              <a:rPr lang="es-ES" sz="1500" b="1" dirty="0" smtClean="0">
                <a:solidFill>
                  <a:schemeClr val="bg1"/>
                </a:solidFill>
                <a:latin typeface="Arial Black" panose="020B0A04020102020204" pitchFamily="34" charset="0"/>
              </a:rPr>
              <a:t>comenzará </a:t>
            </a:r>
            <a:r>
              <a:rPr lang="es-ES" sz="1500" b="1" dirty="0">
                <a:solidFill>
                  <a:schemeClr val="bg1"/>
                </a:solidFill>
                <a:latin typeface="Arial Black" panose="020B0A04020102020204" pitchFamily="34" charset="0"/>
              </a:rPr>
              <a:t>a pasar. Comenzará a agrietarse la tierra, y a resquebrajarse. Y mira…..</a:t>
            </a:r>
          </a:p>
          <a:p>
            <a:pPr algn="ctr"/>
            <a:endParaRPr lang="es-ES"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521752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4552" y="11430"/>
            <a:ext cx="9144000" cy="5132070"/>
          </a:xfrm>
          <a:prstGeom prst="rect">
            <a:avLst/>
          </a:prstGeom>
          <a:noFill/>
          <a:ln>
            <a:noFill/>
          </a:ln>
        </p:spPr>
      </p:pic>
      <p:sp>
        <p:nvSpPr>
          <p:cNvPr id="3" name="CuadroTexto 1"/>
          <p:cNvSpPr txBox="1"/>
          <p:nvPr/>
        </p:nvSpPr>
        <p:spPr>
          <a:xfrm>
            <a:off x="323528" y="4083918"/>
            <a:ext cx="8588327" cy="122341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a:t>
            </a:r>
            <a:r>
              <a:rPr lang="es-ES" sz="1500" b="1" dirty="0">
                <a:solidFill>
                  <a:schemeClr val="bg1"/>
                </a:solidFill>
                <a:latin typeface="Arial Black" panose="020B0A04020102020204" pitchFamily="34" charset="0"/>
              </a:rPr>
              <a:t>Minuto {22m 55s} Me </a:t>
            </a:r>
            <a:r>
              <a:rPr lang="es-ES" sz="1500" b="1" dirty="0" smtClean="0">
                <a:solidFill>
                  <a:schemeClr val="bg1"/>
                </a:solidFill>
                <a:latin typeface="Arial Black" panose="020B0A04020102020204" pitchFamily="34" charset="0"/>
              </a:rPr>
              <a:t>llevó </a:t>
            </a:r>
            <a:r>
              <a:rPr lang="es-ES" sz="1500" b="1" dirty="0">
                <a:solidFill>
                  <a:schemeClr val="bg1"/>
                </a:solidFill>
                <a:latin typeface="Arial Black" panose="020B0A04020102020204" pitchFamily="34" charset="0"/>
              </a:rPr>
              <a:t>rápidamente a una iglesia. Y ahí estaba un pastor. Ese pastor decía: “Dios, lo que quiere solamente es el corazón. No la </a:t>
            </a:r>
            <a:r>
              <a:rPr lang="es-ES" sz="1500" b="1" dirty="0" smtClean="0">
                <a:solidFill>
                  <a:schemeClr val="bg1"/>
                </a:solidFill>
                <a:latin typeface="Arial Black" panose="020B0A04020102020204" pitchFamily="34" charset="0"/>
              </a:rPr>
              <a:t>vestimenta”. </a:t>
            </a:r>
            <a:endParaRPr lang="es-ES" sz="1500" b="1" dirty="0">
              <a:solidFill>
                <a:schemeClr val="bg1"/>
              </a:solidFill>
              <a:latin typeface="Arial Black" panose="020B0A04020102020204" pitchFamily="34" charset="0"/>
            </a:endParaRPr>
          </a:p>
          <a:p>
            <a:pPr algn="ctr"/>
            <a:endParaRPr lang="es-ES" sz="1500" b="1" dirty="0">
              <a:solidFill>
                <a:schemeClr val="bg1"/>
              </a:solidFill>
              <a:latin typeface="Arial Black" panose="020B0A04020102020204" pitchFamily="34" charset="0"/>
            </a:endParaRPr>
          </a:p>
          <a:p>
            <a:pPr algn="ctr"/>
            <a:endParaRPr lang="es-ES"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739971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4227934"/>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Y </a:t>
            </a:r>
            <a:r>
              <a:rPr lang="es-ES" sz="1500" b="1" dirty="0">
                <a:solidFill>
                  <a:schemeClr val="bg1"/>
                </a:solidFill>
                <a:latin typeface="Arial Black" panose="020B0A04020102020204" pitchFamily="34" charset="0"/>
              </a:rPr>
              <a:t>lo vi cómo se burlaban del altar del Señor, jugando con la Palabra </a:t>
            </a:r>
            <a:r>
              <a:rPr lang="es-ES" sz="1500" b="1" dirty="0" smtClean="0">
                <a:solidFill>
                  <a:schemeClr val="bg1"/>
                </a:solidFill>
                <a:latin typeface="Arial Black" panose="020B0A04020102020204" pitchFamily="34" charset="0"/>
              </a:rPr>
              <a:t>santa</a:t>
            </a:r>
          </a:p>
          <a:p>
            <a:pPr algn="ctr"/>
            <a:r>
              <a:rPr lang="es-ES" sz="1500" b="1" dirty="0" smtClean="0">
                <a:solidFill>
                  <a:schemeClr val="bg1"/>
                </a:solidFill>
                <a:latin typeface="Arial Black" panose="020B0A04020102020204" pitchFamily="34" charset="0"/>
              </a:rPr>
              <a:t> </a:t>
            </a:r>
            <a:r>
              <a:rPr lang="es-ES" sz="1500" b="1" dirty="0">
                <a:solidFill>
                  <a:schemeClr val="bg1"/>
                </a:solidFill>
                <a:latin typeface="Arial Black" panose="020B0A04020102020204" pitchFamily="34" charset="0"/>
              </a:rPr>
              <a:t>de </a:t>
            </a:r>
            <a:r>
              <a:rPr lang="es-ES" sz="1500" b="1" dirty="0" smtClean="0">
                <a:solidFill>
                  <a:schemeClr val="bg1"/>
                </a:solidFill>
                <a:latin typeface="Arial Black" panose="020B0A04020102020204" pitchFamily="34" charset="0"/>
              </a:rPr>
              <a:t>Dios. </a:t>
            </a:r>
            <a:endParaRPr lang="es-ES" sz="1500" b="1" dirty="0">
              <a:solidFill>
                <a:schemeClr val="bg1"/>
              </a:solidFill>
              <a:latin typeface="Arial Black" panose="020B0A04020102020204" pitchFamily="34" charset="0"/>
            </a:endParaRP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152551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0286"/>
            <a:ext cx="9144000" cy="5133214"/>
          </a:xfrm>
          <a:prstGeom prst="rect">
            <a:avLst/>
          </a:prstGeom>
          <a:noFill/>
          <a:ln>
            <a:noFill/>
          </a:ln>
        </p:spPr>
      </p:pic>
      <p:sp>
        <p:nvSpPr>
          <p:cNvPr id="3" name="CuadroTexto 1"/>
          <p:cNvSpPr txBox="1"/>
          <p:nvPr/>
        </p:nvSpPr>
        <p:spPr>
          <a:xfrm>
            <a:off x="323528" y="4155926"/>
            <a:ext cx="8588327" cy="761747"/>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Y </a:t>
            </a:r>
            <a:r>
              <a:rPr lang="es-ES" sz="1500" b="1" dirty="0">
                <a:solidFill>
                  <a:schemeClr val="bg1"/>
                </a:solidFill>
                <a:latin typeface="Arial Black" panose="020B0A04020102020204" pitchFamily="34" charset="0"/>
              </a:rPr>
              <a:t>vi aparecer una grieta que se abrió, hacia donde estaba ese hombre, y se lo </a:t>
            </a:r>
            <a:r>
              <a:rPr lang="es-ES" sz="1500" b="1" dirty="0" smtClean="0">
                <a:solidFill>
                  <a:schemeClr val="bg1"/>
                </a:solidFill>
                <a:latin typeface="Arial Black" panose="020B0A04020102020204" pitchFamily="34" charset="0"/>
              </a:rPr>
              <a:t>tragó. </a:t>
            </a:r>
            <a:endParaRPr lang="es-ES" sz="1500" b="1" dirty="0">
              <a:solidFill>
                <a:schemeClr val="bg1"/>
              </a:solidFill>
              <a:latin typeface="Arial Black" panose="020B0A04020102020204" pitchFamily="34" charset="0"/>
            </a:endParaRPr>
          </a:p>
          <a:p>
            <a:pPr algn="ctr"/>
            <a:endParaRPr lang="es-ES"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754501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1422"/>
            <a:ext cx="9144000" cy="5132078"/>
          </a:xfrm>
          <a:prstGeom prst="rect">
            <a:avLst/>
          </a:prstGeom>
          <a:noFill/>
          <a:ln>
            <a:noFill/>
          </a:ln>
        </p:spPr>
      </p:pic>
      <p:sp>
        <p:nvSpPr>
          <p:cNvPr id="3" name="CuadroTexto 1"/>
          <p:cNvSpPr txBox="1"/>
          <p:nvPr/>
        </p:nvSpPr>
        <p:spPr>
          <a:xfrm>
            <a:off x="251520" y="3920088"/>
            <a:ext cx="8588327" cy="1223412"/>
          </a:xfrm>
          <a:prstGeom prst="rect">
            <a:avLst/>
          </a:prstGeom>
          <a:noFill/>
        </p:spPr>
        <p:txBody>
          <a:bodyPr wrap="square" lIns="68580" tIns="34290" rIns="68580" bIns="34290" rtlCol="0">
            <a:spAutoFit/>
            <a:scene3d>
              <a:camera prst="obliqueBottomLeft"/>
              <a:lightRig rig="threePt" dir="t"/>
            </a:scene3d>
            <a:sp3d extrusionH="38100">
              <a:extrusionClr>
                <a:schemeClr val="accent6">
                  <a:lumMod val="20000"/>
                  <a:lumOff val="80000"/>
                </a:schemeClr>
              </a:extrusionClr>
            </a:sp3d>
          </a:bodyPr>
          <a:lstStyle/>
          <a:p>
            <a:pPr algn="ctr"/>
            <a:r>
              <a:rPr lang="es-ES" sz="1500" b="1" dirty="0" smtClean="0">
                <a:solidFill>
                  <a:schemeClr val="bg1"/>
                </a:solidFill>
                <a:latin typeface="Arial Black" panose="020B0A04020102020204" pitchFamily="34" charset="0"/>
              </a:rPr>
              <a:t>Y </a:t>
            </a:r>
            <a:r>
              <a:rPr lang="es-ES" sz="1500" b="1" dirty="0">
                <a:solidFill>
                  <a:schemeClr val="bg1"/>
                </a:solidFill>
                <a:latin typeface="Arial Black" panose="020B0A04020102020204" pitchFamily="34" charset="0"/>
              </a:rPr>
              <a:t>así vi caer muchos falsos pastores, que se burlaban de La Palabra de Dios. Los vi haciendo mofa del Evangelio con obras de teatro. Vi abrirse la tierra, y los vi desaparecer. Y me dijo el Señor: “Son los burladores de mi palabra, y caerán, porque mi juicio viene, y empieza por mi casa—me dijo el Señor”.</a:t>
            </a:r>
          </a:p>
          <a:p>
            <a:pPr algn="ctr"/>
            <a:endParaRPr lang="es-PE" sz="15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509062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142"/>
            <a:ext cx="9144000" cy="5142358"/>
          </a:xfrm>
          <a:prstGeom prst="rect">
            <a:avLst/>
          </a:prstGeom>
          <a:noFill/>
          <a:ln>
            <a:noFill/>
          </a:ln>
        </p:spPr>
      </p:pic>
      <p:sp>
        <p:nvSpPr>
          <p:cNvPr id="3" name="CuadroTexto 6"/>
          <p:cNvSpPr txBox="1"/>
          <p:nvPr/>
        </p:nvSpPr>
        <p:spPr>
          <a:xfrm>
            <a:off x="4932040" y="483518"/>
            <a:ext cx="4067944" cy="4524315"/>
          </a:xfrm>
          <a:prstGeom prst="rect">
            <a:avLst/>
          </a:prstGeom>
          <a:noFill/>
        </p:spPr>
        <p:txBody>
          <a:bodyPr wrap="square" rtlCol="0">
            <a:spAutoFit/>
            <a:scene3d>
              <a:camera prst="obliqueBottomLeft"/>
              <a:lightRig rig="threePt" dir="t"/>
            </a:scene3d>
            <a:sp3d extrusionH="50800">
              <a:extrusionClr>
                <a:schemeClr val="bg2">
                  <a:lumMod val="20000"/>
                  <a:lumOff val="80000"/>
                </a:schemeClr>
              </a:extrusionClr>
            </a:sp3d>
          </a:bodyPr>
          <a:lstStyle/>
          <a:p>
            <a:pPr algn="ctr"/>
            <a:r>
              <a:rPr lang="es-ES" sz="1600" dirty="0" smtClean="0">
                <a:solidFill>
                  <a:schemeClr val="bg1"/>
                </a:solidFill>
                <a:latin typeface="Arial Black" panose="020B0A04020102020204" pitchFamily="34" charset="0"/>
              </a:rPr>
              <a:t>Aquí </a:t>
            </a:r>
            <a:r>
              <a:rPr lang="es-ES" sz="1600" dirty="0">
                <a:solidFill>
                  <a:schemeClr val="bg1"/>
                </a:solidFill>
                <a:latin typeface="Arial Black" panose="020B0A04020102020204" pitchFamily="34" charset="0"/>
              </a:rPr>
              <a:t>presentamos una transcripción de un vídeo, el cual es un extracto de la revelación dada por Dios a la profeta Mónica Gómez, de su audio de 9 minutos, difundido en las redes sociales titulado “Los días se acortan”, convertido a vídeo  y publicado por nosotros el 2 de Enero del 2018.                                    </a:t>
            </a:r>
            <a:endParaRPr lang="es-ES" sz="1600" dirty="0" smtClean="0">
              <a:solidFill>
                <a:schemeClr val="bg1"/>
              </a:solidFill>
              <a:latin typeface="Arial Black" panose="020B0A04020102020204" pitchFamily="34" charset="0"/>
            </a:endParaRPr>
          </a:p>
          <a:p>
            <a:pPr algn="ctr"/>
            <a:r>
              <a:rPr lang="es-ES" sz="1600" dirty="0" smtClean="0">
                <a:solidFill>
                  <a:schemeClr val="bg1"/>
                </a:solidFill>
                <a:latin typeface="Arial Black" panose="020B0A04020102020204" pitchFamily="34" charset="0"/>
              </a:rPr>
              <a:t> </a:t>
            </a:r>
            <a:r>
              <a:rPr lang="es-ES" sz="1600" dirty="0">
                <a:solidFill>
                  <a:schemeClr val="bg1"/>
                </a:solidFill>
                <a:latin typeface="Arial Black" panose="020B0A04020102020204" pitchFamily="34" charset="0"/>
              </a:rPr>
              <a:t>En esta revelación el Señor Dios le dice que vienen días de angustia para la Tierra a través de inundaciones, incendios forestales, más terremotos, remolinos y fuertes vientos donde nunca antes habían acontecido. </a:t>
            </a:r>
          </a:p>
          <a:p>
            <a:pPr algn="ctr"/>
            <a:endParaRPr lang="es-PE" sz="1600"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197216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6856" y="0"/>
            <a:ext cx="9144000" cy="5143500"/>
          </a:xfrm>
          <a:prstGeom prst="rect">
            <a:avLst/>
          </a:prstGeom>
          <a:noFill/>
          <a:ln>
            <a:noFill/>
          </a:ln>
        </p:spPr>
      </p:pic>
    </p:spTree>
    <p:extLst>
      <p:ext uri="{BB962C8B-B14F-4D97-AF65-F5344CB8AC3E}">
        <p14:creationId xmlns:p14="http://schemas.microsoft.com/office/powerpoint/2010/main" val="2260308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CuadroTexto 1"/>
          <p:cNvSpPr txBox="1"/>
          <p:nvPr/>
        </p:nvSpPr>
        <p:spPr>
          <a:xfrm>
            <a:off x="971600" y="1275606"/>
            <a:ext cx="7272808" cy="2408352"/>
          </a:xfrm>
          <a:prstGeom prst="rect">
            <a:avLst/>
          </a:prstGeom>
          <a:noFill/>
        </p:spPr>
        <p:txBody>
          <a:bodyPr wrap="square" lIns="68580" tIns="34290" rIns="68580" bIns="34290" rtlCol="0">
            <a:spAutoFit/>
            <a:scene3d>
              <a:camera prst="obliqueBottomLeft"/>
              <a:lightRig rig="threePt" dir="t"/>
            </a:scene3d>
            <a:sp3d extrusionH="38100">
              <a:extrusionClr>
                <a:schemeClr val="accent5">
                  <a:lumMod val="20000"/>
                  <a:lumOff val="80000"/>
                </a:schemeClr>
              </a:extrusionClr>
              <a:contourClr>
                <a:schemeClr val="accent5">
                  <a:lumMod val="50000"/>
                </a:schemeClr>
              </a:contourClr>
            </a:sp3d>
          </a:bodyPr>
          <a:lstStyle/>
          <a:p>
            <a:pPr algn="ctr"/>
            <a:r>
              <a:rPr lang="es-ES" sz="2400" b="1" dirty="0" smtClean="0">
                <a:solidFill>
                  <a:srgbClr val="1A4652"/>
                </a:solidFill>
                <a:latin typeface="Arial Black" panose="020B0A04020102020204" pitchFamily="34" charset="0"/>
              </a:rPr>
              <a:t>Conclusión:</a:t>
            </a:r>
          </a:p>
          <a:p>
            <a:pPr algn="ctr"/>
            <a:endParaRPr lang="es-ES" sz="2000" b="1" dirty="0">
              <a:solidFill>
                <a:srgbClr val="1A4652"/>
              </a:solidFill>
              <a:latin typeface="Arial Black" panose="020B0A04020102020204" pitchFamily="34" charset="0"/>
            </a:endParaRPr>
          </a:p>
          <a:p>
            <a:pPr algn="ctr"/>
            <a:r>
              <a:rPr lang="es-ES" b="1" dirty="0" err="1" smtClean="0">
                <a:solidFill>
                  <a:srgbClr val="1A4652"/>
                </a:solidFill>
                <a:latin typeface="Arial Black" panose="020B0A04020102020204" pitchFamily="34" charset="0"/>
              </a:rPr>
              <a:t>Amig@s</a:t>
            </a:r>
            <a:r>
              <a:rPr lang="es-ES" b="1" dirty="0">
                <a:solidFill>
                  <a:srgbClr val="1A4652"/>
                </a:solidFill>
                <a:latin typeface="Arial Black" panose="020B0A04020102020204" pitchFamily="34" charset="0"/>
              </a:rPr>
              <a:t>, dado los tiempos tan peligrosos que vivimos, donde la naturaleza está azotando de diversas maneras, tenemos que ser conscientes que nuestra vida pende de un hilo al punto que podemos perderla abruptamente, por lo que se hace imperativo que usted esté a cuentas con Dios, </a:t>
            </a:r>
            <a:r>
              <a:rPr lang="es-ES" b="1" dirty="0" smtClean="0">
                <a:solidFill>
                  <a:srgbClr val="1A4652"/>
                </a:solidFill>
                <a:latin typeface="Arial Black" panose="020B0A04020102020204" pitchFamily="34" charset="0"/>
              </a:rPr>
              <a:t>para que pueda salvar su alma.</a:t>
            </a:r>
            <a:endParaRPr lang="es-ES" sz="2800" b="1" dirty="0">
              <a:solidFill>
                <a:srgbClr val="FF0000"/>
              </a:solidFill>
              <a:latin typeface="Arial Black" panose="020B0A04020102020204" pitchFamily="34" charset="0"/>
            </a:endParaRPr>
          </a:p>
        </p:txBody>
      </p:sp>
    </p:spTree>
    <p:extLst>
      <p:ext uri="{BB962C8B-B14F-4D97-AF65-F5344CB8AC3E}">
        <p14:creationId xmlns:p14="http://schemas.microsoft.com/office/powerpoint/2010/main" val="4292379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CuadroTexto 1"/>
          <p:cNvSpPr txBox="1"/>
          <p:nvPr/>
        </p:nvSpPr>
        <p:spPr>
          <a:xfrm>
            <a:off x="899592" y="1059582"/>
            <a:ext cx="7416824" cy="4070345"/>
          </a:xfrm>
          <a:prstGeom prst="rect">
            <a:avLst/>
          </a:prstGeom>
          <a:noFill/>
        </p:spPr>
        <p:txBody>
          <a:bodyPr wrap="square" lIns="68580" tIns="34290" rIns="68580" bIns="34290" rtlCol="0">
            <a:spAutoFit/>
            <a:scene3d>
              <a:camera prst="obliqueBottomLeft"/>
              <a:lightRig rig="threePt" dir="t"/>
            </a:scene3d>
            <a:sp3d extrusionH="38100">
              <a:extrusionClr>
                <a:schemeClr val="accent5">
                  <a:lumMod val="20000"/>
                  <a:lumOff val="80000"/>
                </a:schemeClr>
              </a:extrusionClr>
              <a:contourClr>
                <a:schemeClr val="accent5">
                  <a:lumMod val="50000"/>
                </a:schemeClr>
              </a:contourClr>
            </a:sp3d>
          </a:bodyPr>
          <a:lstStyle/>
          <a:p>
            <a:pPr algn="ctr"/>
            <a:r>
              <a:rPr lang="es-ES" sz="1600" b="1" dirty="0" smtClean="0">
                <a:solidFill>
                  <a:srgbClr val="1A4652"/>
                </a:solidFill>
                <a:latin typeface="Arial Black" panose="020B0A04020102020204" pitchFamily="34" charset="0"/>
              </a:rPr>
              <a:t>Afortunadamente aún tiene </a:t>
            </a:r>
            <a:r>
              <a:rPr lang="es-ES" sz="1600" b="1" dirty="0">
                <a:solidFill>
                  <a:srgbClr val="1A4652"/>
                </a:solidFill>
                <a:latin typeface="Arial Black" panose="020B0A04020102020204" pitchFamily="34" charset="0"/>
              </a:rPr>
              <a:t>la oportunidad de ser </a:t>
            </a:r>
            <a:r>
              <a:rPr lang="es-ES" sz="1600" b="1" dirty="0" smtClean="0">
                <a:solidFill>
                  <a:srgbClr val="1A4652"/>
                </a:solidFill>
                <a:latin typeface="Arial Black" panose="020B0A04020102020204" pitchFamily="34" charset="0"/>
              </a:rPr>
              <a:t>librado </a:t>
            </a:r>
            <a:r>
              <a:rPr lang="es-ES" sz="1600" b="1" dirty="0">
                <a:solidFill>
                  <a:srgbClr val="1A4652"/>
                </a:solidFill>
                <a:latin typeface="Arial Black" panose="020B0A04020102020204" pitchFamily="34" charset="0"/>
              </a:rPr>
              <a:t>de los acontecimientos </a:t>
            </a:r>
            <a:r>
              <a:rPr lang="es-ES" sz="1600" b="1" dirty="0" smtClean="0">
                <a:solidFill>
                  <a:srgbClr val="1A4652"/>
                </a:solidFill>
                <a:latin typeface="Arial Black" panose="020B0A04020102020204" pitchFamily="34" charset="0"/>
              </a:rPr>
              <a:t>tan terribles </a:t>
            </a:r>
            <a:r>
              <a:rPr lang="es-ES" sz="1600" b="1" dirty="0">
                <a:solidFill>
                  <a:srgbClr val="1A4652"/>
                </a:solidFill>
                <a:latin typeface="Arial Black" panose="020B0A04020102020204" pitchFamily="34" charset="0"/>
              </a:rPr>
              <a:t>que pronto serán </a:t>
            </a:r>
            <a:r>
              <a:rPr lang="es-ES" sz="1600" b="1" dirty="0" smtClean="0">
                <a:solidFill>
                  <a:srgbClr val="1A4652"/>
                </a:solidFill>
                <a:latin typeface="Arial Black" panose="020B0A04020102020204" pitchFamily="34" charset="0"/>
              </a:rPr>
              <a:t>desatados sobre </a:t>
            </a:r>
            <a:r>
              <a:rPr lang="es-ES" sz="1600" b="1" dirty="0">
                <a:solidFill>
                  <a:srgbClr val="1A4652"/>
                </a:solidFill>
                <a:latin typeface="Arial Black" panose="020B0A04020102020204" pitchFamily="34" charset="0"/>
              </a:rPr>
              <a:t>la faz de la </a:t>
            </a:r>
            <a:r>
              <a:rPr lang="es-ES" sz="1600" b="1" dirty="0" smtClean="0">
                <a:solidFill>
                  <a:srgbClr val="1A4652"/>
                </a:solidFill>
                <a:latin typeface="Arial Black" panose="020B0A04020102020204" pitchFamily="34" charset="0"/>
              </a:rPr>
              <a:t>tierra; </a:t>
            </a:r>
            <a:r>
              <a:rPr lang="es-ES" sz="1600" b="1" dirty="0">
                <a:solidFill>
                  <a:srgbClr val="1A4652"/>
                </a:solidFill>
                <a:latin typeface="Arial Black" panose="020B0A04020102020204" pitchFamily="34" charset="0"/>
              </a:rPr>
              <a:t>p</a:t>
            </a:r>
            <a:r>
              <a:rPr lang="es-ES" sz="1600" b="1" dirty="0" smtClean="0">
                <a:solidFill>
                  <a:srgbClr val="1A4652"/>
                </a:solidFill>
                <a:latin typeface="Arial Black" panose="020B0A04020102020204" pitchFamily="34" charset="0"/>
              </a:rPr>
              <a:t>ara ello </a:t>
            </a:r>
            <a:r>
              <a:rPr lang="es-ES" sz="1600" b="1" dirty="0">
                <a:solidFill>
                  <a:srgbClr val="1A4652"/>
                </a:solidFill>
                <a:latin typeface="Arial Black" panose="020B0A04020102020204" pitchFamily="34" charset="0"/>
              </a:rPr>
              <a:t>debe </a:t>
            </a:r>
            <a:r>
              <a:rPr lang="es-ES" sz="1600" b="1" dirty="0" smtClean="0">
                <a:solidFill>
                  <a:srgbClr val="1A4652"/>
                </a:solidFill>
                <a:latin typeface="Arial Black" panose="020B0A04020102020204" pitchFamily="34" charset="0"/>
              </a:rPr>
              <a:t>arrepentirse de sus pecados </a:t>
            </a:r>
            <a:r>
              <a:rPr lang="es-ES" sz="1600" b="1" dirty="0">
                <a:solidFill>
                  <a:srgbClr val="1A4652"/>
                </a:solidFill>
                <a:latin typeface="Arial Black" panose="020B0A04020102020204" pitchFamily="34" charset="0"/>
              </a:rPr>
              <a:t>definitivamente antes que sea demasiado </a:t>
            </a:r>
            <a:r>
              <a:rPr lang="es-ES" sz="1600" b="1" dirty="0" smtClean="0">
                <a:solidFill>
                  <a:srgbClr val="1A4652"/>
                </a:solidFill>
                <a:latin typeface="Arial Black" panose="020B0A04020102020204" pitchFamily="34" charset="0"/>
              </a:rPr>
              <a:t>tarde y luego,  </a:t>
            </a:r>
            <a:r>
              <a:rPr lang="es-ES" sz="1600" b="1" dirty="0" smtClean="0">
                <a:solidFill>
                  <a:srgbClr val="1A4652"/>
                </a:solidFill>
                <a:latin typeface="Arial Black" panose="020B0A04020102020204" pitchFamily="34" charset="0"/>
              </a:rPr>
              <a:t>aceptar a Jesucristo como Señor y Salvador de su </a:t>
            </a:r>
            <a:r>
              <a:rPr lang="es-ES" sz="1600" b="1" dirty="0" smtClean="0">
                <a:solidFill>
                  <a:srgbClr val="1A4652"/>
                </a:solidFill>
                <a:latin typeface="Arial Black" panose="020B0A04020102020204" pitchFamily="34" charset="0"/>
              </a:rPr>
              <a:t>alma.</a:t>
            </a:r>
          </a:p>
          <a:p>
            <a:pPr algn="ctr"/>
            <a:r>
              <a:rPr lang="es-ES" sz="1600" b="1" dirty="0">
                <a:solidFill>
                  <a:srgbClr val="1A4652"/>
                </a:solidFill>
                <a:latin typeface="Arial Black" panose="020B0A04020102020204" pitchFamily="34" charset="0"/>
              </a:rPr>
              <a:t>N</a:t>
            </a:r>
            <a:r>
              <a:rPr lang="es-ES" sz="1600" b="1" dirty="0" smtClean="0">
                <a:solidFill>
                  <a:srgbClr val="1A4652"/>
                </a:solidFill>
                <a:latin typeface="Arial Black" panose="020B0A04020102020204" pitchFamily="34" charset="0"/>
              </a:rPr>
              <a:t>o </a:t>
            </a:r>
            <a:r>
              <a:rPr lang="es-ES" sz="1600" b="1" dirty="0" smtClean="0">
                <a:solidFill>
                  <a:srgbClr val="1A4652"/>
                </a:solidFill>
                <a:latin typeface="Arial Black" panose="020B0A04020102020204" pitchFamily="34" charset="0"/>
              </a:rPr>
              <a:t>endurezca su </a:t>
            </a:r>
            <a:r>
              <a:rPr lang="es-ES" sz="1600" b="1" dirty="0">
                <a:solidFill>
                  <a:srgbClr val="1A4652"/>
                </a:solidFill>
                <a:latin typeface="Arial Black" panose="020B0A04020102020204" pitchFamily="34" charset="0"/>
              </a:rPr>
              <a:t>corazón, como lo hicieron miles de gentes cuando Noé construyó el Arca y les advirtió que un diluvio venía sobre la faz de la tierra y lo que hicieron fue burlarse y por ello perecieron.</a:t>
            </a:r>
          </a:p>
          <a:p>
            <a:pPr algn="ctr"/>
            <a:endParaRPr lang="es-ES" sz="1600" b="1" dirty="0">
              <a:solidFill>
                <a:srgbClr val="1A4652"/>
              </a:solidFill>
              <a:latin typeface="Arial Black" panose="020B0A04020102020204" pitchFamily="34" charset="0"/>
            </a:endParaRPr>
          </a:p>
          <a:p>
            <a:pPr algn="ctr"/>
            <a:r>
              <a:rPr lang="es-ES" sz="1600" b="1" dirty="0" smtClean="0">
                <a:solidFill>
                  <a:srgbClr val="1A4652"/>
                </a:solidFill>
                <a:latin typeface="Arial Black" panose="020B0A04020102020204" pitchFamily="34" charset="0"/>
              </a:rPr>
              <a:t> </a:t>
            </a:r>
          </a:p>
          <a:p>
            <a:pPr algn="ctr"/>
            <a:r>
              <a:rPr lang="es-ES" sz="2800" b="1" dirty="0" smtClean="0">
                <a:solidFill>
                  <a:srgbClr val="1A4652"/>
                </a:solidFill>
                <a:latin typeface="Arial Black" panose="020B0A04020102020204" pitchFamily="34" charset="0"/>
              </a:rPr>
              <a:t>¡Cristo vive y viene pronto!</a:t>
            </a:r>
          </a:p>
          <a:p>
            <a:pPr algn="ctr"/>
            <a:endParaRPr lang="es-ES" sz="1600" b="1" dirty="0">
              <a:solidFill>
                <a:srgbClr val="1A4652"/>
              </a:solidFill>
              <a:latin typeface="Arial Black" panose="020B0A04020102020204" pitchFamily="34" charset="0"/>
            </a:endParaRPr>
          </a:p>
          <a:p>
            <a:pPr algn="ctr"/>
            <a:endParaRPr lang="es-ES" sz="1600" b="1" dirty="0">
              <a:solidFill>
                <a:srgbClr val="1A4652"/>
              </a:solidFill>
              <a:latin typeface="Arial Black" panose="020B0A04020102020204" pitchFamily="34" charset="0"/>
            </a:endParaRPr>
          </a:p>
          <a:p>
            <a:pPr algn="ctr"/>
            <a:endParaRPr lang="es-ES" sz="2400" b="1" dirty="0">
              <a:solidFill>
                <a:schemeClr val="accent5">
                  <a:lumMod val="50000"/>
                </a:schemeClr>
              </a:solidFill>
              <a:latin typeface="Arial Black" panose="020B0A04020102020204" pitchFamily="34" charset="0"/>
            </a:endParaRPr>
          </a:p>
        </p:txBody>
      </p:sp>
    </p:spTree>
    <p:extLst>
      <p:ext uri="{BB962C8B-B14F-4D97-AF65-F5344CB8AC3E}">
        <p14:creationId xmlns:p14="http://schemas.microsoft.com/office/powerpoint/2010/main" val="858598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a:blip r:embed="rId2">
            <a:extLst>
              <a:ext uri="{28A0092B-C50C-407E-A947-70E740481C1C}">
                <a14:useLocalDpi xmlns:a14="http://schemas.microsoft.com/office/drawing/2010/main" val="0"/>
              </a:ext>
            </a:extLst>
          </a:blip>
          <a:srcRect t="391" b="391"/>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uadroTexto 1"/>
          <p:cNvSpPr txBox="1"/>
          <p:nvPr/>
        </p:nvSpPr>
        <p:spPr>
          <a:xfrm>
            <a:off x="216000" y="648000"/>
            <a:ext cx="8683283" cy="3608678"/>
          </a:xfrm>
          <a:prstGeom prst="rect">
            <a:avLst/>
          </a:prstGeom>
          <a:noFill/>
        </p:spPr>
        <p:txBody>
          <a:bodyPr lIns="68577" tIns="34289" rIns="68577" bIns="34289">
            <a:spAutoFit/>
            <a:scene3d>
              <a:camera prst="obliqueBottomLeft"/>
              <a:lightRig rig="threePt" dir="t"/>
            </a:scene3d>
            <a:sp3d extrusionH="38100">
              <a:extrusionClr>
                <a:schemeClr val="accent5">
                  <a:lumMod val="20000"/>
                  <a:lumOff val="80000"/>
                </a:schemeClr>
              </a:extrusionClr>
            </a:sp3d>
          </a:bodyPr>
          <a:lstStyle/>
          <a:p>
            <a:pPr algn="ctr" fontAlgn="auto">
              <a:spcBef>
                <a:spcPts val="0"/>
              </a:spcBef>
              <a:spcAft>
                <a:spcPts val="0"/>
              </a:spcAft>
              <a:defRPr/>
            </a:pPr>
            <a:endParaRPr lang="es-ES" sz="2000" b="1" dirty="0">
              <a:solidFill>
                <a:srgbClr val="19434F"/>
              </a:solidFill>
              <a:effectLst>
                <a:glow rad="38100">
                  <a:schemeClr val="accent5">
                    <a:lumMod val="60000"/>
                    <a:lumOff val="40000"/>
                  </a:schemeClr>
                </a:glow>
              </a:effectLst>
              <a:latin typeface="Berlin Sans FB Demi" panose="020E0802020502020306" pitchFamily="34" charset="0"/>
              <a:cs typeface="+mn-cs"/>
            </a:endParaRPr>
          </a:p>
          <a:p>
            <a:pPr algn="ctr" fontAlgn="auto">
              <a:spcBef>
                <a:spcPts val="0"/>
              </a:spcBef>
              <a:spcAft>
                <a:spcPts val="0"/>
              </a:spcAft>
              <a:defRPr/>
            </a:pPr>
            <a:r>
              <a:rPr lang="es-ES" sz="1600" b="1" dirty="0">
                <a:solidFill>
                  <a:srgbClr val="112747"/>
                </a:solidFill>
                <a:effectLst>
                  <a:glow rad="50800">
                    <a:schemeClr val="accent5">
                      <a:lumMod val="40000"/>
                      <a:lumOff val="60000"/>
                    </a:schemeClr>
                  </a:glow>
                </a:effectLst>
                <a:latin typeface="Hobo Std" pitchFamily="34" charset="0"/>
                <a:cs typeface="+mn-cs"/>
              </a:rPr>
              <a:t>Amado Dios, reconozco que soy un pecador y necesito que me perdones de toda ofensa</a:t>
            </a:r>
          </a:p>
          <a:p>
            <a:pPr algn="ctr" fontAlgn="auto">
              <a:spcBef>
                <a:spcPts val="0"/>
              </a:spcBef>
              <a:spcAft>
                <a:spcPts val="0"/>
              </a:spcAft>
              <a:defRPr/>
            </a:pPr>
            <a:r>
              <a:rPr lang="es-ES" sz="1600" b="1" dirty="0">
                <a:solidFill>
                  <a:srgbClr val="112747"/>
                </a:solidFill>
                <a:effectLst>
                  <a:glow rad="50800">
                    <a:schemeClr val="accent5">
                      <a:lumMod val="40000"/>
                      <a:lumOff val="60000"/>
                    </a:schemeClr>
                  </a:glow>
                </a:effectLst>
                <a:latin typeface="Hobo Std" pitchFamily="34" charset="0"/>
                <a:cs typeface="+mn-cs"/>
              </a:rPr>
              <a:t> y rebelión contra ti, en palabra, pensamiento y obra.</a:t>
            </a:r>
          </a:p>
          <a:p>
            <a:pPr algn="ctr" fontAlgn="auto">
              <a:spcBef>
                <a:spcPts val="0"/>
              </a:spcBef>
              <a:spcAft>
                <a:spcPts val="0"/>
              </a:spcAft>
              <a:defRPr/>
            </a:pPr>
            <a:r>
              <a:rPr lang="es-ES" sz="1600" b="1" dirty="0">
                <a:solidFill>
                  <a:srgbClr val="112747"/>
                </a:solidFill>
                <a:effectLst>
                  <a:glow rad="50800">
                    <a:schemeClr val="accent5">
                      <a:lumMod val="40000"/>
                      <a:lumOff val="60000"/>
                    </a:schemeClr>
                  </a:glow>
                </a:effectLst>
                <a:latin typeface="Hobo Std" pitchFamily="34" charset="0"/>
                <a:cs typeface="+mn-cs"/>
              </a:rPr>
              <a:t>Me arrepiento de todos mis pecados. Te ruego Señor que me limpies con la Sangre de Jesús, dame su justicia y una nueva vida en Cristo, transformando mi ser por </a:t>
            </a:r>
          </a:p>
          <a:p>
            <a:pPr algn="ctr" fontAlgn="auto">
              <a:spcBef>
                <a:spcPts val="0"/>
              </a:spcBef>
              <a:spcAft>
                <a:spcPts val="0"/>
              </a:spcAft>
              <a:defRPr/>
            </a:pPr>
            <a:r>
              <a:rPr lang="es-ES" sz="1600" b="1" dirty="0">
                <a:solidFill>
                  <a:srgbClr val="112747"/>
                </a:solidFill>
                <a:effectLst>
                  <a:glow rad="50800">
                    <a:schemeClr val="accent5">
                      <a:lumMod val="40000"/>
                      <a:lumOff val="60000"/>
                    </a:schemeClr>
                  </a:glow>
                </a:effectLst>
                <a:latin typeface="Hobo Std" pitchFamily="34" charset="0"/>
                <a:cs typeface="+mn-cs"/>
              </a:rPr>
              <a:t>tu Espíritu Santo.</a:t>
            </a:r>
          </a:p>
          <a:p>
            <a:pPr algn="ctr" fontAlgn="auto">
              <a:spcBef>
                <a:spcPts val="0"/>
              </a:spcBef>
              <a:spcAft>
                <a:spcPts val="0"/>
              </a:spcAft>
              <a:defRPr/>
            </a:pPr>
            <a:r>
              <a:rPr lang="es-ES" sz="1600" b="1" dirty="0">
                <a:solidFill>
                  <a:srgbClr val="112747"/>
                </a:solidFill>
                <a:effectLst>
                  <a:glow rad="50800">
                    <a:schemeClr val="accent5">
                      <a:lumMod val="40000"/>
                      <a:lumOff val="60000"/>
                    </a:schemeClr>
                  </a:glow>
                </a:effectLst>
                <a:latin typeface="Hobo Std" pitchFamily="34" charset="0"/>
                <a:cs typeface="+mn-cs"/>
              </a:rPr>
              <a:t>Amado Dios, yo confieso con mi boca que Jesús es el Señor y creo en mi corazón que Dios le levantó de los muertos, pues tu Palabra dice que con el corazón se cree para justicia y con la boca se confiesa para salvación.</a:t>
            </a:r>
          </a:p>
          <a:p>
            <a:pPr algn="ctr" fontAlgn="auto">
              <a:spcBef>
                <a:spcPts val="0"/>
              </a:spcBef>
              <a:spcAft>
                <a:spcPts val="0"/>
              </a:spcAft>
              <a:defRPr/>
            </a:pPr>
            <a:r>
              <a:rPr lang="es-ES" sz="1600" b="1" dirty="0">
                <a:solidFill>
                  <a:srgbClr val="112747"/>
                </a:solidFill>
                <a:effectLst>
                  <a:glow rad="50800">
                    <a:schemeClr val="accent5">
                      <a:lumMod val="40000"/>
                      <a:lumOff val="60000"/>
                    </a:schemeClr>
                  </a:glow>
                </a:effectLst>
                <a:latin typeface="Hobo Std" pitchFamily="34" charset="0"/>
                <a:cs typeface="+mn-cs"/>
              </a:rPr>
              <a:t>Señor Jesús, te recibo como mi Señor y Salvador e invito a tu Espíritu Santo a morar </a:t>
            </a:r>
          </a:p>
          <a:p>
            <a:pPr algn="ctr" fontAlgn="auto">
              <a:spcBef>
                <a:spcPts val="0"/>
              </a:spcBef>
              <a:spcAft>
                <a:spcPts val="0"/>
              </a:spcAft>
              <a:defRPr/>
            </a:pPr>
            <a:r>
              <a:rPr lang="es-ES" sz="1600" b="1" dirty="0">
                <a:solidFill>
                  <a:srgbClr val="112747"/>
                </a:solidFill>
                <a:effectLst>
                  <a:glow rad="50800">
                    <a:schemeClr val="accent5">
                      <a:lumMod val="40000"/>
                      <a:lumOff val="60000"/>
                    </a:schemeClr>
                  </a:glow>
                </a:effectLst>
                <a:latin typeface="Hobo Std" pitchFamily="34" charset="0"/>
                <a:cs typeface="+mn-cs"/>
              </a:rPr>
              <a:t>en mi corazón para que dirijas y gobiernes mi vida.</a:t>
            </a:r>
          </a:p>
          <a:p>
            <a:pPr algn="ctr" fontAlgn="auto">
              <a:spcBef>
                <a:spcPts val="0"/>
              </a:spcBef>
              <a:spcAft>
                <a:spcPts val="0"/>
              </a:spcAft>
              <a:defRPr/>
            </a:pPr>
            <a:r>
              <a:rPr lang="es-ES" sz="1600" b="1" dirty="0">
                <a:solidFill>
                  <a:srgbClr val="112747"/>
                </a:solidFill>
                <a:effectLst>
                  <a:glow rad="50800">
                    <a:schemeClr val="accent5">
                      <a:lumMod val="40000"/>
                      <a:lumOff val="60000"/>
                    </a:schemeClr>
                  </a:glow>
                </a:effectLst>
                <a:latin typeface="Hobo Std" pitchFamily="34" charset="0"/>
                <a:cs typeface="+mn-cs"/>
              </a:rPr>
              <a:t>Bendito Dios, te doy gracias por recibir tu Salvación y por inscribir mi nombre en el </a:t>
            </a:r>
          </a:p>
          <a:p>
            <a:pPr algn="ctr" fontAlgn="auto">
              <a:spcBef>
                <a:spcPts val="0"/>
              </a:spcBef>
              <a:spcAft>
                <a:spcPts val="0"/>
              </a:spcAft>
              <a:defRPr/>
            </a:pPr>
            <a:r>
              <a:rPr lang="es-ES" sz="1600" b="1" dirty="0">
                <a:solidFill>
                  <a:srgbClr val="112747"/>
                </a:solidFill>
                <a:effectLst>
                  <a:glow rad="50800">
                    <a:schemeClr val="accent5">
                      <a:lumMod val="40000"/>
                      <a:lumOff val="60000"/>
                    </a:schemeClr>
                  </a:glow>
                </a:effectLst>
                <a:latin typeface="Hobo Std" pitchFamily="34" charset="0"/>
                <a:cs typeface="+mn-cs"/>
              </a:rPr>
              <a:t>Libro de la Vida, en el Nombre de Jesús. Amén. </a:t>
            </a:r>
          </a:p>
          <a:p>
            <a:pPr algn="ctr" fontAlgn="auto">
              <a:spcBef>
                <a:spcPts val="0"/>
              </a:spcBef>
              <a:spcAft>
                <a:spcPts val="0"/>
              </a:spcAft>
              <a:defRPr/>
            </a:pPr>
            <a:endParaRPr lang="es-PE" b="1" dirty="0">
              <a:solidFill>
                <a:srgbClr val="112747"/>
              </a:solidFill>
              <a:effectLst>
                <a:glow rad="50800">
                  <a:schemeClr val="accent5">
                    <a:lumMod val="40000"/>
                    <a:lumOff val="60000"/>
                  </a:schemeClr>
                </a:glow>
              </a:effectLst>
              <a:latin typeface="Hobo Std" pitchFamily="34" charset="0"/>
              <a:cs typeface="+mn-cs"/>
            </a:endParaRPr>
          </a:p>
        </p:txBody>
      </p:sp>
      <p:sp>
        <p:nvSpPr>
          <p:cNvPr id="4" name="1 CuadroTexto"/>
          <p:cNvSpPr txBox="1"/>
          <p:nvPr/>
        </p:nvSpPr>
        <p:spPr>
          <a:xfrm>
            <a:off x="893092" y="205000"/>
            <a:ext cx="7357820" cy="392415"/>
          </a:xfrm>
          <a:prstGeom prst="rect">
            <a:avLst/>
          </a:prstGeom>
          <a:noFill/>
        </p:spPr>
        <p:txBody>
          <a:bodyPr lIns="68580" tIns="34290" rIns="68580" bIns="34290">
            <a:spAutoFit/>
            <a:scene3d>
              <a:camera prst="obliqueBottomLeft"/>
              <a:lightRig rig="threePt" dir="t"/>
            </a:scene3d>
            <a:sp3d extrusionH="63500">
              <a:extrusionClr>
                <a:srgbClr val="112F37"/>
              </a:extrusionClr>
            </a:sp3d>
          </a:bodyPr>
          <a:lstStyle/>
          <a:p>
            <a:pPr algn="ctr" fontAlgn="auto">
              <a:spcBef>
                <a:spcPts val="0"/>
              </a:spcBef>
              <a:spcAft>
                <a:spcPts val="0"/>
              </a:spcAft>
              <a:defRPr/>
            </a:pPr>
            <a:r>
              <a:rPr lang="es-ES" sz="2100" b="1" dirty="0">
                <a:gradFill>
                  <a:gsLst>
                    <a:gs pos="0">
                      <a:srgbClr val="5E9EFF"/>
                    </a:gs>
                    <a:gs pos="39999">
                      <a:srgbClr val="85C2FF"/>
                    </a:gs>
                    <a:gs pos="70000">
                      <a:srgbClr val="C4D6EB"/>
                    </a:gs>
                    <a:gs pos="100000">
                      <a:srgbClr val="FFEBFA"/>
                    </a:gs>
                  </a:gsLst>
                  <a:lin ang="5400000" scaled="0"/>
                </a:gradFill>
                <a:effectLst>
                  <a:glow rad="63500">
                    <a:srgbClr val="112F37">
                      <a:alpha val="94000"/>
                    </a:srgbClr>
                  </a:glow>
                </a:effectLst>
                <a:latin typeface="Hobo Std" pitchFamily="34" charset="0"/>
                <a:cs typeface="+mn-cs"/>
              </a:rPr>
              <a:t>Oración para recibir a Cristo como Único Salvador</a:t>
            </a:r>
            <a:endParaRPr lang="en-US" sz="2100" b="1" dirty="0">
              <a:gradFill>
                <a:gsLst>
                  <a:gs pos="0">
                    <a:srgbClr val="5E9EFF"/>
                  </a:gs>
                  <a:gs pos="39999">
                    <a:srgbClr val="85C2FF"/>
                  </a:gs>
                  <a:gs pos="70000">
                    <a:srgbClr val="C4D6EB"/>
                  </a:gs>
                  <a:gs pos="100000">
                    <a:srgbClr val="FFEBFA"/>
                  </a:gs>
                </a:gsLst>
                <a:lin ang="5400000" scaled="0"/>
              </a:gradFill>
              <a:effectLst>
                <a:glow rad="63500">
                  <a:srgbClr val="112F37">
                    <a:alpha val="94000"/>
                  </a:srgbClr>
                </a:glow>
              </a:effectLst>
              <a:latin typeface="Hobo Std" pitchFamily="34" charset="0"/>
              <a:cs typeface="+mn-cs"/>
            </a:endParaRPr>
          </a:p>
        </p:txBody>
      </p:sp>
    </p:spTree>
    <p:extLst>
      <p:ext uri="{BB962C8B-B14F-4D97-AF65-F5344CB8AC3E}">
        <p14:creationId xmlns:p14="http://schemas.microsoft.com/office/powerpoint/2010/main" val="2564908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UNA VISITA INDESEADAAAAA"/>
          <p:cNvPicPr>
            <a:picLocks noGrp="1" noChangeAspect="1"/>
          </p:cNvPicPr>
          <p:nvPr isPhoto="1"/>
        </p:nvPicPr>
        <p:blipFill>
          <a:blip r:embed="rId3">
            <a:extLst>
              <a:ext uri="{28A0092B-C50C-407E-A947-70E740481C1C}">
                <a14:useLocalDpi xmlns:a14="http://schemas.microsoft.com/office/drawing/2010/main" val="0"/>
              </a:ext>
            </a:extLst>
          </a:blip>
          <a:srcRect t="732" b="732"/>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1 CuadroTexto"/>
          <p:cNvSpPr txBox="1"/>
          <p:nvPr/>
        </p:nvSpPr>
        <p:spPr>
          <a:xfrm>
            <a:off x="467544" y="4443958"/>
            <a:ext cx="8136904" cy="561678"/>
          </a:xfrm>
          <a:prstGeom prst="rect">
            <a:avLst/>
          </a:prstGeom>
          <a:noFill/>
        </p:spPr>
        <p:txBody>
          <a:bodyPr lIns="68565" tIns="34283" rIns="68565" bIns="34283">
            <a:spAutoFit/>
            <a:scene3d>
              <a:camera prst="obliqueBottomLeft"/>
              <a:lightRig rig="threePt" dir="t"/>
            </a:scene3d>
            <a:sp3d extrusionH="69850" contourW="6350">
              <a:extrusionClr>
                <a:srgbClr val="0060A8"/>
              </a:extrusionClr>
              <a:contourClr>
                <a:srgbClr val="0070C0"/>
              </a:contourClr>
            </a:sp3d>
          </a:bodyPr>
          <a:lstStyle/>
          <a:p>
            <a:pPr algn="ctr" fontAlgn="auto">
              <a:spcBef>
                <a:spcPts val="0"/>
              </a:spcBef>
              <a:spcAft>
                <a:spcPts val="0"/>
              </a:spcAft>
              <a:defRPr/>
            </a:pPr>
            <a:r>
              <a:rPr lang="es-ES" sz="1600" b="1" i="1" dirty="0">
                <a:gradFill>
                  <a:gsLst>
                    <a:gs pos="417">
                      <a:schemeClr val="bg2">
                        <a:lumMod val="0"/>
                        <a:lumOff val="100000"/>
                      </a:schemeClr>
                    </a:gs>
                    <a:gs pos="77000">
                      <a:schemeClr val="bg2">
                        <a:lumMod val="10000"/>
                        <a:lumOff val="90000"/>
                      </a:schemeClr>
                    </a:gs>
                    <a:gs pos="99000">
                      <a:srgbClr val="0070C0">
                        <a:lumMod val="0"/>
                        <a:lumOff val="100000"/>
                      </a:srgbClr>
                    </a:gs>
                  </a:gsLst>
                  <a:lin ang="5400000" scaled="0"/>
                </a:gradFill>
                <a:effectLst>
                  <a:outerShdw blurRad="50800" dist="50800" dir="5400000" algn="ctr" rotWithShape="0">
                    <a:srgbClr val="1C4B58"/>
                  </a:outerShdw>
                </a:effectLst>
                <a:latin typeface="Hobo Std" pitchFamily="34" charset="0"/>
                <a:cs typeface="+mn-cs"/>
              </a:rPr>
              <a:t>Seguidamente les compartimos </a:t>
            </a:r>
            <a:r>
              <a:rPr lang="es-ES" sz="1600" b="1" i="1" dirty="0" smtClean="0">
                <a:gradFill>
                  <a:gsLst>
                    <a:gs pos="417">
                      <a:schemeClr val="bg2">
                        <a:lumMod val="0"/>
                        <a:lumOff val="100000"/>
                      </a:schemeClr>
                    </a:gs>
                    <a:gs pos="77000">
                      <a:schemeClr val="bg2">
                        <a:lumMod val="10000"/>
                        <a:lumOff val="90000"/>
                      </a:schemeClr>
                    </a:gs>
                    <a:gs pos="99000">
                      <a:srgbClr val="0070C0">
                        <a:lumMod val="0"/>
                        <a:lumOff val="100000"/>
                      </a:srgbClr>
                    </a:gs>
                  </a:gsLst>
                  <a:lin ang="5400000" scaled="0"/>
                </a:gradFill>
                <a:effectLst>
                  <a:outerShdw blurRad="50800" dist="50800" dir="5400000" algn="ctr" rotWithShape="0">
                    <a:srgbClr val="1C4B58"/>
                  </a:outerShdw>
                </a:effectLst>
                <a:latin typeface="Hobo Std" pitchFamily="34" charset="0"/>
                <a:cs typeface="+mn-cs"/>
              </a:rPr>
              <a:t> dos vídeos </a:t>
            </a:r>
            <a:r>
              <a:rPr lang="es-ES" sz="1600" b="1" i="1" dirty="0" smtClean="0">
                <a:gradFill>
                  <a:gsLst>
                    <a:gs pos="417">
                      <a:schemeClr val="bg2">
                        <a:lumMod val="0"/>
                        <a:lumOff val="100000"/>
                      </a:schemeClr>
                    </a:gs>
                    <a:gs pos="77000">
                      <a:schemeClr val="bg2">
                        <a:lumMod val="10000"/>
                        <a:lumOff val="90000"/>
                      </a:schemeClr>
                    </a:gs>
                    <a:gs pos="99000">
                      <a:srgbClr val="0070C0">
                        <a:lumMod val="0"/>
                        <a:lumOff val="100000"/>
                      </a:srgbClr>
                    </a:gs>
                  </a:gsLst>
                  <a:lin ang="5400000" scaled="0"/>
                </a:gradFill>
                <a:effectLst>
                  <a:outerShdw blurRad="50800" dist="50800" dir="5400000" algn="ctr" rotWithShape="0">
                    <a:srgbClr val="1C4B58"/>
                  </a:outerShdw>
                </a:effectLst>
                <a:latin typeface="Hobo Std" pitchFamily="34" charset="0"/>
              </a:rPr>
              <a:t>donde se aborda más ampliamente el tema aquí tratado. </a:t>
            </a:r>
            <a:endParaRPr lang="es-ES" sz="1600" b="1" i="1" dirty="0">
              <a:gradFill>
                <a:gsLst>
                  <a:gs pos="417">
                    <a:schemeClr val="bg2">
                      <a:lumMod val="0"/>
                      <a:lumOff val="100000"/>
                    </a:schemeClr>
                  </a:gs>
                  <a:gs pos="77000">
                    <a:schemeClr val="bg2">
                      <a:lumMod val="10000"/>
                      <a:lumOff val="90000"/>
                    </a:schemeClr>
                  </a:gs>
                  <a:gs pos="99000">
                    <a:srgbClr val="0070C0">
                      <a:lumMod val="0"/>
                      <a:lumOff val="100000"/>
                    </a:srgbClr>
                  </a:gs>
                </a:gsLst>
                <a:lin ang="5400000" scaled="0"/>
              </a:gradFill>
              <a:effectLst>
                <a:outerShdw blurRad="50800" dist="50800" dir="5400000" algn="ctr" rotWithShape="0">
                  <a:srgbClr val="1C4B58"/>
                </a:outerShdw>
              </a:effectLst>
              <a:latin typeface="Hobo Std" pitchFamily="34" charset="0"/>
              <a:cs typeface="+mn-cs"/>
            </a:endParaRPr>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l="5791" t="14020" r="5711" b="24268"/>
          <a:stretch>
            <a:fillRect/>
          </a:stretch>
        </p:blipFill>
        <p:spPr bwMode="auto">
          <a:xfrm>
            <a:off x="5508104" y="2571750"/>
            <a:ext cx="2879725"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4" name="Picture 6"/>
          <p:cNvPicPr>
            <a:picLocks noChangeAspect="1" noChangeArrowheads="1"/>
          </p:cNvPicPr>
          <p:nvPr/>
        </p:nvPicPr>
        <p:blipFill>
          <a:blip r:embed="rId5">
            <a:extLst>
              <a:ext uri="{28A0092B-C50C-407E-A947-70E740481C1C}">
                <a14:useLocalDpi xmlns:a14="http://schemas.microsoft.com/office/drawing/2010/main" val="0"/>
              </a:ext>
            </a:extLst>
          </a:blip>
          <a:srcRect t="6345" b="10110"/>
          <a:stretch>
            <a:fillRect/>
          </a:stretch>
        </p:blipFill>
        <p:spPr bwMode="auto">
          <a:xfrm>
            <a:off x="5580112" y="1059582"/>
            <a:ext cx="2554105"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293762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800" fill="hold"/>
                                        <p:tgtEl>
                                          <p:spTgt spid="6"/>
                                        </p:tgtEl>
                                        <p:attrNameLst>
                                          <p:attrName>ppt_w</p:attrName>
                                        </p:attrNameLst>
                                      </p:cBhvr>
                                      <p:tavLst>
                                        <p:tav tm="0">
                                          <p:val>
                                            <p:fltVal val="0"/>
                                          </p:val>
                                        </p:tav>
                                        <p:tav tm="100000">
                                          <p:val>
                                            <p:strVal val="#ppt_w"/>
                                          </p:val>
                                        </p:tav>
                                      </p:tavLst>
                                    </p:anim>
                                    <p:anim calcmode="lin" valueType="num">
                                      <p:cBhvr>
                                        <p:cTn id="8" dur="1800" fill="hold"/>
                                        <p:tgtEl>
                                          <p:spTgt spid="6"/>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1650" fill="hold"/>
                                        <p:tgtEl>
                                          <p:spTgt spid="8"/>
                                        </p:tgtEl>
                                        <p:attrNameLst>
                                          <p:attrName>ppt_w</p:attrName>
                                        </p:attrNameLst>
                                      </p:cBhvr>
                                      <p:tavLst>
                                        <p:tav tm="0">
                                          <p:val>
                                            <p:strVal val="4/3*#ppt_w"/>
                                          </p:val>
                                        </p:tav>
                                        <p:tav tm="100000">
                                          <p:val>
                                            <p:strVal val="#ppt_w"/>
                                          </p:val>
                                        </p:tav>
                                      </p:tavLst>
                                    </p:anim>
                                    <p:anim calcmode="lin" valueType="num">
                                      <p:cBhvr>
                                        <p:cTn id="12" dur="1650" fill="hold"/>
                                        <p:tgtEl>
                                          <p:spTgt spid="8"/>
                                        </p:tgtEl>
                                        <p:attrNameLst>
                                          <p:attrName>ppt_h</p:attrName>
                                        </p:attrNameLst>
                                      </p:cBhvr>
                                      <p:tavLst>
                                        <p:tav tm="0">
                                          <p:val>
                                            <p:strVal val="4/3*#ppt_h"/>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2294"/>
                                        </p:tgtEl>
                                        <p:attrNameLst>
                                          <p:attrName>style.visibility</p:attrName>
                                        </p:attrNameLst>
                                      </p:cBhvr>
                                      <p:to>
                                        <p:strVal val="visible"/>
                                      </p:to>
                                    </p:set>
                                    <p:anim calcmode="lin" valueType="num">
                                      <p:cBhvr>
                                        <p:cTn id="15" dur="1800" fill="hold"/>
                                        <p:tgtEl>
                                          <p:spTgt spid="12294"/>
                                        </p:tgtEl>
                                        <p:attrNameLst>
                                          <p:attrName>ppt_w</p:attrName>
                                        </p:attrNameLst>
                                      </p:cBhvr>
                                      <p:tavLst>
                                        <p:tav tm="0">
                                          <p:val>
                                            <p:fltVal val="0"/>
                                          </p:val>
                                        </p:tav>
                                        <p:tav tm="100000">
                                          <p:val>
                                            <p:strVal val="#ppt_w"/>
                                          </p:val>
                                        </p:tav>
                                      </p:tavLst>
                                    </p:anim>
                                    <p:anim calcmode="lin" valueType="num">
                                      <p:cBhvr>
                                        <p:cTn id="16" dur="1800" fill="hold"/>
                                        <p:tgtEl>
                                          <p:spTgt spid="12294"/>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750"/>
                                  </p:stCondLst>
                                  <p:childTnLst>
                                    <p:set>
                                      <p:cBhvr>
                                        <p:cTn id="18" dur="1" fill="hold">
                                          <p:stCondLst>
                                            <p:cond delay="0"/>
                                          </p:stCondLst>
                                        </p:cTn>
                                        <p:tgtEl>
                                          <p:spTgt spid="1028"/>
                                        </p:tgtEl>
                                        <p:attrNameLst>
                                          <p:attrName>style.visibility</p:attrName>
                                        </p:attrNameLst>
                                      </p:cBhvr>
                                      <p:to>
                                        <p:strVal val="visible"/>
                                      </p:to>
                                    </p:set>
                                    <p:anim calcmode="lin" valueType="num">
                                      <p:cBhvr>
                                        <p:cTn id="19" dur="4000" fill="hold"/>
                                        <p:tgtEl>
                                          <p:spTgt spid="1028"/>
                                        </p:tgtEl>
                                        <p:attrNameLst>
                                          <p:attrName>ppt_w</p:attrName>
                                        </p:attrNameLst>
                                      </p:cBhvr>
                                      <p:tavLst>
                                        <p:tav tm="0">
                                          <p:val>
                                            <p:fltVal val="0"/>
                                          </p:val>
                                        </p:tav>
                                        <p:tav tm="100000">
                                          <p:val>
                                            <p:strVal val="#ppt_w"/>
                                          </p:val>
                                        </p:tav>
                                      </p:tavLst>
                                    </p:anim>
                                    <p:anim calcmode="lin" valueType="num">
                                      <p:cBhvr>
                                        <p:cTn id="20" dur="4000" fill="hold"/>
                                        <p:tgtEl>
                                          <p:spTgt spid="1028"/>
                                        </p:tgtEl>
                                        <p:attrNameLst>
                                          <p:attrName>ppt_h</p:attrName>
                                        </p:attrNameLst>
                                      </p:cBhvr>
                                      <p:tavLst>
                                        <p:tav tm="0">
                                          <p:val>
                                            <p:fltVal val="0"/>
                                          </p:val>
                                        </p:tav>
                                        <p:tav tm="100000">
                                          <p:val>
                                            <p:strVal val="#ppt_h"/>
                                          </p:val>
                                        </p:tav>
                                      </p:tavLst>
                                    </p:anim>
                                  </p:childTnLst>
                                </p:cTn>
                              </p:par>
                              <p:par>
                                <p:cTn id="21" presetID="8" presetClass="entr" presetSubtype="32" fill="hold" nodeType="withEffect">
                                  <p:stCondLst>
                                    <p:cond delay="750"/>
                                  </p:stCondLst>
                                  <p:childTnLst>
                                    <p:set>
                                      <p:cBhvr>
                                        <p:cTn id="22" dur="1" fill="hold">
                                          <p:stCondLst>
                                            <p:cond delay="0"/>
                                          </p:stCondLst>
                                        </p:cTn>
                                        <p:tgtEl>
                                          <p:spTgt spid="1028"/>
                                        </p:tgtEl>
                                        <p:attrNameLst>
                                          <p:attrName>style.visibility</p:attrName>
                                        </p:attrNameLst>
                                      </p:cBhvr>
                                      <p:to>
                                        <p:strVal val="visible"/>
                                      </p:to>
                                    </p:set>
                                    <p:animEffect transition="in" filter="diamond(out)">
                                      <p:cBhvr>
                                        <p:cTn id="23" dur="4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1 Imagen" descr="Diapositiva9"/>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3">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1863" y="3148013"/>
            <a:ext cx="1655762" cy="165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anchor="ctr">
            <a:sp3d extrusionH="31750">
              <a:extrusionClr>
                <a:srgbClr val="002060"/>
              </a:extrusionClr>
            </a:sp3d>
          </a:bodyPr>
          <a:lstStyle/>
          <a:p>
            <a:pPr algn="ctr" fontAlgn="auto">
              <a:spcBef>
                <a:spcPts val="0"/>
              </a:spcBef>
              <a:spcAft>
                <a:spcPts val="0"/>
              </a:spcAft>
              <a:defRPr/>
            </a:pPr>
            <a:r>
              <a:rPr lang="es-ES" sz="1100" b="1" dirty="0">
                <a:gradFill>
                  <a:gsLst>
                    <a:gs pos="417">
                      <a:srgbClr val="00B0F0"/>
                    </a:gs>
                    <a:gs pos="43000">
                      <a:srgbClr val="00B0F0">
                        <a:lumMod val="86000"/>
                      </a:srgbClr>
                    </a:gs>
                    <a:gs pos="99000">
                      <a:srgbClr val="007CBB">
                        <a:lumMod val="72000"/>
                      </a:srgbClr>
                    </a:gs>
                  </a:gsLst>
                  <a:lin ang="5400000" scaled="0"/>
                </a:gradFill>
              </a:rPr>
              <a:t>Clic para avanzar</a:t>
            </a:r>
          </a:p>
        </p:txBody>
      </p:sp>
      <p:sp>
        <p:nvSpPr>
          <p:cNvPr id="6" name="5 Rectángulo"/>
          <p:cNvSpPr/>
          <p:nvPr/>
        </p:nvSpPr>
        <p:spPr>
          <a:xfrm>
            <a:off x="899592" y="627534"/>
            <a:ext cx="7344816" cy="2285241"/>
          </a:xfrm>
          <a:prstGeom prst="rect">
            <a:avLst/>
          </a:prstGeom>
        </p:spPr>
        <p:txBody>
          <a:bodyPr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Vídeo de 1:38:21 de duración, que contiene </a:t>
            </a:r>
            <a:r>
              <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profecías que se vienen cumpliendo, de Mónica Gómez, tales como la activación del anillo de fuego (sismos y erupciones volcánicas), aparición de grietas, muerte de peces y aves, etc., todos estos eventos producto del acercamiento del planeta cometa </a:t>
            </a:r>
            <a:r>
              <a:rPr lang="es-ES" dirty="0" err="1">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Nibiru</a:t>
            </a:r>
            <a:r>
              <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a la órbita de la Tierra.</a:t>
            </a:r>
          </a:p>
          <a:p>
            <a:pPr algn="ctr" fontAlgn="auto">
              <a:spcBef>
                <a:spcPts val="0"/>
              </a:spcBef>
              <a:spcAft>
                <a:spcPts val="0"/>
              </a:spcAft>
              <a:defRPr/>
            </a:pP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cs typeface="+mn-cs"/>
            </a:endParaRPr>
          </a:p>
        </p:txBody>
      </p:sp>
      <p:sp>
        <p:nvSpPr>
          <p:cNvPr id="7" name="6 Rectángulo"/>
          <p:cNvSpPr/>
          <p:nvPr/>
        </p:nvSpPr>
        <p:spPr>
          <a:xfrm>
            <a:off x="1008000" y="3312000"/>
            <a:ext cx="3384376" cy="807913"/>
          </a:xfrm>
          <a:prstGeom prst="rect">
            <a:avLst/>
          </a:prstGeom>
        </p:spPr>
        <p:txBody>
          <a:bodyPr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cs typeface="+mn-cs"/>
              </a:rPr>
              <a:t>  </a:t>
            </a:r>
          </a:p>
          <a:p>
            <a:pPr algn="ctr" fontAlgn="auto">
              <a:spcBef>
                <a:spcPts val="0"/>
              </a:spcBef>
              <a:spcAft>
                <a:spcPts val="0"/>
              </a:spcAft>
              <a:defRPr/>
            </a:pPr>
            <a:r>
              <a:rPr lang="es-ES" sz="16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cs typeface="+mn-cs"/>
              </a:rPr>
              <a:t>Pulse clic sobre el siguiente icono si desea visualizarlo</a:t>
            </a:r>
          </a:p>
        </p:txBody>
      </p:sp>
    </p:spTree>
    <p:extLst>
      <p:ext uri="{BB962C8B-B14F-4D97-AF65-F5344CB8AC3E}">
        <p14:creationId xmlns:p14="http://schemas.microsoft.com/office/powerpoint/2010/main" val="14459489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fltVal val="0"/>
                                          </p:val>
                                        </p:tav>
                                        <p:tav tm="100000">
                                          <p:val>
                                            <p:strVal val="#ppt_w"/>
                                          </p:val>
                                        </p:tav>
                                      </p:tavLst>
                                    </p:anim>
                                    <p:anim calcmode="lin" valueType="num">
                                      <p:cBhvr>
                                        <p:cTn id="8" dur="1650" fill="hold"/>
                                        <p:tgtEl>
                                          <p:spTgt spid="6"/>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650" fill="hold"/>
                                        <p:tgtEl>
                                          <p:spTgt spid="7"/>
                                        </p:tgtEl>
                                        <p:attrNameLst>
                                          <p:attrName>ppt_w</p:attrName>
                                        </p:attrNameLst>
                                      </p:cBhvr>
                                      <p:tavLst>
                                        <p:tav tm="0">
                                          <p:val>
                                            <p:fltVal val="0"/>
                                          </p:val>
                                        </p:tav>
                                        <p:tav tm="100000">
                                          <p:val>
                                            <p:strVal val="#ppt_w"/>
                                          </p:val>
                                        </p:tav>
                                      </p:tavLst>
                                    </p:anim>
                                    <p:anim calcmode="lin" valueType="num">
                                      <p:cBhvr>
                                        <p:cTn id="12" dur="165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1 Imagen" descr="Diapositiva9"/>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3">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1863" y="3148013"/>
            <a:ext cx="1655762" cy="165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anchor="ctr">
            <a:sp3d extrusionH="31750">
              <a:extrusionClr>
                <a:srgbClr val="002060"/>
              </a:extrusionClr>
            </a:sp3d>
          </a:bodyPr>
          <a:lstStyle/>
          <a:p>
            <a:pPr algn="ctr" fontAlgn="auto">
              <a:spcBef>
                <a:spcPts val="0"/>
              </a:spcBef>
              <a:spcAft>
                <a:spcPts val="0"/>
              </a:spcAft>
              <a:defRPr/>
            </a:pPr>
            <a:r>
              <a:rPr lang="es-ES" sz="1100" b="1" dirty="0">
                <a:gradFill>
                  <a:gsLst>
                    <a:gs pos="417">
                      <a:srgbClr val="00B0F0"/>
                    </a:gs>
                    <a:gs pos="43000">
                      <a:srgbClr val="00B0F0">
                        <a:lumMod val="86000"/>
                      </a:srgbClr>
                    </a:gs>
                    <a:gs pos="99000">
                      <a:srgbClr val="007CBB">
                        <a:lumMod val="72000"/>
                      </a:srgbClr>
                    </a:gs>
                  </a:gsLst>
                  <a:lin ang="5400000" scaled="0"/>
                </a:gradFill>
              </a:rPr>
              <a:t>Clic para avanzar</a:t>
            </a:r>
          </a:p>
        </p:txBody>
      </p:sp>
      <p:sp>
        <p:nvSpPr>
          <p:cNvPr id="6" name="5 Rectángulo"/>
          <p:cNvSpPr/>
          <p:nvPr/>
        </p:nvSpPr>
        <p:spPr>
          <a:xfrm>
            <a:off x="899592" y="987574"/>
            <a:ext cx="7344816" cy="1177245"/>
          </a:xfrm>
          <a:prstGeom prst="rect">
            <a:avLst/>
          </a:prstGeom>
        </p:spPr>
        <p:txBody>
          <a:bodyPr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Vídeo </a:t>
            </a:r>
            <a:r>
              <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de 16 minutos </a:t>
            </a: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a:t>
            </a:r>
            <a:r>
              <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referido a dos señales recientemente cumplidas, como son las enormes grietas encontradas en Cuzco, Perú, y el de las aves muertas encontradas en Chihuahua, México.</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cs typeface="+mn-cs"/>
            </a:endParaRPr>
          </a:p>
        </p:txBody>
      </p:sp>
      <p:sp>
        <p:nvSpPr>
          <p:cNvPr id="7" name="6 Rectángulo"/>
          <p:cNvSpPr/>
          <p:nvPr/>
        </p:nvSpPr>
        <p:spPr>
          <a:xfrm>
            <a:off x="1008000" y="3312000"/>
            <a:ext cx="3384376" cy="807913"/>
          </a:xfrm>
          <a:prstGeom prst="rect">
            <a:avLst/>
          </a:prstGeom>
        </p:spPr>
        <p:txBody>
          <a:bodyPr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cs typeface="+mn-cs"/>
              </a:rPr>
              <a:t>  </a:t>
            </a:r>
          </a:p>
          <a:p>
            <a:pPr algn="ctr" fontAlgn="auto">
              <a:spcBef>
                <a:spcPts val="0"/>
              </a:spcBef>
              <a:spcAft>
                <a:spcPts val="0"/>
              </a:spcAft>
              <a:defRPr/>
            </a:pPr>
            <a:r>
              <a:rPr lang="es-ES" sz="16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cs typeface="+mn-cs"/>
              </a:rPr>
              <a:t>Pulse clic sobre el siguiente icono si desea visualizarlo</a:t>
            </a:r>
          </a:p>
        </p:txBody>
      </p:sp>
    </p:spTree>
    <p:extLst>
      <p:ext uri="{BB962C8B-B14F-4D97-AF65-F5344CB8AC3E}">
        <p14:creationId xmlns:p14="http://schemas.microsoft.com/office/powerpoint/2010/main" val="34579039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fltVal val="0"/>
                                          </p:val>
                                        </p:tav>
                                        <p:tav tm="100000">
                                          <p:val>
                                            <p:strVal val="#ppt_w"/>
                                          </p:val>
                                        </p:tav>
                                      </p:tavLst>
                                    </p:anim>
                                    <p:anim calcmode="lin" valueType="num">
                                      <p:cBhvr>
                                        <p:cTn id="8" dur="1650" fill="hold"/>
                                        <p:tgtEl>
                                          <p:spTgt spid="6"/>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650" fill="hold"/>
                                        <p:tgtEl>
                                          <p:spTgt spid="7"/>
                                        </p:tgtEl>
                                        <p:attrNameLst>
                                          <p:attrName>ppt_w</p:attrName>
                                        </p:attrNameLst>
                                      </p:cBhvr>
                                      <p:tavLst>
                                        <p:tav tm="0">
                                          <p:val>
                                            <p:fltVal val="0"/>
                                          </p:val>
                                        </p:tav>
                                        <p:tav tm="100000">
                                          <p:val>
                                            <p:strVal val="#ppt_w"/>
                                          </p:val>
                                        </p:tav>
                                      </p:tavLst>
                                    </p:anim>
                                    <p:anim calcmode="lin" valueType="num">
                                      <p:cBhvr>
                                        <p:cTn id="12" dur="165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itchFamily="66" charset="0"/>
              </a:rPr>
              <a:t>¿Te ha gustado?</a:t>
            </a:r>
            <a:r>
              <a:rPr lang="es-ES" altLang="es-ES" sz="4800">
                <a:solidFill>
                  <a:srgbClr val="000000"/>
                </a:solidFill>
                <a:latin typeface="Kristen ITC" pitchFamily="66" charset="0"/>
              </a:rPr>
              <a:t> </a:t>
            </a:r>
            <a:br>
              <a:rPr lang="es-ES" altLang="es-ES" sz="4800">
                <a:solidFill>
                  <a:srgbClr val="000000"/>
                </a:solidFill>
                <a:latin typeface="Kristen ITC" pitchFamily="66" charset="0"/>
              </a:rPr>
            </a:br>
            <a:r>
              <a:rPr lang="es-ES" altLang="es-ES" sz="4400">
                <a:solidFill>
                  <a:srgbClr val="000000"/>
                </a:solidFill>
                <a:latin typeface="Kristen ITC" pitchFamily="66" charset="0"/>
              </a:rPr>
              <a:t>Puedes ver más entrando </a:t>
            </a:r>
            <a:br>
              <a:rPr lang="es-ES" altLang="es-ES" sz="4400">
                <a:solidFill>
                  <a:srgbClr val="000000"/>
                </a:solidFill>
                <a:latin typeface="Kristen ITC" pitchFamily="66" charset="0"/>
              </a:rPr>
            </a:br>
            <a:r>
              <a:rPr lang="es-ES" altLang="es-ES" sz="4400" b="1">
                <a:solidFill>
                  <a:srgbClr val="40F903"/>
                </a:solidFill>
                <a:latin typeface="Kristen ITC" pitchFamily="66" charset="0"/>
                <a:hlinkClick r:id="rId5"/>
              </a:rPr>
              <a:t>Aquí</a:t>
            </a:r>
            <a:endParaRPr lang="es-ES" alt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itchFamily="66" charset="0"/>
              </a:rPr>
              <a:t>Además puedes recibir powerpoints en tu correo electrónico suscribiéndote aquí:</a:t>
            </a:r>
            <a:r>
              <a:rPr lang="es-ES_tradnl" altLang="es-ES" b="1">
                <a:solidFill>
                  <a:srgbClr val="0066FF"/>
                </a:solidFill>
              </a:rPr>
              <a:t> </a:t>
            </a:r>
          </a:p>
          <a:p>
            <a:pPr fontAlgn="base">
              <a:spcBef>
                <a:spcPct val="50000"/>
              </a:spcBef>
              <a:spcAft>
                <a:spcPct val="0"/>
              </a:spcAft>
            </a:pPr>
            <a:endParaRPr lang="es-ES" altLang="es-ES"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886</TotalTime>
  <Words>2407</Words>
  <Application>Microsoft Office PowerPoint</Application>
  <PresentationFormat>Presentación en pantalla (16:9)</PresentationFormat>
  <Paragraphs>94</Paragraphs>
  <Slides>56</Slides>
  <Notes>4</Notes>
  <HiddenSlides>0</HiddenSlides>
  <MMClips>1</MMClips>
  <ScaleCrop>false</ScaleCrop>
  <HeadingPairs>
    <vt:vector size="4" baseType="variant">
      <vt:variant>
        <vt:lpstr>Tema</vt:lpstr>
      </vt:variant>
      <vt:variant>
        <vt:i4>2</vt:i4>
      </vt:variant>
      <vt:variant>
        <vt:lpstr>Títulos de diapositiva</vt:lpstr>
      </vt:variant>
      <vt:variant>
        <vt:i4>56</vt:i4>
      </vt:variant>
    </vt:vector>
  </HeadingPairs>
  <TitlesOfParts>
    <vt:vector size="58"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 y Roby</dc:creator>
  <cp:lastModifiedBy>Paloma</cp:lastModifiedBy>
  <cp:revision>2</cp:revision>
  <dcterms:created xsi:type="dcterms:W3CDTF">2018-03-07T18:28:36Z</dcterms:created>
  <dcterms:modified xsi:type="dcterms:W3CDTF">2018-03-11T01:49:07Z</dcterms:modified>
</cp:coreProperties>
</file>