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7" r:id="rId3"/>
    <p:sldId id="275" r:id="rId4"/>
    <p:sldId id="276" r:id="rId5"/>
    <p:sldId id="277" r:id="rId6"/>
    <p:sldId id="256" r:id="rId7"/>
    <p:sldId id="259" r:id="rId8"/>
    <p:sldId id="257" r:id="rId9"/>
    <p:sldId id="258" r:id="rId10"/>
    <p:sldId id="279" r:id="rId11"/>
    <p:sldId id="271" r:id="rId12"/>
    <p:sldId id="260" r:id="rId13"/>
    <p:sldId id="261" r:id="rId14"/>
    <p:sldId id="262" r:id="rId15"/>
    <p:sldId id="272" r:id="rId16"/>
    <p:sldId id="266" r:id="rId17"/>
    <p:sldId id="265" r:id="rId18"/>
    <p:sldId id="264" r:id="rId19"/>
    <p:sldId id="274" r:id="rId20"/>
    <p:sldId id="263" r:id="rId21"/>
    <p:sldId id="273" r:id="rId22"/>
    <p:sldId id="269" r:id="rId23"/>
    <p:sldId id="283" r:id="rId24"/>
    <p:sldId id="281" r:id="rId25"/>
    <p:sldId id="282" r:id="rId26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9KEtiaZNnfQMSDmETJDyrQ==" hashData="nUqRLQXCFejbQZZ8f8viES7pQm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B0CA7C"/>
    <a:srgbClr val="F7994B"/>
    <a:srgbClr val="F8AB6C"/>
    <a:srgbClr val="FBD1AF"/>
    <a:srgbClr val="8500A4"/>
    <a:srgbClr val="FF0156"/>
    <a:srgbClr val="FF6699"/>
    <a:srgbClr val="754084"/>
    <a:srgbClr val="CC99FF"/>
    <a:srgbClr val="6E3B8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108" y="-3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7D043-A069-4C73-8FC8-3CD8139B1778}" type="datetimeFigureOut">
              <a:rPr lang="es-ES_tradnl" smtClean="0"/>
              <a:pPr/>
              <a:t>04/04/2017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D00DF-370C-4AC7-AF15-2EC8F99A417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7D043-A069-4C73-8FC8-3CD8139B1778}" type="datetimeFigureOut">
              <a:rPr lang="es-ES_tradnl" smtClean="0"/>
              <a:pPr/>
              <a:t>04/04/2017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D00DF-370C-4AC7-AF15-2EC8F99A417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7D043-A069-4C73-8FC8-3CD8139B1778}" type="datetimeFigureOut">
              <a:rPr lang="es-ES_tradnl" smtClean="0"/>
              <a:pPr/>
              <a:t>04/04/2017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D00DF-370C-4AC7-AF15-2EC8F99A417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7D043-A069-4C73-8FC8-3CD8139B1778}" type="datetimeFigureOut">
              <a:rPr lang="es-ES_tradnl" smtClean="0"/>
              <a:pPr/>
              <a:t>04/04/2017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D00DF-370C-4AC7-AF15-2EC8F99A417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7D043-A069-4C73-8FC8-3CD8139B1778}" type="datetimeFigureOut">
              <a:rPr lang="es-ES_tradnl" smtClean="0"/>
              <a:pPr/>
              <a:t>04/04/2017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D00DF-370C-4AC7-AF15-2EC8F99A417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7D043-A069-4C73-8FC8-3CD8139B1778}" type="datetimeFigureOut">
              <a:rPr lang="es-ES_tradnl" smtClean="0"/>
              <a:pPr/>
              <a:t>04/04/2017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D00DF-370C-4AC7-AF15-2EC8F99A417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7D043-A069-4C73-8FC8-3CD8139B1778}" type="datetimeFigureOut">
              <a:rPr lang="es-ES_tradnl" smtClean="0"/>
              <a:pPr/>
              <a:t>04/04/2017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D00DF-370C-4AC7-AF15-2EC8F99A417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7D043-A069-4C73-8FC8-3CD8139B1778}" type="datetimeFigureOut">
              <a:rPr lang="es-ES_tradnl" smtClean="0"/>
              <a:pPr/>
              <a:t>04/04/2017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D00DF-370C-4AC7-AF15-2EC8F99A417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7D043-A069-4C73-8FC8-3CD8139B1778}" type="datetimeFigureOut">
              <a:rPr lang="es-ES_tradnl" smtClean="0"/>
              <a:pPr/>
              <a:t>04/04/2017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D00DF-370C-4AC7-AF15-2EC8F99A417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7D043-A069-4C73-8FC8-3CD8139B1778}" type="datetimeFigureOut">
              <a:rPr lang="es-ES_tradnl" smtClean="0"/>
              <a:pPr/>
              <a:t>04/04/2017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D00DF-370C-4AC7-AF15-2EC8F99A417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7D043-A069-4C73-8FC8-3CD8139B1778}" type="datetimeFigureOut">
              <a:rPr lang="es-ES_tradnl" smtClean="0"/>
              <a:pPr/>
              <a:t>04/04/2017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D00DF-370C-4AC7-AF15-2EC8F99A417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_tradnl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_tradnl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fld id="{85A7D043-A069-4C73-8FC8-3CD8139B1778}" type="datetimeFigureOut">
              <a:rPr lang="es-ES_tradnl" smtClean="0"/>
              <a:pPr/>
              <a:t>04/04/2017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fld id="{066D00DF-370C-4AC7-AF15-2EC8F99A4179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Script MT Bold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png"/><Relationship Id="rId5" Type="http://schemas.openxmlformats.org/officeDocument/2006/relationships/image" Target="../media/image3.jpe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jpeg"/><Relationship Id="rId4" Type="http://schemas.openxmlformats.org/officeDocument/2006/relationships/image" Target="../media/image45.gi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image" Target="../media/image52.png"/><Relationship Id="rId18" Type="http://schemas.openxmlformats.org/officeDocument/2006/relationships/image" Target="../media/image5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8.png"/><Relationship Id="rId11" Type="http://schemas.openxmlformats.org/officeDocument/2006/relationships/image" Target="../media/image5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7.png"/><Relationship Id="rId9" Type="http://schemas.openxmlformats.org/officeDocument/2006/relationships/image" Target="../media/image5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4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D:\Nueva carpeta\PPS DE CREACION PROPIA - EXCLUSIVOS\- Las Sabias Palabras de Hafez-e Shirazí\Imágenes\Crocuses_Easter_Template_greeting_card_Eggs_516431_1280x85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25624" name="Picture 24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9935357">
            <a:off x="3926365" y="3027035"/>
            <a:ext cx="962025" cy="866776"/>
          </a:xfrm>
          <a:prstGeom prst="rect">
            <a:avLst/>
          </a:prstGeom>
          <a:noFill/>
          <a:effectLst/>
        </p:spPr>
      </p:pic>
      <p:pic>
        <p:nvPicPr>
          <p:cNvPr id="25626" name="Picture 26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9965059">
            <a:off x="2350759" y="2143400"/>
            <a:ext cx="1295400" cy="885504"/>
          </a:xfrm>
          <a:prstGeom prst="rect">
            <a:avLst/>
          </a:prstGeom>
          <a:noFill/>
          <a:effectLst/>
        </p:spPr>
      </p:pic>
      <p:pic>
        <p:nvPicPr>
          <p:cNvPr id="25628" name="Picture 28" descr="Rendered Imag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19850002">
            <a:off x="3396512" y="1278751"/>
            <a:ext cx="2095500" cy="931572"/>
          </a:xfrm>
          <a:prstGeom prst="rect">
            <a:avLst/>
          </a:prstGeom>
          <a:noFill/>
          <a:effectLst/>
        </p:spPr>
      </p:pic>
      <p:pic>
        <p:nvPicPr>
          <p:cNvPr id="25630" name="Picture 30" descr="Rendered Image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19912141">
            <a:off x="2752198" y="2386831"/>
            <a:ext cx="2838450" cy="933450"/>
          </a:xfrm>
          <a:prstGeom prst="rect">
            <a:avLst/>
          </a:prstGeom>
          <a:noFill/>
          <a:effectLst/>
        </p:spPr>
      </p:pic>
      <p:pic>
        <p:nvPicPr>
          <p:cNvPr id="25632" name="Picture 32" descr="Rendered Image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19912645">
            <a:off x="2911982" y="3861243"/>
            <a:ext cx="2686050" cy="962025"/>
          </a:xfrm>
          <a:prstGeom prst="rect">
            <a:avLst/>
          </a:prstGeom>
          <a:noFill/>
          <a:effectLst/>
        </p:spPr>
      </p:pic>
      <p:pic>
        <p:nvPicPr>
          <p:cNvPr id="25634" name="Picture 34" descr="Rendered Image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 rot="19972755">
            <a:off x="4304068" y="4055857"/>
            <a:ext cx="2352675" cy="971551"/>
          </a:xfrm>
          <a:prstGeom prst="rect">
            <a:avLst/>
          </a:prstGeom>
          <a:noFill/>
          <a:effectLst/>
        </p:spPr>
      </p:pic>
      <p:sp>
        <p:nvSpPr>
          <p:cNvPr id="40" name="39 Rectángulo"/>
          <p:cNvSpPr/>
          <p:nvPr/>
        </p:nvSpPr>
        <p:spPr>
          <a:xfrm>
            <a:off x="1619672" y="1556792"/>
            <a:ext cx="5904656" cy="388843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6" name="35 Operación manual"/>
          <p:cNvSpPr/>
          <p:nvPr/>
        </p:nvSpPr>
        <p:spPr>
          <a:xfrm flipV="1">
            <a:off x="0" y="5445224"/>
            <a:ext cx="9144000" cy="1412776"/>
          </a:xfrm>
          <a:prstGeom prst="flowChartManualOperation">
            <a:avLst/>
          </a:prstGeom>
          <a:blipFill>
            <a:blip r:embed="rId3" cstate="print"/>
            <a:stretch>
              <a:fillRect/>
            </a:stretch>
          </a:blipFill>
          <a:ln cap="rnd">
            <a:solidFill>
              <a:schemeClr val="tx1"/>
            </a:solidFill>
            <a:beve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7" name="36 Operación manual"/>
          <p:cNvSpPr/>
          <p:nvPr/>
        </p:nvSpPr>
        <p:spPr>
          <a:xfrm rot="16200000" flipV="1">
            <a:off x="4833156" y="2547157"/>
            <a:ext cx="6858000" cy="1763688"/>
          </a:xfrm>
          <a:prstGeom prst="flowChartManualOperation">
            <a:avLst/>
          </a:prstGeom>
          <a:blipFill>
            <a:blip r:embed="rId3" cstate="print"/>
            <a:stretch>
              <a:fillRect/>
            </a:stretch>
          </a:blipFill>
          <a:ln cap="rnd">
            <a:solidFill>
              <a:schemeClr val="tx1"/>
            </a:solidFill>
            <a:beve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8" name="37 Operación manual"/>
          <p:cNvSpPr/>
          <p:nvPr/>
        </p:nvSpPr>
        <p:spPr>
          <a:xfrm rot="16200000">
            <a:off x="-2547155" y="2547156"/>
            <a:ext cx="6858000" cy="1763690"/>
          </a:xfrm>
          <a:prstGeom prst="flowChartManualOperation">
            <a:avLst/>
          </a:prstGeom>
          <a:blipFill>
            <a:blip r:embed="rId3" cstate="print"/>
            <a:stretch>
              <a:fillRect/>
            </a:stretch>
          </a:blipFill>
          <a:ln cap="rnd">
            <a:solidFill>
              <a:schemeClr val="tx1"/>
            </a:solidFill>
            <a:beve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9" name="38 Operación manual"/>
          <p:cNvSpPr/>
          <p:nvPr/>
        </p:nvSpPr>
        <p:spPr>
          <a:xfrm>
            <a:off x="0" y="0"/>
            <a:ext cx="9144000" cy="1556792"/>
          </a:xfrm>
          <a:prstGeom prst="flowChartManualOperation">
            <a:avLst/>
          </a:prstGeom>
          <a:blipFill>
            <a:blip r:embed="rId3" cstate="print"/>
            <a:stretch>
              <a:fillRect/>
            </a:stretch>
          </a:blipFill>
          <a:ln cap="rnd">
            <a:solidFill>
              <a:schemeClr val="tx1"/>
            </a:solidFill>
            <a:beve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0CA7C"/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rgbClr val="B0CA7C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>
    <p:sndAc>
      <p:stSnd loop="1">
        <p:snd r:embed="rId2" name="Bond  - Gypsy Rhapsody - editado.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4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8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1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1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4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5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5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5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25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256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256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25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25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256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56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25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25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56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56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56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256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5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256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56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5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25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5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256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256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25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5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40" grpId="0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1" name="Picture 3" descr="D:\Nueva carpeta\PPS DE CREACION PROPIA - EXCLUSIVOS\- Las Sabias Palabras de Hafez-e Shirazí\Imágenes\PLANTILLAS (11)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463" y="-17463"/>
            <a:ext cx="9180513" cy="689451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3" name="2 Rectángulo"/>
          <p:cNvSpPr/>
          <p:nvPr/>
        </p:nvSpPr>
        <p:spPr>
          <a:xfrm>
            <a:off x="1619672" y="1340768"/>
            <a:ext cx="5616624" cy="21341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 poeta persa </a:t>
            </a:r>
            <a:r>
              <a:rPr lang="es-ES" sz="3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Hafez</a:t>
            </a:r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-e </a:t>
            </a:r>
            <a:r>
              <a:rPr lang="es-ES" sz="3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Shirazí</a:t>
            </a:r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nos dejó maravillosas </a:t>
            </a:r>
          </a:p>
          <a:p>
            <a:pPr algn="ctr"/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  enseñanzas expresadas con las más hermosas palabras</a:t>
            </a:r>
            <a:endParaRPr lang="es-E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10" descr="D:\Nueva carpeta\Mis Imágenes\Mariposas y pájaros\LTIMAR~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5" y="3429000"/>
            <a:ext cx="3096344" cy="2304256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0CA7C"/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rgbClr val="B0CA7C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8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3" descr="D:\Nueva carpeta\PPS DE CREACION PROPIA - EXCLUSIVOS\- Las Sabias Palabras de Hafez-e Shirazí\Imágenes\3 - 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813" y="0"/>
            <a:ext cx="9167813" cy="6869113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</p:pic>
      <p:sp>
        <p:nvSpPr>
          <p:cNvPr id="3" name="2 Rectángulo"/>
          <p:cNvSpPr/>
          <p:nvPr/>
        </p:nvSpPr>
        <p:spPr>
          <a:xfrm>
            <a:off x="1907704" y="1772816"/>
            <a:ext cx="511256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Tanto en Irán como en el resto del mundo, su escritura es altamente apreciada como parte de la literatura clásica persa. </a:t>
            </a:r>
            <a:endParaRPr lang="es-E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0CA7C"/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rgbClr val="B0CA7C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20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" dur="5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D:\Nueva carpeta\PPS DE CREACION PROPIA - EXCLUSIVOS\- Las Sabias Palabras de Hafez-e Shirazí\Imágenes\3776005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0"/>
            <a:ext cx="9180576" cy="689457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3" name="2 Rectángulo"/>
          <p:cNvSpPr/>
          <p:nvPr/>
        </p:nvSpPr>
        <p:spPr>
          <a:xfrm>
            <a:off x="323528" y="692696"/>
            <a:ext cx="561662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Sus palabras sobre el amor, la fe, y la libertad continúan siendo una fuente de inspiración para muchas personas que buscan cambiar la perspectiva sobre la vida. </a:t>
            </a:r>
            <a:endParaRPr lang="es-ES_tradnl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0CA7C"/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rgbClr val="B0CA7C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D:\Nueva carpeta\PPS DE CREACION PROPIA - EXCLUSIVOS\- Las Sabias Palabras de Hafez-e Shirazí\Imágenes\5 - 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7463"/>
            <a:ext cx="9163050" cy="689451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7412" name="Picture 4" descr="D:\Nueva carpeta\PPS DE CREACION PROPIA - EXCLUSIVOS\- Las Sabias Palabras de Hafez-e Shirazí\Imágenes\EWgMariposas9jg4.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656189">
            <a:off x="291781" y="311676"/>
            <a:ext cx="2448272" cy="2254760"/>
          </a:xfrm>
          <a:prstGeom prst="rect">
            <a:avLst/>
          </a:prstGeom>
          <a:noFill/>
        </p:spPr>
      </p:pic>
      <p:pic>
        <p:nvPicPr>
          <p:cNvPr id="17413" name="Picture 5" descr="D:\Nueva carpeta\PPS DE CREACION PROPIA - EXCLUSIVOS\- Las Sabias Palabras de Hafez-e Shirazí\Imágenes\EWgMariposas9jg4pequeño.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950788">
            <a:off x="1043608" y="2492896"/>
            <a:ext cx="1584176" cy="1462991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275856" y="1556792"/>
            <a:ext cx="230425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Estas 10 famosas citas son algunos de los mejores ejemplos…</a:t>
            </a:r>
            <a:endParaRPr lang="es-E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0CA7C"/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rgbClr val="B0CA7C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18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50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200"/>
            </a:gs>
            <a:gs pos="50000">
              <a:srgbClr val="FF3399"/>
            </a:gs>
            <a:gs pos="100000">
              <a:srgbClr val="001E00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D:\Nueva carpeta\PPS DE CREACION PROPIA - EXCLUSIVOS\- Las Sabias Palabras de Hafez-e Shirazí\Imágenes\Peonies_Closeup_Pink_4998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0CA7C"/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rgbClr val="B0CA7C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0ADB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D:\Nueva carpeta\PPS DE CREACION PROPIA - EXCLUSIVOS\- Las Sabias Palabras de Hafez-e Shirazí\Imágenes\6 - Bouquets_Brown_haired_4984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643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908720"/>
            <a:ext cx="4752528" cy="21341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s-ES" sz="32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Desearía poder mostrarte,</a:t>
            </a:r>
          </a:p>
          <a:p>
            <a:pPr algn="ctr" fontAlgn="base"/>
            <a:r>
              <a:rPr lang="es-ES" sz="32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cuando estás solo/a o en la oscuridad, la asombrosa luz que hay en tu propio ser</a:t>
            </a:r>
            <a:endParaRPr lang="es-ES" sz="3200" b="1" dirty="0">
              <a:ln>
                <a:solidFill>
                  <a:srgbClr val="8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3429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3429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V="1">
            <a:off x="0" y="3429000"/>
            <a:ext cx="4572000" cy="3429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 flipV="1">
            <a:off x="4572000" y="3429000"/>
            <a:ext cx="4572000" cy="3429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0CA7C"/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rgbClr val="B0CA7C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75000"/>
              </a:schemeClr>
            </a:gs>
            <a:gs pos="50000">
              <a:schemeClr val="bg1">
                <a:lumMod val="75000"/>
              </a:schemeClr>
            </a:gs>
            <a:gs pos="100000">
              <a:schemeClr val="accent6">
                <a:lumMod val="5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D:\Nueva carpeta\PPS DE CREACION PROPIA - EXCLUSIVOS\- Las Sabias Palabras de Hafez-e Shirazí\Imágenes\8 - Butterflies_Face_Glance_4932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15361" name="Picture 1" descr="D:\Nueva carpeta\PPS DE CREACION PROPIA - EXCLUSIVOS\- Las Sabias Palabras de Hafez-e Shirazí\Imágenes\Butterflies_Face_Glance_4932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868144" y="692696"/>
            <a:ext cx="313184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s-ES" sz="3200" b="1" dirty="0" smtClean="0">
                <a:ln w="635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Ahora que tus preocupaciones han demostrado ser un negocio no lucrativo, ¿por qué no te buscas un nuevo trabajo?</a:t>
            </a:r>
            <a:endParaRPr lang="es-ES" sz="3200" b="1" dirty="0">
              <a:ln w="6350">
                <a:solidFill>
                  <a:schemeClr val="tx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15366" name="Picture 6" descr="D:\Nueva carpeta\Mis Imágenes\Mariposas y pájaros\mariposa5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9614486">
            <a:off x="6526594" y="5029394"/>
            <a:ext cx="2649862" cy="1616571"/>
          </a:xfrm>
          <a:prstGeom prst="rect">
            <a:avLst/>
          </a:prstGeom>
          <a:noFill/>
        </p:spPr>
      </p:pic>
      <p:pic>
        <p:nvPicPr>
          <p:cNvPr id="15367" name="Picture 7" descr="D:\Nueva carpeta\Mis Imágenes\Mariposas y pájaros\mariposa5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9871448">
            <a:off x="4715854" y="4837747"/>
            <a:ext cx="2448273" cy="1524706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0CA7C"/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rgbClr val="B0CA7C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8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18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3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3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1C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D:\Nueva carpeta\PPS DE CREACION PROPIA - EXCLUSIVOS\- Las Sabias Palabras de Hafez-e Shirazí\Imágenes\Roses_Blonde_girl_Face_Glance_516342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23528" y="836712"/>
            <a:ext cx="324036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s-ES" sz="3200" b="1" dirty="0" smtClean="0">
                <a:ln>
                  <a:solidFill>
                    <a:srgbClr val="800000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 miedo es el cuarto más barato de la casa.</a:t>
            </a:r>
          </a:p>
          <a:p>
            <a:pPr algn="ctr" fontAlgn="base"/>
            <a:r>
              <a:rPr lang="es-ES" sz="3200" b="1" dirty="0" smtClean="0">
                <a:ln>
                  <a:solidFill>
                    <a:srgbClr val="800000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Me gustaría verte viviendo en otras condiciones.</a:t>
            </a:r>
            <a:endParaRPr lang="es-ES" sz="3200" b="1" dirty="0">
              <a:ln>
                <a:solidFill>
                  <a:srgbClr val="800000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5" name="4 Triángulo isósceles"/>
          <p:cNvSpPr/>
          <p:nvPr/>
        </p:nvSpPr>
        <p:spPr>
          <a:xfrm>
            <a:off x="0" y="3429000"/>
            <a:ext cx="9144000" cy="3429000"/>
          </a:xfrm>
          <a:prstGeom prst="triangle">
            <a:avLst>
              <a:gd name="adj" fmla="val 50000"/>
            </a:avLst>
          </a:prstGeom>
          <a:solidFill>
            <a:srgbClr val="9200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Triángulo isósceles"/>
          <p:cNvSpPr/>
          <p:nvPr/>
        </p:nvSpPr>
        <p:spPr>
          <a:xfrm flipV="1">
            <a:off x="0" y="0"/>
            <a:ext cx="9144000" cy="3501008"/>
          </a:xfrm>
          <a:prstGeom prst="triangle">
            <a:avLst>
              <a:gd name="adj" fmla="val 50000"/>
            </a:avLst>
          </a:prstGeom>
          <a:solidFill>
            <a:srgbClr val="9200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-1143000" y="1143000"/>
            <a:ext cx="6858000" cy="4572000"/>
          </a:xfrm>
          <a:prstGeom prst="triangle">
            <a:avLst>
              <a:gd name="adj" fmla="val 50261"/>
            </a:avLst>
          </a:prstGeom>
          <a:solidFill>
            <a:srgbClr val="9200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Triángulo isósceles"/>
          <p:cNvSpPr/>
          <p:nvPr/>
        </p:nvSpPr>
        <p:spPr>
          <a:xfrm rot="5400000" flipV="1">
            <a:off x="3429000" y="1143000"/>
            <a:ext cx="6858000" cy="4572000"/>
          </a:xfrm>
          <a:prstGeom prst="triangle">
            <a:avLst>
              <a:gd name="adj" fmla="val 50000"/>
            </a:avLst>
          </a:prstGeom>
          <a:solidFill>
            <a:srgbClr val="9200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0CA7C"/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rgbClr val="B0CA7C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8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4" dur="5000" fill="hold"/>
                                        <p:tgtEl>
                                          <p:spTgt spid="3584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Nueva carpeta\PPS DE CREACION PROPIA - EXCLUSIVOS\- Las Sabias Palabras de Hafez-e Shirazí\Imágenes\Roses_Closeup_4722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68643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7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9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0CA7C"/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rgbClr val="B0CA7C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4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D:\Nueva carpeta\PPS DE CREACION PROPIA - EXCLUSIVOS\- Las Sabias Palabras de Hafez-e Shirazí\Imágenes\Bouquets_Camomiles_Brown_4968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332656"/>
            <a:ext cx="367240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s-ES" sz="3200" b="1" dirty="0" smtClean="0">
                <a:ln>
                  <a:solidFill>
                    <a:srgbClr val="002060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felicidad no deja de correr por las calles en tu búsqueda desde que ha escuchado tu nombre.</a:t>
            </a:r>
            <a:endParaRPr lang="es-ES" sz="3200" b="1" dirty="0">
              <a:ln>
                <a:solidFill>
                  <a:srgbClr val="002060"/>
                </a:solidFill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grpSp>
        <p:nvGrpSpPr>
          <p:cNvPr id="4" name="12 Grupo"/>
          <p:cNvGrpSpPr/>
          <p:nvPr/>
        </p:nvGrpSpPr>
        <p:grpSpPr>
          <a:xfrm>
            <a:off x="0" y="0"/>
            <a:ext cx="9144000" cy="6858000"/>
            <a:chOff x="611560" y="836712"/>
            <a:chExt cx="3600400" cy="5032176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5" name="4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" name="5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0CA7C"/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rgbClr val="B0CA7C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Nueva carpeta\PPS DE CREACION PROPIA - EXCLUSIVOS\- Las Sabias Palabras de Hafez-e Shirazí\Imágenes\12 - Mujer arab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6864350"/>
          </a:xfrm>
          <a:prstGeom prst="rect">
            <a:avLst/>
          </a:prstGeom>
          <a:noFill/>
        </p:spPr>
      </p:pic>
      <p:pic>
        <p:nvPicPr>
          <p:cNvPr id="2052" name="Picture 4" descr="D:\Nueva carpeta\PPS DE CREACION PROPIA - EXCLUSIVOS\- Las Sabias Palabras de Hafez-e Shirazí\Imágenes\12 - Mujer arab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68643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4365104"/>
            <a:ext cx="8208912" cy="21341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s-ES" sz="3200" b="1" dirty="0" smtClean="0">
                <a:solidFill>
                  <a:srgbClr val="FBD1AF"/>
                </a:solidFill>
                <a:effectLst>
                  <a:glow rad="63500">
                    <a:srgbClr val="CC33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No te aflijas si, por algunos instantes, las esferas estrelladas no giran según tus deseos, pues la rueda del tiempo no siempre da vueltas en el mismo sentido.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799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8AB6C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0CA7C"/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rgbClr val="B0CA7C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52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3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3300"/>
            </a:gs>
            <a:gs pos="50000">
              <a:schemeClr val="accent3">
                <a:lumMod val="50000"/>
              </a:schemeClr>
            </a:gs>
            <a:gs pos="100000">
              <a:schemeClr val="tx2">
                <a:lumMod val="5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D:\Nueva carpeta\PPS DE CREACION PROPIA - EXCLUSIVOS\- Las Sabias Palabras de Hafez-e Shirazí\Imágenes\13 - Blonde_girl_Glance_Hands_Foliage_516242_1350x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11265" name="Picture 1" descr="D:\Nueva carpeta\PPS DE CREACION PROPIA - EXCLUSIVOS\- Las Sabias Palabras de Hafez-e Shirazí\Imágenes\Blonde_girl_Glance_Hands_Foliage_516242_1350x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940152" y="1700808"/>
            <a:ext cx="288032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s-ES" sz="2800" b="1" dirty="0" smtClean="0">
                <a:solidFill>
                  <a:srgbClr val="FFFF00"/>
                </a:solidFill>
                <a:effectLst>
                  <a:glow rad="63500">
                    <a:srgbClr val="2F420A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No te aflijas si el viaje es amargo y la meta invisible. No hay camino que no conduzca a una meta.</a:t>
            </a:r>
            <a:endParaRPr lang="es-ES" sz="2800" b="1" dirty="0">
              <a:solidFill>
                <a:srgbClr val="FFFF00"/>
              </a:solidFill>
              <a:effectLst>
                <a:glow rad="63500">
                  <a:srgbClr val="2F420A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0CA7C"/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rgbClr val="B0CA7C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84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200"/>
            </a:gs>
            <a:gs pos="50000">
              <a:schemeClr val="accent2">
                <a:lumMod val="20000"/>
                <a:lumOff val="80000"/>
              </a:schemeClr>
            </a:gs>
            <a:gs pos="100000">
              <a:schemeClr val="accent2">
                <a:lumMod val="7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D:\Nueva carpeta\PPS DE CREACION PROPIA - EXCLUSIVOS\- Las Sabias Palabras de Hafez-e Shirazí\Imágenes\Amaryllis_Closeup_5088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44000" cy="6870700"/>
          </a:xfrm>
          <a:prstGeom prst="rect">
            <a:avLst/>
          </a:prstGeom>
          <a:noFill/>
        </p:spPr>
      </p:pic>
      <p:sp>
        <p:nvSpPr>
          <p:cNvPr id="7" name="6 Triángulo rectángulo"/>
          <p:cNvSpPr/>
          <p:nvPr/>
        </p:nvSpPr>
        <p:spPr>
          <a:xfrm flipV="1">
            <a:off x="0" y="0"/>
            <a:ext cx="9144000" cy="6858000"/>
          </a:xfrm>
          <a:prstGeom prst="rtTriangle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50000">
                <a:schemeClr val="accent2">
                  <a:lumMod val="20000"/>
                  <a:lumOff val="80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Triángulo rectángulo"/>
          <p:cNvSpPr/>
          <p:nvPr/>
        </p:nvSpPr>
        <p:spPr>
          <a:xfrm flipH="1">
            <a:off x="0" y="0"/>
            <a:ext cx="9144000" cy="6858000"/>
          </a:xfrm>
          <a:prstGeom prst="rtTriangle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50000">
                <a:schemeClr val="accent2">
                  <a:lumMod val="20000"/>
                  <a:lumOff val="80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Triángulo rectángulo"/>
          <p:cNvSpPr/>
          <p:nvPr/>
        </p:nvSpPr>
        <p:spPr>
          <a:xfrm flipV="1">
            <a:off x="0" y="0"/>
            <a:ext cx="9144000" cy="6858000"/>
          </a:xfrm>
          <a:prstGeom prst="rtTriangle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Triángulo rectángulo"/>
          <p:cNvSpPr/>
          <p:nvPr/>
        </p:nvSpPr>
        <p:spPr>
          <a:xfrm flipH="1">
            <a:off x="0" y="0"/>
            <a:ext cx="9144000" cy="6858000"/>
          </a:xfrm>
          <a:prstGeom prst="rtTriangle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3" name="2 Triángulo rectángulo"/>
          <p:cNvSpPr/>
          <p:nvPr/>
        </p:nvSpPr>
        <p:spPr>
          <a:xfrm flipV="1">
            <a:off x="0" y="0"/>
            <a:ext cx="9144000" cy="6858000"/>
          </a:xfrm>
          <a:prstGeom prst="rtTriangle">
            <a:avLst/>
          </a:prstGeom>
          <a:gradFill>
            <a:gsLst>
              <a:gs pos="0">
                <a:srgbClr val="FF0000"/>
              </a:gs>
              <a:gs pos="50000">
                <a:schemeClr val="accent2">
                  <a:lumMod val="20000"/>
                  <a:lumOff val="80000"/>
                </a:schemeClr>
              </a:gs>
              <a:gs pos="100000">
                <a:srgbClr val="FF000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Triángulo rectángulo"/>
          <p:cNvSpPr/>
          <p:nvPr/>
        </p:nvSpPr>
        <p:spPr>
          <a:xfrm flipH="1">
            <a:off x="0" y="0"/>
            <a:ext cx="9144000" cy="6858000"/>
          </a:xfrm>
          <a:prstGeom prst="rtTriangle">
            <a:avLst/>
          </a:prstGeom>
          <a:gradFill>
            <a:gsLst>
              <a:gs pos="0">
                <a:srgbClr val="FF0000"/>
              </a:gs>
              <a:gs pos="50000">
                <a:schemeClr val="accent2">
                  <a:lumMod val="20000"/>
                  <a:lumOff val="80000"/>
                </a:schemeClr>
              </a:gs>
              <a:gs pos="100000">
                <a:srgbClr val="FF000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0CA7C"/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rgbClr val="B0CA7C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5" grpId="0" animBg="1"/>
      <p:bldP spid="6" grpId="0" animBg="1"/>
      <p:bldP spid="3" grpId="0" animBg="1"/>
      <p:bldP spid="4" grpId="0" animBg="1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7655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D:\Nueva carpeta\PPS DE CREACION PROPIA - EXCLUSIVOS\- Las Sabias Palabras de Hafez-e Shirazí\Imágenes\Water_Roses_Makeup_4744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83568" y="620688"/>
            <a:ext cx="482453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s-ES" sz="3200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Tienes todos los ingredientes para convertir tu vida en un sueño o en una pesadilla.</a:t>
            </a:r>
          </a:p>
          <a:p>
            <a:pPr algn="ctr" fontAlgn="base"/>
            <a:r>
              <a:rPr lang="es-ES" sz="3200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No los mezcles.</a:t>
            </a:r>
            <a:endParaRPr lang="es-ES" sz="3200" dirty="0">
              <a:ln>
                <a:solidFill>
                  <a:srgbClr val="8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7E9E83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928662" y="0"/>
            <a:ext cx="914400" cy="6858000"/>
          </a:xfrm>
          <a:prstGeom prst="rect">
            <a:avLst/>
          </a:prstGeom>
          <a:solidFill>
            <a:srgbClr val="B00000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990000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857356" y="0"/>
            <a:ext cx="914400" cy="6858000"/>
          </a:xfrm>
          <a:prstGeom prst="rect">
            <a:avLst/>
          </a:prstGeom>
          <a:solidFill>
            <a:srgbClr val="7E9E83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786050" y="0"/>
            <a:ext cx="914400" cy="6858000"/>
          </a:xfrm>
          <a:prstGeom prst="rect">
            <a:avLst/>
          </a:prstGeom>
          <a:solidFill>
            <a:srgbClr val="B00000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990000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3714776" y="0"/>
            <a:ext cx="914400" cy="6858000"/>
          </a:xfrm>
          <a:prstGeom prst="rect">
            <a:avLst/>
          </a:prstGeom>
          <a:solidFill>
            <a:srgbClr val="7E9E83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4643438" y="0"/>
            <a:ext cx="914400" cy="6858000"/>
          </a:xfrm>
          <a:prstGeom prst="rect">
            <a:avLst/>
          </a:prstGeom>
          <a:solidFill>
            <a:srgbClr val="B00000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990000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5572132" y="0"/>
            <a:ext cx="914400" cy="6858000"/>
          </a:xfrm>
          <a:prstGeom prst="rect">
            <a:avLst/>
          </a:prstGeom>
          <a:solidFill>
            <a:srgbClr val="7E9E83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6500826" y="0"/>
            <a:ext cx="914400" cy="6858000"/>
          </a:xfrm>
          <a:prstGeom prst="rect">
            <a:avLst/>
          </a:prstGeom>
          <a:solidFill>
            <a:srgbClr val="B00000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990000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7300938" y="0"/>
            <a:ext cx="914400" cy="6858000"/>
          </a:xfrm>
          <a:prstGeom prst="rect">
            <a:avLst/>
          </a:prstGeom>
          <a:solidFill>
            <a:srgbClr val="7E9E83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8229600" y="0"/>
            <a:ext cx="914400" cy="6858000"/>
          </a:xfrm>
          <a:prstGeom prst="rect">
            <a:avLst/>
          </a:prstGeom>
          <a:solidFill>
            <a:srgbClr val="B00000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990000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0CA7C"/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rgbClr val="B0CA7C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45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0"/>
                                        <p:tgtEl>
                                          <p:spTgt spid="10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D:\Nueva carpeta\PPS DE CREACION PROPIA - EXCLUSIVOS\- Las Sabias Palabras de Hafez-e Shirazí\Imágenes\16 - pink-butterflies-roses-images-6782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19" name="Picture 3" descr="D:\Nueva carpeta\PPS DE CREACION PROPIA - EXCLUSIVOS\- Las Sabias Palabras de Hafez-e Shirazí\Imágenes\Chrysanthemums_Brown_494965+pink-butterflies-roses-images-6782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0"/>
            <a:ext cx="915035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115616" y="260648"/>
            <a:ext cx="66247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s-ES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glow rad="63500">
                    <a:srgbClr val="73033E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Quédate cerca de cualquier sonido que te haga sentir feliz de estar vivo.</a:t>
            </a:r>
            <a:endParaRPr lang="es-ES" sz="32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glow rad="63500">
                  <a:srgbClr val="73033E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0CA7C"/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rgbClr val="B0CA7C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EA7B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D:\Nueva carpeta\PPS DE CREACION PROPIA - EXCLUSIVOS\- Las Sabias Palabras de Hafez-e Shirazí\Imágenes\17 - Bouquets_Anemones_Brown_4982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8193" name="Picture 1" descr="D:\Nueva carpeta\PPS DE CREACION PROPIA - EXCLUSIVOS\- Las Sabias Palabras de Hafez-e Shirazí\Imágenes\Bouquets_Anemones_Brown_4982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68643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476672"/>
            <a:ext cx="504056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s-ES" sz="3200" b="1" dirty="0" smtClean="0">
                <a:ln>
                  <a:solidFill>
                    <a:srgbClr val="8B4146"/>
                  </a:solidFill>
                </a:ln>
                <a:solidFill>
                  <a:srgbClr val="FFB9B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Hemos llegado a este mundo para experimentar cada vez más y con más profundidad nuestro divino coraje, libertad y luz.</a:t>
            </a:r>
            <a:endParaRPr lang="es-ES" sz="3200" b="1" dirty="0">
              <a:ln>
                <a:solidFill>
                  <a:srgbClr val="8B4146"/>
                </a:solidFill>
              </a:ln>
              <a:solidFill>
                <a:srgbClr val="FFB9B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0CA7C"/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rgbClr val="B0CA7C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60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60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59" name="Picture 15" descr="D:\Nueva carpeta\PPS DE CREACION PROPIA - EXCLUSIVOS\- Las Sabias Palabras de Hafez-e Shirazí\Imágenes\40298e952514d7da07f092d29ad463c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3" name="2 Triángulo isósceles"/>
          <p:cNvSpPr/>
          <p:nvPr/>
        </p:nvSpPr>
        <p:spPr>
          <a:xfrm rot="5400000">
            <a:off x="-1143000" y="1142999"/>
            <a:ext cx="6858000" cy="4572001"/>
          </a:xfrm>
          <a:prstGeom prst="triangle">
            <a:avLst/>
          </a:prstGeom>
          <a:solidFill>
            <a:srgbClr val="FF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Combinar"/>
          <p:cNvSpPr/>
          <p:nvPr/>
        </p:nvSpPr>
        <p:spPr>
          <a:xfrm rot="5400000">
            <a:off x="3429000" y="1143000"/>
            <a:ext cx="6858000" cy="4572000"/>
          </a:xfrm>
          <a:prstGeom prst="flowChartMerge">
            <a:avLst/>
          </a:prstGeom>
          <a:solidFill>
            <a:srgbClr val="FF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>
            <a:off x="0" y="3429000"/>
            <a:ext cx="9144000" cy="3429000"/>
          </a:xfrm>
          <a:prstGeom prst="triangle">
            <a:avLst>
              <a:gd name="adj" fmla="val 50000"/>
            </a:avLst>
          </a:prstGeom>
          <a:solidFill>
            <a:srgbClr val="FF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Combinar"/>
          <p:cNvSpPr/>
          <p:nvPr/>
        </p:nvSpPr>
        <p:spPr>
          <a:xfrm>
            <a:off x="0" y="0"/>
            <a:ext cx="9144000" cy="3429000"/>
          </a:xfrm>
          <a:prstGeom prst="flowChartMerge">
            <a:avLst/>
          </a:prstGeom>
          <a:solidFill>
            <a:srgbClr val="FF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0CA7C"/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rgbClr val="B0CA7C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5000"/>
                                        <p:tgtEl>
                                          <p:spTgt spid="31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:\Nueva carpeta\PPS DE CREACION PROPIA - EXCLUSIVOS\- Las Sabias Palabras de Hafez-e Shirazí\Imágenes\19 - Asian_Hat_513239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7170" name="Picture 2" descr="D:\Nueva carpeta\PPS DE CREACION PROPIA - EXCLUSIVOS\- Las Sabias Palabras de Hafez-e Shirazí\Imágenes\19 - Asian_Hat_513239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7169" name="Picture 1" descr="D:\Nueva carpeta\PPS DE CREACION PROPIA - EXCLUSIVOS\- Las Sabias Palabras de Hafez-e Shirazí\Imágenes\Asian_Hat_513239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68643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788024" y="1916832"/>
            <a:ext cx="38884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glow rad="63500">
                    <a:srgbClr val="48650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Nuestras palabras se convierten en el hogar donde vivimos.</a:t>
            </a:r>
            <a:endParaRPr lang="es-ES_tradnl" sz="3200" b="1" dirty="0">
              <a:solidFill>
                <a:schemeClr val="accent3">
                  <a:lumMod val="40000"/>
                  <a:lumOff val="60000"/>
                </a:schemeClr>
              </a:solidFill>
              <a:effectLst>
                <a:glow rad="63500">
                  <a:srgbClr val="48650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0CA7C"/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rgbClr val="B0CA7C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87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D13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Nueva carpeta\PPS DE CREACION PROPIA - EXCLUSIVOS\- Las Sabias Palabras de Hafez-e Shirazí\Imágenes\10848014_587220538072694_7850641653770493025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0"/>
            <a:ext cx="9167813" cy="68707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23528" y="260648"/>
            <a:ext cx="345638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ln>
                  <a:solidFill>
                    <a:srgbClr val="73033E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Con frecuencia, un verso precioso alivia un corazón apesadumbrado</a:t>
            </a:r>
            <a:endParaRPr lang="es-ES_tradnl" sz="3200" b="1" dirty="0">
              <a:ln>
                <a:solidFill>
                  <a:srgbClr val="73033E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4" name="3 Triángulo rectángulo"/>
          <p:cNvSpPr/>
          <p:nvPr/>
        </p:nvSpPr>
        <p:spPr>
          <a:xfrm rot="10800000">
            <a:off x="0" y="0"/>
            <a:ext cx="4572000" cy="6858000"/>
          </a:xfrm>
          <a:prstGeom prst="rtTriangle">
            <a:avLst/>
          </a:prstGeom>
          <a:solidFill>
            <a:srgbClr val="576553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rot="10800000" flipH="1" flipV="1">
            <a:off x="0" y="0"/>
            <a:ext cx="4572000" cy="6858000"/>
          </a:xfrm>
          <a:prstGeom prst="rtTriangle">
            <a:avLst/>
          </a:prstGeom>
          <a:solidFill>
            <a:srgbClr val="C00000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4572000" y="0"/>
            <a:ext cx="4572000" cy="6858000"/>
          </a:xfrm>
          <a:prstGeom prst="rtTriangle">
            <a:avLst/>
          </a:prstGeom>
          <a:solidFill>
            <a:srgbClr val="576553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4572000" y="0"/>
            <a:ext cx="4572000" cy="6858000"/>
          </a:xfrm>
          <a:prstGeom prst="rtTriangle">
            <a:avLst/>
          </a:prstGeom>
          <a:solidFill>
            <a:srgbClr val="C00000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0CA7C"/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rgbClr val="B0CA7C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12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7" grpId="0" animBg="1"/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D13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" descr="D:\Nueva carpeta\PPS DE CREACION PROPIA - EXCLUSIVOS\- Las Sabias Palabras de Hafez-e Shirazí\Imágenes\CityOfAgape-St.-Valentine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6864350"/>
          </a:xfrm>
          <a:prstGeom prst="rect">
            <a:avLst/>
          </a:prstGeom>
          <a:noFill/>
        </p:spPr>
      </p:pic>
      <p:pic>
        <p:nvPicPr>
          <p:cNvPr id="6" name="Picture 1" descr="D:\Nueva carpeta\PPS DE CREACION PROPIA - EXCLUSIVOS\- Las Sabias Palabras de Hafez-e Shirazí\Imágenes\CityOfAgape-St.-Valentine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6864350"/>
          </a:xfrm>
          <a:prstGeom prst="rect">
            <a:avLst/>
          </a:prstGeom>
          <a:noFill/>
        </p:spPr>
      </p:pic>
      <p:pic>
        <p:nvPicPr>
          <p:cNvPr id="5121" name="Picture 1" descr="D:\Nueva carpeta\PPS DE CREACION PROPIA - EXCLUSIVOS\- Las Sabias Palabras de Hafez-e Shirazí\Imágenes\CityOfAgape-St.-Valentine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0350" cy="6864350"/>
          </a:xfrm>
          <a:prstGeom prst="rect">
            <a:avLst/>
          </a:prstGeom>
          <a:noFill/>
        </p:spPr>
      </p:pic>
      <p:pic>
        <p:nvPicPr>
          <p:cNvPr id="5122" name="Picture 2" descr="D:\Nueva carpeta\PPS DE CREACION PROPIA - EXCLUSIVOS\- Las Sabias Palabras de Hafez-e Shirazí\Imágenes\CityOfAgape-St.-Valentine-1+170bdc5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686435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419872" y="2996952"/>
            <a:ext cx="554461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s-ES" sz="2800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glow rad="63500">
                    <a:srgbClr val="AD130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Tu amor nunca debería ser ofrecido a la boca de un extraño, sólo a alguien que tenga la valentía y la audacia para cortar con un cuchillo pedazos de su alma para después tejer con ellos una manta para protegerte.</a:t>
            </a:r>
            <a:endParaRPr lang="es-ES" sz="2800" dirty="0">
              <a:solidFill>
                <a:schemeClr val="accent6">
                  <a:lumMod val="40000"/>
                  <a:lumOff val="60000"/>
                </a:schemeClr>
              </a:solidFill>
              <a:effectLst>
                <a:glow rad="63500">
                  <a:srgbClr val="AD130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0CA7C"/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rgbClr val="B0CA7C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8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45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6866" name="Picture 2" descr="D:\Nueva carpeta\PPS DE CREACION PROPIA - EXCLUSIVOS\- Las Sabias Palabras de Hafez-e Shirazí\Imágenes\22 - Bouquets_Roses_Lilies_48898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686435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0CA7C"/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rgbClr val="B0CA7C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4" grpId="0" animBg="1"/>
      <p:bldP spid="16" grpId="0" animBg="1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Nueva carpeta\PPS DE CREACION PROPIA - EXCLUSIVOS\- Las Sabias Palabras de Hafez-e Shirazí\Imágenes\23 - glass_of_roses-1024x7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11560" y="4077072"/>
            <a:ext cx="14943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 w="9525">
                  <a:solidFill>
                    <a:srgbClr val="8500A4"/>
                  </a:solidFill>
                </a:ln>
                <a:solidFill>
                  <a:srgbClr val="FF0156"/>
                </a:solidFill>
                <a:effectLst/>
                <a:latin typeface="Script MT Bold" pitchFamily="66" charset="0"/>
              </a:rPr>
              <a:t>Abril 2017</a:t>
            </a:r>
            <a:endParaRPr lang="es-ES" sz="2400" dirty="0">
              <a:ln w="9525">
                <a:solidFill>
                  <a:srgbClr val="8500A4"/>
                </a:solidFill>
              </a:ln>
              <a:solidFill>
                <a:srgbClr val="FF0156"/>
              </a:solidFill>
              <a:effectLst/>
              <a:latin typeface="Script MT Bold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39552" y="4581128"/>
            <a:ext cx="27363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ln w="9525">
                  <a:solidFill>
                    <a:srgbClr val="8500A4"/>
                  </a:solidFill>
                </a:ln>
                <a:solidFill>
                  <a:srgbClr val="FF0156"/>
                </a:solidFill>
                <a:effectLst/>
                <a:latin typeface="Script MT Bold" pitchFamily="66" charset="0"/>
              </a:rPr>
              <a:t>Música : Bond</a:t>
            </a:r>
          </a:p>
          <a:p>
            <a:r>
              <a:rPr lang="es-ES" sz="2400" dirty="0" err="1" smtClean="0">
                <a:ln w="9525">
                  <a:solidFill>
                    <a:srgbClr val="8500A4"/>
                  </a:solidFill>
                </a:ln>
                <a:solidFill>
                  <a:srgbClr val="FF0156"/>
                </a:solidFill>
                <a:effectLst/>
                <a:latin typeface="Script MT Bold" pitchFamily="66" charset="0"/>
              </a:rPr>
              <a:t>Gypsy</a:t>
            </a:r>
            <a:r>
              <a:rPr lang="es-ES" sz="2400" dirty="0" smtClean="0">
                <a:ln w="9525">
                  <a:solidFill>
                    <a:srgbClr val="8500A4"/>
                  </a:solidFill>
                </a:ln>
                <a:solidFill>
                  <a:srgbClr val="FF0156"/>
                </a:solidFill>
                <a:effectLst/>
                <a:latin typeface="Script MT Bold" pitchFamily="66" charset="0"/>
              </a:rPr>
              <a:t> </a:t>
            </a:r>
            <a:r>
              <a:rPr lang="es-ES" sz="2400" dirty="0" err="1" smtClean="0">
                <a:ln w="9525">
                  <a:solidFill>
                    <a:srgbClr val="8500A4"/>
                  </a:solidFill>
                </a:ln>
                <a:solidFill>
                  <a:srgbClr val="FF0156"/>
                </a:solidFill>
                <a:effectLst/>
                <a:latin typeface="Script MT Bold" pitchFamily="66" charset="0"/>
              </a:rPr>
              <a:t>Rhapsody</a:t>
            </a:r>
            <a:endParaRPr lang="es-ES" sz="2400" dirty="0">
              <a:ln w="9525">
                <a:solidFill>
                  <a:srgbClr val="8500A4"/>
                </a:solidFill>
              </a:ln>
              <a:solidFill>
                <a:srgbClr val="FF0156"/>
              </a:solidFill>
              <a:effectLst/>
              <a:latin typeface="Script MT Bold" pitchFamily="66" charset="0"/>
            </a:endParaRPr>
          </a:p>
        </p:txBody>
      </p:sp>
      <p:grpSp>
        <p:nvGrpSpPr>
          <p:cNvPr id="23" name="13 Grupo"/>
          <p:cNvGrpSpPr>
            <a:grpSpLocks/>
          </p:cNvGrpSpPr>
          <p:nvPr/>
        </p:nvGrpSpPr>
        <p:grpSpPr bwMode="auto">
          <a:xfrm flipH="1">
            <a:off x="7380312" y="4797153"/>
            <a:ext cx="1224136" cy="1593468"/>
            <a:chOff x="6930501" y="2205038"/>
            <a:chExt cx="1781731" cy="1483999"/>
          </a:xfrm>
        </p:grpSpPr>
        <p:pic>
          <p:nvPicPr>
            <p:cNvPr id="24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053616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5" name="15 Rectángulo"/>
            <p:cNvSpPr>
              <a:spLocks noChangeArrowheads="1"/>
            </p:cNvSpPr>
            <p:nvPr/>
          </p:nvSpPr>
          <p:spPr bwMode="auto">
            <a:xfrm>
              <a:off x="6930501" y="3345078"/>
              <a:ext cx="1781731" cy="3439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dirty="0">
                  <a:ln w="9525">
                    <a:solidFill>
                      <a:srgbClr val="8500A4"/>
                    </a:solidFill>
                  </a:ln>
                  <a:solidFill>
                    <a:srgbClr val="FF0156"/>
                  </a:solidFill>
                  <a:effectLst/>
                  <a:latin typeface="Script MT Bold" pitchFamily="66" charset="0"/>
                  <a:cs typeface="Arial" charset="0"/>
                </a:rPr>
                <a:t>Margarita</a:t>
              </a:r>
            </a:p>
          </p:txBody>
        </p:sp>
      </p:grpSp>
      <p:pic>
        <p:nvPicPr>
          <p:cNvPr id="3076" name="Picture 4" descr="D:\Nueva carpeta\PPS DE CREACION PROPIA - EXCLUSIVOS\- Las Sabias Palabras de Hafez-e Shirazí\Imágenes\glass_of_roses-1024x76bola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31840" y="404664"/>
            <a:ext cx="4824536" cy="475252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9" name="Picture 4" descr="D:\Nueva carpeta\PPS DE CREACION PROPIA - EXCLUSIVOS\- Las Sabias Palabras de Hafez-e Shirazí\Imágenes\glass_of_roses-1024x76bola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31840" y="476672"/>
            <a:ext cx="4824536" cy="475252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4" descr="D:\Nueva carpeta\PPS DE CREACION PROPIA - EXCLUSIVOS\- Las Sabias Palabras de Hafez-e Shirazí\Imágenes\glass_of_roses-1024x76bola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31840" y="476672"/>
            <a:ext cx="4824536" cy="475252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ombo"/>
          <p:cNvSpPr/>
          <p:nvPr/>
        </p:nvSpPr>
        <p:spPr>
          <a:xfrm>
            <a:off x="0" y="0"/>
            <a:ext cx="3059832" cy="6858000"/>
          </a:xfrm>
          <a:prstGeom prst="diamond">
            <a:avLst/>
          </a:prstGeom>
          <a:gradFill>
            <a:gsLst>
              <a:gs pos="0">
                <a:srgbClr val="993366"/>
              </a:gs>
              <a:gs pos="50000">
                <a:schemeClr val="accent6">
                  <a:lumMod val="40000"/>
                  <a:lumOff val="60000"/>
                </a:schemeClr>
              </a:gs>
              <a:gs pos="100000">
                <a:srgbClr val="75256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2987824" y="0"/>
            <a:ext cx="3168352" cy="6858000"/>
          </a:xfrm>
          <a:prstGeom prst="diamond">
            <a:avLst/>
          </a:prstGeom>
          <a:gradFill>
            <a:gsLst>
              <a:gs pos="0">
                <a:srgbClr val="993366"/>
              </a:gs>
              <a:gs pos="50000">
                <a:schemeClr val="accent6">
                  <a:lumMod val="40000"/>
                  <a:lumOff val="60000"/>
                </a:schemeClr>
              </a:gs>
              <a:gs pos="100000">
                <a:srgbClr val="75256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6156176" y="0"/>
            <a:ext cx="2987824" cy="6858000"/>
          </a:xfrm>
          <a:prstGeom prst="diamond">
            <a:avLst/>
          </a:prstGeom>
          <a:gradFill>
            <a:gsLst>
              <a:gs pos="0">
                <a:srgbClr val="993366"/>
              </a:gs>
              <a:gs pos="50000">
                <a:schemeClr val="accent6">
                  <a:lumMod val="40000"/>
                  <a:lumOff val="60000"/>
                </a:schemeClr>
              </a:gs>
              <a:gs pos="100000">
                <a:srgbClr val="75256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1475656" y="3429000"/>
            <a:ext cx="3168352" cy="3429000"/>
          </a:xfrm>
          <a:prstGeom prst="triangle">
            <a:avLst/>
          </a:prstGeom>
          <a:gradFill>
            <a:gsLst>
              <a:gs pos="0">
                <a:srgbClr val="993366"/>
              </a:gs>
              <a:gs pos="50000">
                <a:schemeClr val="accent6">
                  <a:lumMod val="40000"/>
                  <a:lumOff val="60000"/>
                </a:schemeClr>
              </a:gs>
              <a:gs pos="100000">
                <a:srgbClr val="75256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4572000" y="3429000"/>
            <a:ext cx="3168352" cy="3429000"/>
          </a:xfrm>
          <a:prstGeom prst="triangle">
            <a:avLst/>
          </a:prstGeom>
          <a:gradFill>
            <a:gsLst>
              <a:gs pos="0">
                <a:srgbClr val="993366"/>
              </a:gs>
              <a:gs pos="50000">
                <a:schemeClr val="accent6">
                  <a:lumMod val="40000"/>
                  <a:lumOff val="60000"/>
                </a:schemeClr>
              </a:gs>
              <a:gs pos="100000">
                <a:srgbClr val="75256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flipV="1">
            <a:off x="1547664" y="0"/>
            <a:ext cx="3024336" cy="3429000"/>
          </a:xfrm>
          <a:prstGeom prst="triangle">
            <a:avLst/>
          </a:prstGeom>
          <a:gradFill>
            <a:gsLst>
              <a:gs pos="0">
                <a:srgbClr val="993366"/>
              </a:gs>
              <a:gs pos="50000">
                <a:schemeClr val="accent6">
                  <a:lumMod val="40000"/>
                  <a:lumOff val="60000"/>
                </a:schemeClr>
              </a:gs>
              <a:gs pos="100000">
                <a:srgbClr val="75256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flipV="1">
            <a:off x="4572000" y="0"/>
            <a:ext cx="3168352" cy="3429000"/>
          </a:xfrm>
          <a:prstGeom prst="triangle">
            <a:avLst/>
          </a:prstGeom>
          <a:gradFill>
            <a:gsLst>
              <a:gs pos="0">
                <a:srgbClr val="993366"/>
              </a:gs>
              <a:gs pos="50000">
                <a:schemeClr val="accent6">
                  <a:lumMod val="40000"/>
                  <a:lumOff val="60000"/>
                </a:schemeClr>
              </a:gs>
              <a:gs pos="100000">
                <a:srgbClr val="75256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0" y="3429000"/>
            <a:ext cx="1547664" cy="3429000"/>
          </a:xfrm>
          <a:prstGeom prst="rtTriangle">
            <a:avLst/>
          </a:prstGeom>
          <a:gradFill>
            <a:gsLst>
              <a:gs pos="0">
                <a:srgbClr val="993366"/>
              </a:gs>
              <a:gs pos="50000">
                <a:schemeClr val="accent6">
                  <a:lumMod val="40000"/>
                  <a:lumOff val="60000"/>
                </a:schemeClr>
              </a:gs>
              <a:gs pos="100000">
                <a:srgbClr val="75256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7668344" y="3429000"/>
            <a:ext cx="1475656" cy="3429000"/>
          </a:xfrm>
          <a:prstGeom prst="rtTriangle">
            <a:avLst/>
          </a:prstGeom>
          <a:gradFill>
            <a:gsLst>
              <a:gs pos="0">
                <a:srgbClr val="993366"/>
              </a:gs>
              <a:gs pos="50000">
                <a:schemeClr val="accent6">
                  <a:lumMod val="40000"/>
                  <a:lumOff val="60000"/>
                </a:schemeClr>
              </a:gs>
              <a:gs pos="100000">
                <a:srgbClr val="75256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8" name="17 Triángulo rectángulo"/>
          <p:cNvSpPr/>
          <p:nvPr/>
        </p:nvSpPr>
        <p:spPr>
          <a:xfrm flipV="1">
            <a:off x="0" y="0"/>
            <a:ext cx="1547664" cy="3581400"/>
          </a:xfrm>
          <a:prstGeom prst="rtTriangle">
            <a:avLst/>
          </a:prstGeom>
          <a:gradFill>
            <a:gsLst>
              <a:gs pos="0">
                <a:srgbClr val="993366"/>
              </a:gs>
              <a:gs pos="50000">
                <a:schemeClr val="accent6">
                  <a:lumMod val="40000"/>
                  <a:lumOff val="60000"/>
                </a:schemeClr>
              </a:gs>
              <a:gs pos="100000">
                <a:srgbClr val="75256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9" name="18 Triángulo rectángulo"/>
          <p:cNvSpPr/>
          <p:nvPr/>
        </p:nvSpPr>
        <p:spPr>
          <a:xfrm flipH="1" flipV="1">
            <a:off x="7668344" y="0"/>
            <a:ext cx="1475656" cy="3581400"/>
          </a:xfrm>
          <a:prstGeom prst="rtTriangle">
            <a:avLst/>
          </a:prstGeom>
          <a:gradFill>
            <a:gsLst>
              <a:gs pos="0">
                <a:srgbClr val="993366"/>
              </a:gs>
              <a:gs pos="50000">
                <a:schemeClr val="accent6">
                  <a:lumMod val="40000"/>
                  <a:lumOff val="60000"/>
                </a:schemeClr>
              </a:gs>
              <a:gs pos="100000">
                <a:srgbClr val="75256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0CA7C"/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rgbClr val="B0CA7C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20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3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" dur="8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3" presetClass="exit" presetSubtype="32" repeatCount="indefinite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6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xit" presetSubtype="32" repeatCount="indefinite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3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6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xit" presetSubtype="32" repeatCount="indefinite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3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400" decel="100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24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4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4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1689</TotalTime>
  <Words>314</Words>
  <Application>Microsoft Office PowerPoint</Application>
  <PresentationFormat>Presentación en pantalla (4:3)</PresentationFormat>
  <Paragraphs>27</Paragraphs>
  <Slides>24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171</cp:revision>
  <dcterms:created xsi:type="dcterms:W3CDTF">2016-09-25T17:11:12Z</dcterms:created>
  <dcterms:modified xsi:type="dcterms:W3CDTF">2017-04-03T22:11:42Z</dcterms:modified>
</cp:coreProperties>
</file>