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fOngEyxnIXor1BRCr4+qw==" hashData="AhhKaXsxKu4q97lDjNhFAyvJZUioS1edD+lF87viFDWj5F3dd6qyFiqTQC7iPEI/0w2yjtuuTROpmtz8qHEff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66FFFF"/>
    <a:srgbClr val="FFE2C5"/>
    <a:srgbClr val="CC9900"/>
    <a:srgbClr val="6666FF"/>
    <a:srgbClr val="3E1F00"/>
    <a:srgbClr val="663300"/>
    <a:srgbClr val="66FF33"/>
    <a:srgbClr val="FF0101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147" d="100"/>
          <a:sy n="147" d="100"/>
        </p:scale>
        <p:origin x="2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1361935"/>
      </p:ext>
    </p:extLst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6594474"/>
      </p:ext>
    </p:extLst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9591054"/>
      </p:ext>
    </p:extLst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4886695"/>
      </p:ext>
    </p:extLst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4743616"/>
      </p:ext>
    </p:extLst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8475930"/>
      </p:ext>
    </p:extLst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3371878"/>
      </p:ext>
    </p:extLst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8787109"/>
      </p:ext>
    </p:extLst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415608"/>
      </p:ext>
    </p:extLst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2684856"/>
      </p:ext>
    </p:extLst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6582504"/>
      </p:ext>
    </p:extLst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44DF9-992A-4168-8CB6-C6B105A5356F}" type="datetimeFigureOut">
              <a:rPr lang="es-ES" smtClean="0"/>
              <a:pPr/>
              <a:t>22/01/2018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4539C-5905-4994-8685-AB6A18E37E0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48038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audio" Target="../media/audio1.wav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1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02"/>
            <a:ext cx="9144000" cy="5095097"/>
          </a:xfrm>
          <a:prstGeom prst="rect">
            <a:avLst/>
          </a:prstGeom>
        </p:spPr>
      </p:pic>
      <p:pic>
        <p:nvPicPr>
          <p:cNvPr id="16394" name="Picture 10" descr="Imagen renderiz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775" y="172995"/>
            <a:ext cx="952500" cy="71669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6396" name="Picture 12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87813" y="161796"/>
            <a:ext cx="1323975" cy="75247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6398" name="Picture 14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9142" y="915558"/>
            <a:ext cx="1543050" cy="75247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6400" name="Picture 16" descr="Imagen renderiz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1730" y="926757"/>
            <a:ext cx="1819275" cy="73355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6402" name="Picture 18" descr="Imagen renderiz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94689" y="1730675"/>
            <a:ext cx="561975" cy="5923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6404" name="Picture 20" descr="Imagen renderiz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23737" y="1727157"/>
            <a:ext cx="781050" cy="57150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6406" name="Picture 22" descr="Imagen renderizad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83477" y="2311743"/>
            <a:ext cx="1857375" cy="8763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82511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757">
        <p14:vortex dir="r"/>
        <p:sndAc>
          <p:stSnd>
            <p:snd r:embed="rId2" name="Braveheart -.- Las Nueve Nobles Virtudes de los Vikingos.wav"/>
          </p:stSnd>
        </p:sndAc>
      </p:transition>
    </mc:Choice>
    <mc:Fallback xmlns="">
      <p:transition spd="slow" advClick="0" advTm="11757">
        <p:fade/>
        <p:sndAc>
          <p:stSnd>
            <p:snd r:embed="rId11" name="Braveheart -.- Las Nueve Nobles Virtudes de los Viking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PPS DE CREACION PROPIA - EXCLUSIVOS\- Las Nueve Nobles Virtudes de los Vikingos\Imágenes\92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1652337" y="352925"/>
            <a:ext cx="6625389" cy="1300356"/>
          </a:xfrm>
          <a:prstGeom prst="rect">
            <a:avLst/>
          </a:prstGeom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Todo el mundo ha oído hablar de los vikingos: </a:t>
            </a:r>
          </a:p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bárbaros sanguinarios del norte de Europa que se dedicaban al saqueo y a la conquista, allá por el siglo IX y X.</a:t>
            </a:r>
            <a:endParaRPr lang="es-ES" sz="20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26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3000">
        <p14:ferris dir="l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PPS DE CREACION PROPIA - EXCLUSIVOS\- Las Nueve Nobles Virtudes de los Vikingos\Imágenes\c43c2dbe83d7b9c45b9cd028ad2be9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300447" y="230571"/>
            <a:ext cx="8567658" cy="16081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lIns="68580" tIns="34290" rIns="68580" bIns="34290">
            <a:spAutoFit/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 w="3175"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Lo cierto es que la realidad es muy diferente a la que puede pensar la mayoría de la sociedad moderna. En realidad, los vikingos o nórdicos eran un pueblo mayoritariamente de comerciantes, pescadores y exploradores, que amaban el mar, la familia y las tradiciones. </a:t>
            </a:r>
            <a:endParaRPr lang="es-ES" sz="2000" b="1" dirty="0">
              <a:ln w="3175"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0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checker/>
      </p:transition>
    </mc:Choice>
    <mc:Fallback xmlns="">
      <p:transition spd="slow" advClick="0" advTm="2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82316" y="339318"/>
            <a:ext cx="7922050" cy="684803"/>
          </a:xfrm>
          <a:prstGeom prst="rect">
            <a:avLst/>
          </a:prstGeom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Los vikingos eran un pueblo muy avanzado y al que se le deben grandes innovaciones técnicas y culturales.</a:t>
            </a:r>
            <a:endParaRPr lang="es-ES" sz="20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309517"/>
      </p:ext>
    </p:extLst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PPS DE CREACION PROPIA - EXCLUSIVOS\- Las Nueve Nobles Virtudes de los Vikingos\Imágenes\a_Kayaking-Reine-Lofoten-Norueg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340551" y="3176230"/>
            <a:ext cx="7151112" cy="1300356"/>
          </a:xfrm>
          <a:prstGeom prst="rect">
            <a:avLst/>
          </a:prstGeom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Uno de los aspectos culturales más llamativos de esta civilización es que ya poseían un código moral y de conducta que debía respetarse si uno quería ser honorable y llevar una vida plena.</a:t>
            </a:r>
            <a:endParaRPr lang="es-ES" sz="20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75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15000">
        <p14:shred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81263" y="217941"/>
            <a:ext cx="8213558" cy="992579"/>
          </a:xfrm>
          <a:prstGeom prst="rect">
            <a:avLst/>
          </a:prstGeom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Estas son las Nueve Nobles Virtudes, un código ético que como vas a comprobar, es tan actual como lo era en su momento y que espero que te inspire:</a:t>
            </a:r>
            <a:endParaRPr lang="es-ES" sz="20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5620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69082" y="386877"/>
            <a:ext cx="2653803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latin typeface="Algerian" pitchFamily="82" charset="0"/>
              </a:rPr>
              <a:t>VALENTÍA</a:t>
            </a:r>
            <a:endParaRPr lang="es-ES" sz="400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latin typeface="Algerian" pitchFamily="8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64071" y="1284732"/>
            <a:ext cx="2619761" cy="34547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La valentía es la capacidad de hacer algo que sabes que es difícil.</a:t>
            </a:r>
          </a:p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Hay que sacar fuerzas frente al dolor y afrontar todas las dificultades de la vida.</a:t>
            </a:r>
            <a:endParaRPr lang="es-ES" sz="20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826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6000">
        <p15:prstTrans prst="peelOff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189306" y="101260"/>
            <a:ext cx="2326105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VERDAD</a:t>
            </a:r>
            <a:endParaRPr lang="es-ES" sz="40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11619" y="649876"/>
            <a:ext cx="8005011" cy="16081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Hay que ser sinceros con nuestras palabras y con  nuestros actos. Si tenemos esta cualidad, estamos libres de engaños, pretensiones o hipocresía y tendremos la mente en paz.</a:t>
            </a:r>
          </a:p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Alguien que no tiene verdad nunca será de fiar.</a:t>
            </a:r>
            <a:endParaRPr lang="es-ES" sz="20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86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:blinds dir="vert"/>
      </p:transition>
    </mc:Choice>
    <mc:Fallback xmlns="">
      <p:transition spd="slow" advClick="0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09092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84790" y="1139031"/>
            <a:ext cx="1735090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HONOR</a:t>
            </a:r>
            <a:endParaRPr lang="es-ES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542233" y="121170"/>
            <a:ext cx="5444920" cy="16081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Nuestro honor es nuestra calidad como personas. La persona ho</a:t>
            </a:r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n</a:t>
            </a:r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orable es aquella que actúa según sus principios morales, que defiende la verdad y cumple su palabra.</a:t>
            </a:r>
            <a:endParaRPr lang="es-ES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740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660886" y="189186"/>
            <a:ext cx="2652008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FIDELIDAD</a:t>
            </a:r>
            <a:endParaRPr lang="es-ES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95943" y="3882190"/>
            <a:ext cx="8673737" cy="9925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También se trata de respetar a nuestros mayores e iguales, ser agradecidos con los que nos prestaron ayuda y no olvidar los favores que nos han prestado.</a:t>
            </a:r>
            <a:endParaRPr lang="es-ES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48652" y="1203158"/>
            <a:ext cx="1933074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La fidelidad es no dar la espalda a nuestros seres queridos y de confianza. </a:t>
            </a:r>
          </a:p>
        </p:txBody>
      </p:sp>
    </p:spTree>
    <p:extLst>
      <p:ext uri="{BB962C8B-B14F-4D97-AF65-F5344CB8AC3E}">
        <p14:creationId xmlns:p14="http://schemas.microsoft.com/office/powerpoint/2010/main" val="143208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340">
        <p14:flythrough/>
      </p:transition>
    </mc:Choice>
    <mc:Fallback xmlns="">
      <p:transition spd="slow" advClick="0" advTm="213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648724" y="316455"/>
            <a:ext cx="278185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DISCIPLINA</a:t>
            </a:r>
            <a:endParaRPr lang="es-ES" sz="40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72715" y="3224463"/>
            <a:ext cx="6817896" cy="16081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La disciplina es la supresión de los deseos básicos con moderación y autocontrol.</a:t>
            </a:r>
          </a:p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Hay que usar la razón para determinar la mejor forma de actuar, independientemente de nuestros deseos personales.</a:t>
            </a:r>
            <a:endParaRPr lang="es-ES" sz="20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54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randomBar dir="vert"/>
      </p:transition>
    </mc:Choice>
    <mc:Fallback xmlns="">
      <p:transition spd="slow" advClick="0" advTm="2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- Las Nueve Nobles Virtudes de los Vikingos\Imágenes\Creative_Little_girls_Two_Sleep_517010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CuadroTexto 1"/>
          <p:cNvSpPr txBox="1"/>
          <p:nvPr/>
        </p:nvSpPr>
        <p:spPr>
          <a:xfrm>
            <a:off x="2390617" y="225488"/>
            <a:ext cx="3655488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HOSPITALIDAD</a:t>
            </a:r>
            <a:endParaRPr lang="es-ES" sz="40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80656" y="1074822"/>
            <a:ext cx="8314165" cy="13003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ongolian Baiti" pitchFamily="66" charset="0"/>
              </a:rPr>
              <a:t>No solo hay que atender bien a nuestros invitados, si no que también hay que ser hospitalarios con aquellos que lo necesiten.</a:t>
            </a:r>
          </a:p>
          <a:p>
            <a:pPr algn="ctr"/>
            <a:r>
              <a:rPr lang="es-ES" sz="20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ongolian Baiti" pitchFamily="66" charset="0"/>
              </a:rPr>
              <a:t>Hay que practicar la caridad sin esperar nada a cambio.</a:t>
            </a:r>
            <a:endParaRPr lang="es-ES" sz="20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ongolian Baiti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 rot="21293560">
            <a:off x="6481011" y="4010526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err="1" smtClean="0">
                <a:latin typeface="Vivaldi" pitchFamily="66" charset="0"/>
              </a:rPr>
              <a:t>Pps</a:t>
            </a:r>
            <a:r>
              <a:rPr lang="es-ES" sz="1600" dirty="0" smtClean="0">
                <a:latin typeface="Vivaldi" pitchFamily="66" charset="0"/>
              </a:rPr>
              <a:t> Margarita</a:t>
            </a:r>
            <a:endParaRPr lang="es-ES" sz="1600" dirty="0">
              <a:latin typeface="Vivald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343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76425" y="666021"/>
            <a:ext cx="2918107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 w="3175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CONFIANZA</a:t>
            </a:r>
            <a:endParaRPr lang="es-ES" sz="4000" b="1" dirty="0">
              <a:ln w="3175"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5566612" y="529391"/>
            <a:ext cx="3318918" cy="31470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La confianza nos permite despejar las dudas sobre nosotros mismos, ya que si dudamos perderemos fuerza y aparecerán las inseguridades.</a:t>
            </a:r>
          </a:p>
          <a:p>
            <a:pPr algn="ctr"/>
            <a:r>
              <a:rPr lang="es-ES" sz="2000" b="1" dirty="0" smtClean="0"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Solo el que confía en si mismo es verdaderamente libre.</a:t>
            </a:r>
            <a:endParaRPr lang="es-ES" sz="2000" b="1" dirty="0">
              <a:ln w="19050"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03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20000">
        <p15:prstTrans prst="fractur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Las Nueve Nobles Virtudes de los Vikingos\Imágenes\421819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CuadroTexto 1"/>
          <p:cNvSpPr txBox="1"/>
          <p:nvPr/>
        </p:nvSpPr>
        <p:spPr>
          <a:xfrm>
            <a:off x="5666077" y="512033"/>
            <a:ext cx="286200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 w="9525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DILIGENCIA</a:t>
            </a:r>
            <a:endParaRPr lang="es-ES" sz="4000" b="1" dirty="0">
              <a:ln w="9525"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5646820" y="1283368"/>
            <a:ext cx="3180347" cy="37946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 w="9525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Quien algo quiere, algo le cuesta. Cada uno tenemos un papel en la vida y tenemos que cumplirlo.</a:t>
            </a:r>
          </a:p>
          <a:p>
            <a:pPr algn="ctr"/>
            <a:r>
              <a:rPr lang="es-ES" sz="2000" b="1" dirty="0" smtClean="0">
                <a:ln w="9525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No debemos abandonar nuestras obligaciones, por lo que hay que trabajar y ganarse la vida honradamente.</a:t>
            </a:r>
            <a:endParaRPr lang="es-ES" sz="2000" b="1" dirty="0">
              <a:ln w="9525"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101588"/>
      </p:ext>
    </p:extLst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Las Nueve Nobles Virtudes de los Vikingos\Imágenes\15 - 422095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3978" y="288758"/>
            <a:ext cx="4237057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000" b="1" dirty="0" smtClean="0">
                <a:ln w="1270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PERSEVERANCIA</a:t>
            </a:r>
            <a:endParaRPr lang="es-ES" sz="4000" b="1" dirty="0">
              <a:ln w="12700"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8757" y="1042737"/>
            <a:ext cx="3994485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000" b="1" dirty="0" smtClean="0">
                <a:ln w="1270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La vida no es fácil. Por eso, hay que mejorar cada día para alcanzar nuestras metas.</a:t>
            </a:r>
          </a:p>
          <a:p>
            <a:pPr algn="ctr"/>
            <a:r>
              <a:rPr lang="es-ES" sz="2000" b="1" dirty="0" smtClean="0">
                <a:ln w="1270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Nos caeremos muchas veces, pero hay que perseverar y no rendirse. </a:t>
            </a:r>
          </a:p>
          <a:p>
            <a:pPr algn="ctr"/>
            <a:r>
              <a:rPr lang="es-ES" sz="2000" b="1" dirty="0" smtClean="0">
                <a:ln w="1270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Solo así alcanzaremos lo que deseamos.</a:t>
            </a:r>
            <a:endParaRPr lang="es-ES" sz="2000" b="1" dirty="0">
              <a:ln w="12700"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857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Las Nueve Nobles Virtudes de los Vikingos\Imágenes\Aurora-Cool-Nature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9698" name="AutoShape 2" descr="Resultado de imagen de aurora bore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9700" name="AutoShape 4" descr="Resultado de imagen de aurora bore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9702" name="AutoShape 6" descr="Resultado de imagen de aurora bore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9704" name="AutoShape 8" descr="Resultado de imagen de aurora bore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9712" name="Picture 16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0315" y="3237666"/>
            <a:ext cx="1306973" cy="165293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583455" y="693821"/>
            <a:ext cx="1774140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000" b="1" dirty="0" smtClean="0">
                <a:ln>
                  <a:solidFill>
                    <a:srgbClr val="CCFFCC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Enero 2018</a:t>
            </a:r>
            <a:endParaRPr lang="es-ES" sz="2000" b="1" dirty="0">
              <a:ln>
                <a:solidFill>
                  <a:srgbClr val="CCFFCC"/>
                </a:solidFill>
              </a:ln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591632" y="1280171"/>
            <a:ext cx="3939220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000" b="1" dirty="0" smtClean="0">
                <a:ln>
                  <a:solidFill>
                    <a:srgbClr val="CCFFCC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Música :  Tema </a:t>
            </a:r>
            <a:r>
              <a:rPr lang="es-ES" sz="2000" b="1" dirty="0" err="1" smtClean="0">
                <a:ln>
                  <a:solidFill>
                    <a:srgbClr val="CCFFCC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MV Boli" pitchFamily="2" charset="0"/>
              </a:rPr>
              <a:t>Braveheart</a:t>
            </a:r>
            <a:endParaRPr lang="es-ES" sz="2000" b="1" dirty="0">
              <a:ln>
                <a:solidFill>
                  <a:srgbClr val="CCFFCC"/>
                </a:solidFill>
              </a:ln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MV Boli" pitchFamily="2" charset="0"/>
            </a:endParaRPr>
          </a:p>
        </p:txBody>
      </p:sp>
      <p:grpSp>
        <p:nvGrpSpPr>
          <p:cNvPr id="11" name="13 Grupo"/>
          <p:cNvGrpSpPr>
            <a:grpSpLocks/>
          </p:cNvGrpSpPr>
          <p:nvPr/>
        </p:nvGrpSpPr>
        <p:grpSpPr bwMode="auto">
          <a:xfrm flipH="1">
            <a:off x="7049224" y="3137265"/>
            <a:ext cx="1336318" cy="1752560"/>
            <a:chOff x="7098109" y="2205038"/>
            <a:chExt cx="1614114" cy="1587356"/>
          </a:xfrm>
        </p:grpSpPr>
        <p:pic>
          <p:nvPicPr>
            <p:cNvPr id="1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7098109" y="3430000"/>
              <a:ext cx="1440160" cy="362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b="1" dirty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122 -0.00802 C -0.4948 -0.00462 -0.49028 0.00062 -0.48369 0.00308 C -0.47483 0.01264 -0.45452 0.0148 -0.44323 0.01757 C -0.42275 0.01634 -0.40244 0.01603 -0.38195 0.01418 C -0.33247 0.01017 -0.41146 0.01418 -0.36962 0.00616 C -0.35747 0.00339 -0.34514 0.0037 -0.33282 0.00308 C -0.30764 0.00493 -0.29549 -0.00401 -0.27848 0.01418 C -0.23803 0.01233 -0.22275 0.01418 -0.19063 -0.00247 C -0.17188 -0.00185 -0.15313 -0.00185 -0.13455 0.00062 C -0.13421 0.00062 -0.12153 0.00709 -0.11875 0.00863 C -0.11702 0.00925 -0.11355 0.0114 -0.11355 0.01202 C -0.09445 0.04223 -0.03473 0.01757 -0.02934 0.01757 C -0.01719 0.00431 -0.02275 0.00832 -0.01355 0.00308 C -0.00157 -0.0148 0.01319 -0.00401 0.03038 -0.00247 C 0.05572 0.02466 0.03975 0.01418 0.09357 0.01757 C 0.11684 0.02466 0.1052 0.02189 0.12864 0.02558 C 0.13975 0.02466 0.15104 0.0262 0.16197 0.02281 C 0.16406 0.02219 0.16371 0.01634 0.16545 0.01418 C 0.16684 0.01233 0.16892 0.01233 0.17066 0.0114 C 0.17517 0.00462 0.1743 0.00863 0.1743 0.00062 " pathEditMode="relative" rAng="0" ptsTypes="fffffffffffffffffffA">
                                      <p:cBhvr>
                                        <p:cTn id="6" dur="10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00" y="22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2228</TotalTime>
  <Words>405</Words>
  <Application>Microsoft Office PowerPoint</Application>
  <PresentationFormat>Presentación en pantalla (16:9)</PresentationFormat>
  <Paragraphs>40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8" baseType="lpstr">
      <vt:lpstr>Algerian</vt:lpstr>
      <vt:lpstr>Arial</vt:lpstr>
      <vt:lpstr>Arial Black</vt:lpstr>
      <vt:lpstr>Calibri</vt:lpstr>
      <vt:lpstr>Calibri Light</vt:lpstr>
      <vt:lpstr>Kristen ITC</vt:lpstr>
      <vt:lpstr>Mongolian Baiti</vt:lpstr>
      <vt:lpstr>MV Boli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 Moreno Barbero</dc:creator>
  <cp:lastModifiedBy>Margarita Moreno Barbero</cp:lastModifiedBy>
  <cp:revision>144</cp:revision>
  <dcterms:created xsi:type="dcterms:W3CDTF">2017-12-06T20:58:18Z</dcterms:created>
  <dcterms:modified xsi:type="dcterms:W3CDTF">2018-01-21T23:15:33Z</dcterms:modified>
</cp:coreProperties>
</file>