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80" r:id="rId20"/>
    <p:sldId id="275" r:id="rId21"/>
    <p:sldId id="276" r:id="rId22"/>
    <p:sldId id="277" r:id="rId23"/>
    <p:sldId id="278" r:id="rId24"/>
    <p:sldId id="279" r:id="rId25"/>
    <p:sldId id="281" r:id="rId26"/>
    <p:sldId id="282" r:id="rId27"/>
    <p:sldId id="283" r:id="rId28"/>
    <p:sldId id="284" r:id="rId29"/>
    <p:sldId id="308"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4" r:id="rId49"/>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jsCX32NPMTPM4opozmx0w==" hashData="iI+RgHR6+7brPqZofnFloeRRMZ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7" d="100"/>
          <a:sy n="87" d="100"/>
        </p:scale>
        <p:origin x="-564" y="-822"/>
      </p:cViewPr>
      <p:guideLst>
        <p:guide orient="horz" pos="1620"/>
        <p:guide pos="2880"/>
      </p:guideLst>
    </p:cSldViewPr>
  </p:slideViewPr>
  <p:notesTextViewPr>
    <p:cViewPr>
      <p:scale>
        <a:sx n="1" d="1"/>
        <a:sy n="1" d="1"/>
      </p:scale>
      <p:origin x="0" y="0"/>
    </p:cViewPr>
  </p:notesTextViewPr>
  <p:sorterViewPr>
    <p:cViewPr>
      <p:scale>
        <a:sx n="49" d="100"/>
        <a:sy n="4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45B094-82D5-4A0F-9614-0E33CED005EF}" type="datetimeFigureOut">
              <a:rPr lang="es-ES" smtClean="0"/>
              <a:t>03/09/2017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77E701-4729-4D84-9CE1-131AE7787254}" type="slidenum">
              <a:rPr lang="es-ES" smtClean="0"/>
              <a:t>‹Nº›</a:t>
            </a:fld>
            <a:endParaRPr lang="es-ES"/>
          </a:p>
        </p:txBody>
      </p:sp>
    </p:spTree>
    <p:extLst>
      <p:ext uri="{BB962C8B-B14F-4D97-AF65-F5344CB8AC3E}">
        <p14:creationId xmlns:p14="http://schemas.microsoft.com/office/powerpoint/2010/main" val="1805189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377E701-4729-4D84-9CE1-131AE7787254}" type="slidenum">
              <a:rPr lang="es-ES" smtClean="0"/>
              <a:t>1</a:t>
            </a:fld>
            <a:endParaRPr lang="es-ES"/>
          </a:p>
        </p:txBody>
      </p:sp>
    </p:spTree>
    <p:extLst>
      <p:ext uri="{BB962C8B-B14F-4D97-AF65-F5344CB8AC3E}">
        <p14:creationId xmlns:p14="http://schemas.microsoft.com/office/powerpoint/2010/main" val="2733729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F95D73A-D3F3-48A2-969C-A36B41DF4BDB}" type="slidenum">
              <a:rPr lang="es-ES" smtClean="0"/>
              <a:t>24</a:t>
            </a:fld>
            <a:endParaRPr lang="es-ES"/>
          </a:p>
        </p:txBody>
      </p:sp>
    </p:spTree>
    <p:extLst>
      <p:ext uri="{BB962C8B-B14F-4D97-AF65-F5344CB8AC3E}">
        <p14:creationId xmlns:p14="http://schemas.microsoft.com/office/powerpoint/2010/main" val="3635414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F95D73A-D3F3-48A2-969C-A36B41DF4BDB}" type="slidenum">
              <a:rPr lang="es-ES" smtClean="0"/>
              <a:t>25</a:t>
            </a:fld>
            <a:endParaRPr lang="es-ES"/>
          </a:p>
        </p:txBody>
      </p:sp>
    </p:spTree>
    <p:extLst>
      <p:ext uri="{BB962C8B-B14F-4D97-AF65-F5344CB8AC3E}">
        <p14:creationId xmlns:p14="http://schemas.microsoft.com/office/powerpoint/2010/main" val="3635414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CAC7D7C-F0E1-4927-9675-C00DE7E461AE}" type="slidenum">
              <a:rPr lang="es-ES" smtClean="0"/>
              <a:t>27</a:t>
            </a:fld>
            <a:endParaRPr lang="es-ES"/>
          </a:p>
        </p:txBody>
      </p:sp>
    </p:spTree>
    <p:extLst>
      <p:ext uri="{BB962C8B-B14F-4D97-AF65-F5344CB8AC3E}">
        <p14:creationId xmlns:p14="http://schemas.microsoft.com/office/powerpoint/2010/main" val="3556238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29</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30</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31</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32</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33</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34</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35</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36</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37</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38</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CAC7D7C-F0E1-4927-9675-C00DE7E461AE}" type="slidenum">
              <a:rPr lang="es-ES" smtClean="0"/>
              <a:t>40</a:t>
            </a:fld>
            <a:endParaRPr lang="es-ES"/>
          </a:p>
        </p:txBody>
      </p:sp>
    </p:spTree>
    <p:extLst>
      <p:ext uri="{BB962C8B-B14F-4D97-AF65-F5344CB8AC3E}">
        <p14:creationId xmlns:p14="http://schemas.microsoft.com/office/powerpoint/2010/main" val="39543212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41</a:t>
            </a:fld>
            <a:endParaRPr lang="es-ES"/>
          </a:p>
        </p:txBody>
      </p:sp>
    </p:spTree>
    <p:extLst>
      <p:ext uri="{BB962C8B-B14F-4D97-AF65-F5344CB8AC3E}">
        <p14:creationId xmlns:p14="http://schemas.microsoft.com/office/powerpoint/2010/main" val="1375857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45</a:t>
            </a:fld>
            <a:endParaRPr lang="es-ES"/>
          </a:p>
        </p:txBody>
      </p:sp>
    </p:spTree>
    <p:extLst>
      <p:ext uri="{BB962C8B-B14F-4D97-AF65-F5344CB8AC3E}">
        <p14:creationId xmlns:p14="http://schemas.microsoft.com/office/powerpoint/2010/main" val="40650404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46</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2310043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3548133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2724413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3009623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32898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1309909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4125570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2267725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3443428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4097357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210449-AEBE-4E23-9BC9-9F022913E335}"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28A702-988A-49AC-80CA-9EE9B20623EC}" type="slidenum">
              <a:rPr lang="es-ES" smtClean="0"/>
              <a:t>‹Nº›</a:t>
            </a:fld>
            <a:endParaRPr lang="es-ES"/>
          </a:p>
        </p:txBody>
      </p:sp>
    </p:spTree>
    <p:extLst>
      <p:ext uri="{BB962C8B-B14F-4D97-AF65-F5344CB8AC3E}">
        <p14:creationId xmlns:p14="http://schemas.microsoft.com/office/powerpoint/2010/main" val="32610782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796539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5210449-AEBE-4E23-9BC9-9F022913E335}" type="datetimeFigureOut">
              <a:rPr lang="es-ES" smtClean="0"/>
              <a:t>03/09/2017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28A702-988A-49AC-80CA-9EE9B20623EC}" type="slidenum">
              <a:rPr lang="es-ES" smtClean="0"/>
              <a:t>‹Nº›</a:t>
            </a:fld>
            <a:endParaRPr lang="es-ES"/>
          </a:p>
        </p:txBody>
      </p:sp>
    </p:spTree>
    <p:extLst>
      <p:ext uri="{BB962C8B-B14F-4D97-AF65-F5344CB8AC3E}">
        <p14:creationId xmlns:p14="http://schemas.microsoft.com/office/powerpoint/2010/main" val="138831416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0.png"/><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0.pn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flcfKEqnJ0Q"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JpFA28SJazs"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ZDRTAW8WyvQ"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eCZpjRNCGrg"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Em4WY36Kc8Q"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AZSrIHzT5Lo"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SnYNGaZiTtg"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eUahy1_xCZQ"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lhmebNwdE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hyperlink" Target="https://www.youtube.com/watch?v=6T2fHaNU-aw&amp;t=8s"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44.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44.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s://www.mispps.com/reflexion-73/que-es-la-apostasia-y-como-reconocerla-(paloma-roby)/" TargetMode="External"/><Relationship Id="rId4" Type="http://schemas.openxmlformats.org/officeDocument/2006/relationships/hyperlink" Target="https://www.mispps.com/reflexion-73/asombroso-juicio-que-viene-a-las-naciones-(paloma-roby)/msg185917/?topicseen#new"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3418"/>
            <a:ext cx="9144000" cy="5146918"/>
          </a:xfrm>
          <a:prstGeom prst="rect">
            <a:avLst/>
          </a:prstGeom>
          <a:noFill/>
          <a:ln>
            <a:noFill/>
          </a:ln>
        </p:spPr>
      </p:pic>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5405" t="7472" r="5066" b="29035"/>
          <a:stretch/>
        </p:blipFill>
        <p:spPr bwMode="auto">
          <a:xfrm>
            <a:off x="722377" y="612648"/>
            <a:ext cx="7799832" cy="1097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7812000" y="4788001"/>
            <a:ext cx="1232306" cy="284693"/>
          </a:xfrm>
          <a:prstGeom prst="rect">
            <a:avLst/>
          </a:prstGeom>
          <a:noFill/>
        </p:spPr>
        <p:txBody>
          <a:bodyPr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fontAlgn="auto">
              <a:spcBef>
                <a:spcPts val="0"/>
              </a:spcBef>
              <a:spcAft>
                <a:spcPts val="0"/>
              </a:spcAft>
              <a:defRPr/>
            </a:pPr>
            <a:r>
              <a:rPr lang="es-ES" sz="700" b="1" i="1" dirty="0">
                <a:ln w="0">
                  <a:noFill/>
                </a:ln>
                <a:solidFill>
                  <a:schemeClr val="accent5">
                    <a:lumMod val="40000"/>
                    <a:lumOff val="60000"/>
                  </a:schemeClr>
                </a:solidFill>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700" b="1" i="1" dirty="0">
                <a:ln w="0">
                  <a:noFill/>
                </a:ln>
                <a:solidFill>
                  <a:schemeClr val="accent5">
                    <a:lumMod val="40000"/>
                    <a:lumOff val="60000"/>
                  </a:schemeClr>
                </a:solidFill>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rPr>
              <a:t> MANUAL Y MÚSICA </a:t>
            </a:r>
          </a:p>
        </p:txBody>
      </p:sp>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946" y="4699000"/>
            <a:ext cx="2090737" cy="44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943245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YO TE BUSCO.wav"/>
          </p:stSnd>
        </p:sndAc>
      </p:transition>
    </mc:Choice>
    <mc:Fallback xmlns="">
      <p:transition spd="slow">
        <p:sndAc>
          <p:stSnd loop="1">
            <p:snd r:embed="rId7" name="YO TE BUSC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800" fill="hold"/>
                                        <p:tgtEl>
                                          <p:spTgt spid="5"/>
                                        </p:tgtEl>
                                        <p:attrNameLst>
                                          <p:attrName>ppt_w</p:attrName>
                                        </p:attrNameLst>
                                      </p:cBhvr>
                                      <p:tavLst>
                                        <p:tav tm="0">
                                          <p:val>
                                            <p:fltVal val="0"/>
                                          </p:val>
                                        </p:tav>
                                        <p:tav tm="100000">
                                          <p:val>
                                            <p:strVal val="#ppt_w"/>
                                          </p:val>
                                        </p:tav>
                                      </p:tavLst>
                                    </p:anim>
                                    <p:anim calcmode="lin" valueType="num">
                                      <p:cBhvr>
                                        <p:cTn id="8" dur="18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95536" y="3219822"/>
            <a:ext cx="8280920" cy="1731243"/>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La Biblia nos habla sobre algunas señales que sucederían antes de que Jesucristo venga a arrebatar (o llevar al cielo) a los creyentes. En esta presentación abordaremos la ocurrencia de ciertos acontecimientos que estamos viviendo en estos últimos días y que tienen que ver con las señales de la segunda venida de Jesucristo, que están consignadas en Mateo 24.</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5781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88" b="88"/>
          <a:stretch/>
        </p:blipFill>
        <p:spPr>
          <a:xfrm>
            <a:off x="0" y="4566"/>
            <a:ext cx="9144000" cy="5138934"/>
          </a:xfrm>
          <a:prstGeom prst="rect">
            <a:avLst/>
          </a:prstGeom>
          <a:noFill/>
          <a:ln>
            <a:noFill/>
          </a:ln>
        </p:spPr>
      </p:pic>
      <p:sp>
        <p:nvSpPr>
          <p:cNvPr id="3" name="CuadroTexto 1"/>
          <p:cNvSpPr txBox="1"/>
          <p:nvPr/>
        </p:nvSpPr>
        <p:spPr>
          <a:xfrm>
            <a:off x="179512" y="2499742"/>
            <a:ext cx="8784976" cy="3393237"/>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El Rapto o el Arrebatamiento, es un evento anterior a la segunda venida visible de Jesucristo a la tierra, el mismo que está descrito en </a:t>
            </a:r>
          </a:p>
          <a:p>
            <a:pPr algn="ctr"/>
            <a:r>
              <a:rPr lang="es-ES" sz="1600" b="1" dirty="0" smtClean="0">
                <a:solidFill>
                  <a:srgbClr val="002060"/>
                </a:solidFill>
                <a:latin typeface="Arial Black" panose="020B0A04020102020204" pitchFamily="34" charset="0"/>
              </a:rPr>
              <a:t>1ª Tesalonicenses, </a:t>
            </a:r>
            <a:r>
              <a:rPr lang="es-ES" sz="1600" b="1" dirty="0">
                <a:solidFill>
                  <a:srgbClr val="002060"/>
                </a:solidFill>
                <a:latin typeface="Arial Black" panose="020B0A04020102020204" pitchFamily="34" charset="0"/>
              </a:rPr>
              <a:t>capítulo </a:t>
            </a:r>
            <a:r>
              <a:rPr lang="es-ES" sz="1600" b="1" dirty="0" smtClean="0">
                <a:solidFill>
                  <a:srgbClr val="002060"/>
                </a:solidFill>
                <a:latin typeface="Arial Black" panose="020B0A04020102020204" pitchFamily="34" charset="0"/>
              </a:rPr>
              <a:t>4:16-18</a:t>
            </a:r>
          </a:p>
          <a:p>
            <a:pPr algn="ctr"/>
            <a:r>
              <a:rPr lang="es-ES" sz="1600" b="1" dirty="0" smtClean="0">
                <a:solidFill>
                  <a:srgbClr val="002060"/>
                </a:solidFill>
                <a:latin typeface="Arial Black" panose="020B0A04020102020204" pitchFamily="34" charset="0"/>
              </a:rPr>
              <a:t>“Porque </a:t>
            </a:r>
            <a:r>
              <a:rPr lang="es-ES" sz="1600" b="1" dirty="0">
                <a:solidFill>
                  <a:srgbClr val="002060"/>
                </a:solidFill>
                <a:latin typeface="Arial Black" panose="020B0A04020102020204" pitchFamily="34" charset="0"/>
              </a:rPr>
              <a:t>el Señor mismo con voz de mando, con voz de arcángel, y con trompeta de Dios, descenderá del cielo; y los muertos en Cristo resucitarán </a:t>
            </a:r>
            <a:r>
              <a:rPr lang="es-ES" sz="1600" b="1" dirty="0" smtClean="0">
                <a:solidFill>
                  <a:srgbClr val="002060"/>
                </a:solidFill>
                <a:latin typeface="Arial Black" panose="020B0A04020102020204" pitchFamily="34" charset="0"/>
              </a:rPr>
              <a:t>primero”. </a:t>
            </a:r>
            <a:endParaRPr lang="es-ES" sz="1600" b="1" dirty="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Luego </a:t>
            </a:r>
            <a:r>
              <a:rPr lang="es-ES" sz="1600" b="1" dirty="0">
                <a:solidFill>
                  <a:srgbClr val="002060"/>
                </a:solidFill>
                <a:latin typeface="Arial Black" panose="020B0A04020102020204" pitchFamily="34" charset="0"/>
              </a:rPr>
              <a:t>nosotros los que vivimos, los que hayamos quedado, seremos arrebatados juntamente con ellos en las nubes para recibir al Señor en el aire, y así estaremos siempre con el Señor. </a:t>
            </a:r>
          </a:p>
          <a:p>
            <a:pPr algn="ctr"/>
            <a:r>
              <a:rPr lang="es-ES" sz="1600" b="1" dirty="0" smtClean="0">
                <a:solidFill>
                  <a:srgbClr val="002060"/>
                </a:solidFill>
                <a:latin typeface="Arial Black" panose="020B0A04020102020204" pitchFamily="34" charset="0"/>
              </a:rPr>
              <a:t>Por </a:t>
            </a:r>
            <a:r>
              <a:rPr lang="es-ES" sz="1600" b="1" dirty="0">
                <a:solidFill>
                  <a:srgbClr val="002060"/>
                </a:solidFill>
                <a:latin typeface="Arial Black" panose="020B0A04020102020204" pitchFamily="34" charset="0"/>
              </a:rPr>
              <a:t>tanto, alentaos los unos a los otros con estas palabras. </a:t>
            </a:r>
          </a:p>
          <a:p>
            <a:pPr algn="ctr"/>
            <a:endParaRPr lang="es-ES" sz="1600" b="1" dirty="0" smtClean="0">
              <a:solidFill>
                <a:srgbClr val="002060"/>
              </a:solidFill>
              <a:latin typeface="Arial Black" panose="020B0A04020102020204" pitchFamily="34" charset="0"/>
            </a:endParaRPr>
          </a:p>
          <a:p>
            <a:pPr algn="ctr"/>
            <a:endParaRPr lang="es-ES" b="1" dirty="0">
              <a:solidFill>
                <a:schemeClr val="bg1"/>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889815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3147814"/>
            <a:ext cx="8682168" cy="1731243"/>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Las señales antes del Rapto o Arrebatamiento son evidentes en estos momentos de incertidumbre, la humanidad y los creyentes en Jesucristo estamos llegando a momentos culminantes que muestran que todo está preparado para el evento del Arrebatamiento para que los creyentes en Cristo (incluyendo los muertos en Cristo que en ese momento serán resucitados).</a:t>
            </a:r>
            <a:endParaRPr lang="es-PE"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3380671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715766"/>
            <a:ext cx="8784976" cy="2285241"/>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Realmente las profecías bíblicas se están cumpliendo al pie de la letra, y conforme transcurran los años los acontecimientos sucederán más rápidos y desencadenantes. Hace tan solo unos años, más bien pensábamos en un futuro material, vivir con comodidad… Pero realmente ahora lo material es lo que menos importa, lo que si importa  es que todas las vidas puedan comprender y saber que Cristo viene pronto, y a las personas que aún no le conocen, les decimos que se entreguen a Cristo Jesús y se aparten de todo pecado, viviendo solamente para Él, mientras disponga de tiempo para hacerlo, porque nadie sabe lo que le resta de estar en esta tierra.</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25980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rotWithShape="1">
          <a:blip r:embed="rId2">
            <a:lum/>
            <a:extLst>
              <a:ext uri="{28A0092B-C50C-407E-A947-70E740481C1C}">
                <a14:useLocalDpi xmlns:a14="http://schemas.microsoft.com/office/drawing/2010/main" val="0"/>
              </a:ext>
            </a:extLst>
          </a:blip>
          <a:srcRect t="115" b="115"/>
          <a:stretch/>
        </p:blipFill>
        <p:spPr>
          <a:xfrm>
            <a:off x="0" y="-28586"/>
            <a:ext cx="9144000" cy="5172086"/>
          </a:xfrm>
          <a:prstGeom prst="rect">
            <a:avLst/>
          </a:prstGeom>
          <a:noFill/>
          <a:ln>
            <a:noFill/>
          </a:ln>
        </p:spPr>
      </p:pic>
      <p:sp>
        <p:nvSpPr>
          <p:cNvPr id="3" name="CuadroTexto 1"/>
          <p:cNvSpPr txBox="1"/>
          <p:nvPr/>
        </p:nvSpPr>
        <p:spPr>
          <a:xfrm>
            <a:off x="395536" y="3075806"/>
            <a:ext cx="8379216" cy="2039020"/>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Amigos de cualquier religión, tomen su Biblia y no sigan las tradiciones impuestas por hombres, lean la Biblia, en ella está la vida eterna, allí encontrarán cómo deben de vivir verdaderamente para Dios, ahora que pueden hacerlo, porque muy pronto se prohibirá el Evangelio de Cristo, medida que </a:t>
            </a:r>
            <a:r>
              <a:rPr lang="es-ES" sz="1600" b="1" dirty="0">
                <a:solidFill>
                  <a:srgbClr val="002060"/>
                </a:solidFill>
                <a:latin typeface="Arial Black" panose="020B0A04020102020204" pitchFamily="34" charset="0"/>
              </a:rPr>
              <a:t>se implantará después de tres años y medio que el anticristo esté gobernando la tierra</a:t>
            </a:r>
            <a:r>
              <a:rPr lang="es-ES" sz="1600" b="1" dirty="0" smtClean="0">
                <a:solidFill>
                  <a:srgbClr val="002060"/>
                </a:solidFill>
                <a:latin typeface="Arial Black" panose="020B0A04020102020204" pitchFamily="34" charset="0"/>
              </a:rPr>
              <a:t>.</a:t>
            </a:r>
            <a:endParaRPr lang="es-ES" sz="1600" b="1" dirty="0" smtClean="0">
              <a:solidFill>
                <a:srgbClr val="FF000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A continuación se describen las señales previas a la segunda venida triunfal de Jesucristo.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08462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87524" y="2273757"/>
            <a:ext cx="8568952" cy="2839239"/>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Señal Número 1</a:t>
            </a:r>
          </a:p>
          <a:p>
            <a:pPr algn="ctr"/>
            <a:r>
              <a:rPr lang="es-ES" b="1" dirty="0" smtClean="0">
                <a:solidFill>
                  <a:srgbClr val="002060"/>
                </a:solidFill>
                <a:latin typeface="Arial Black" panose="020B0A04020102020204" pitchFamily="34" charset="0"/>
              </a:rPr>
              <a:t>El Papa actual está listo para entregar a todas las multitudes </a:t>
            </a:r>
          </a:p>
          <a:p>
            <a:pPr algn="ctr"/>
            <a:r>
              <a:rPr lang="es-ES" b="1" dirty="0" smtClean="0">
                <a:solidFill>
                  <a:srgbClr val="002060"/>
                </a:solidFill>
                <a:latin typeface="Arial Black" panose="020B0A04020102020204" pitchFamily="34" charset="0"/>
              </a:rPr>
              <a:t>que le siguen en las manos del anticristo. Un hombre que verdaderamente confía en Dios, sabe discernir que la llegada del Gobierno Mundial está escrito en la Biblia y que ese gobierno será entregado al </a:t>
            </a:r>
            <a:r>
              <a:rPr lang="es-ES" b="1" dirty="0">
                <a:solidFill>
                  <a:srgbClr val="002060"/>
                </a:solidFill>
                <a:latin typeface="Arial Black" panose="020B0A04020102020204" pitchFamily="34" charset="0"/>
              </a:rPr>
              <a:t>a</a:t>
            </a:r>
            <a:r>
              <a:rPr lang="es-ES" b="1" dirty="0" smtClean="0">
                <a:solidFill>
                  <a:srgbClr val="002060"/>
                </a:solidFill>
                <a:latin typeface="Arial Black" panose="020B0A04020102020204" pitchFamily="34" charset="0"/>
              </a:rPr>
              <a:t>nticristo</a:t>
            </a:r>
            <a:r>
              <a:rPr lang="es-ES" b="1" dirty="0">
                <a:solidFill>
                  <a:srgbClr val="002060"/>
                </a:solidFill>
                <a:latin typeface="Arial Black" panose="020B0A04020102020204" pitchFamily="34" charset="0"/>
              </a:rPr>
              <a:t>.</a:t>
            </a:r>
            <a:r>
              <a:rPr lang="es-ES" b="1" dirty="0" smtClean="0">
                <a:solidFill>
                  <a:srgbClr val="002060"/>
                </a:solidFill>
                <a:latin typeface="Arial Black" panose="020B0A04020102020204" pitchFamily="34" charset="0"/>
              </a:rPr>
              <a:t> </a:t>
            </a:r>
            <a:r>
              <a:rPr lang="es-ES" b="1" dirty="0">
                <a:solidFill>
                  <a:srgbClr val="002060"/>
                </a:solidFill>
                <a:latin typeface="Arial Black" panose="020B0A04020102020204" pitchFamily="34" charset="0"/>
              </a:rPr>
              <a:t>E</a:t>
            </a:r>
            <a:r>
              <a:rPr lang="es-ES" b="1" dirty="0" smtClean="0">
                <a:solidFill>
                  <a:srgbClr val="002060"/>
                </a:solidFill>
                <a:latin typeface="Arial Black" panose="020B0A04020102020204" pitchFamily="34" charset="0"/>
              </a:rPr>
              <a:t>l Papa no está actuando como un verdadero hombre de Dios, no sabe discernir que está arrastrando a toda su gente hacia el mismo infierno y al camino de la perdición, al pedir que un Gobierno Mundial tome el control del mundo entero.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44682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l="196" r="196"/>
          <a:stretch/>
        </p:blipFill>
        <p:spPr>
          <a:xfrm>
            <a:off x="9152" y="0"/>
            <a:ext cx="9144000" cy="5143500"/>
          </a:xfrm>
          <a:prstGeom prst="rect">
            <a:avLst/>
          </a:prstGeom>
          <a:noFill/>
          <a:ln>
            <a:noFill/>
          </a:ln>
        </p:spPr>
      </p:pic>
      <p:sp>
        <p:nvSpPr>
          <p:cNvPr id="3" name="CuadroTexto 1"/>
          <p:cNvSpPr txBox="1"/>
          <p:nvPr/>
        </p:nvSpPr>
        <p:spPr>
          <a:xfrm>
            <a:off x="323528" y="2931790"/>
            <a:ext cx="8496944" cy="200824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¿Qué dice la Biblia sobre </a:t>
            </a:r>
            <a:r>
              <a:rPr lang="es-ES" b="1" dirty="0" err="1">
                <a:solidFill>
                  <a:srgbClr val="002060"/>
                </a:solidFill>
                <a:latin typeface="Arial Black" panose="020B0A04020102020204" pitchFamily="34" charset="0"/>
              </a:rPr>
              <a:t>é</a:t>
            </a:r>
            <a:r>
              <a:rPr lang="es-ES" b="1" dirty="0" err="1" smtClean="0">
                <a:solidFill>
                  <a:srgbClr val="002060"/>
                </a:solidFill>
                <a:latin typeface="Arial Black" panose="020B0A04020102020204" pitchFamily="34" charset="0"/>
              </a:rPr>
              <a:t>sto</a:t>
            </a:r>
            <a:r>
              <a:rPr lang="es-ES" b="1" dirty="0" smtClean="0">
                <a:solidFill>
                  <a:srgbClr val="002060"/>
                </a:solidFill>
                <a:latin typeface="Arial Black" panose="020B0A04020102020204" pitchFamily="34" charset="0"/>
              </a:rPr>
              <a:t>?</a:t>
            </a:r>
          </a:p>
          <a:p>
            <a:pPr algn="ctr"/>
            <a:r>
              <a:rPr lang="es-ES" b="1" dirty="0" smtClean="0">
                <a:solidFill>
                  <a:srgbClr val="002060"/>
                </a:solidFill>
                <a:latin typeface="Arial Black" panose="020B0A04020102020204" pitchFamily="34" charset="0"/>
              </a:rPr>
              <a:t>En Apocalipsis 13:7-9 podemos ver que al anticristo “la Bestia” se le dio autoridad para que actúe sobre todas las tribus y muchos pueblos, para que tome el dominio del mundo.</a:t>
            </a:r>
          </a:p>
          <a:p>
            <a:pPr algn="ctr"/>
            <a:r>
              <a:rPr lang="es-ES" b="1" dirty="0" smtClean="0">
                <a:solidFill>
                  <a:srgbClr val="002060"/>
                </a:solidFill>
                <a:latin typeface="Arial Black" panose="020B0A04020102020204" pitchFamily="34" charset="0"/>
              </a:rPr>
              <a:t>El hecho que el </a:t>
            </a:r>
            <a:r>
              <a:rPr lang="es-ES" b="1" dirty="0">
                <a:solidFill>
                  <a:srgbClr val="002060"/>
                </a:solidFill>
                <a:latin typeface="Arial Black" panose="020B0A04020102020204" pitchFamily="34" charset="0"/>
              </a:rPr>
              <a:t>a</a:t>
            </a:r>
            <a:r>
              <a:rPr lang="es-ES" b="1" dirty="0" smtClean="0">
                <a:solidFill>
                  <a:srgbClr val="002060"/>
                </a:solidFill>
                <a:latin typeface="Arial Black" panose="020B0A04020102020204" pitchFamily="34" charset="0"/>
              </a:rPr>
              <a:t>nticristo tenga autoridad sobre todo el mundo,  equivale a un presidente, que regirá dictatorialmente un Gobierno Mundial humanista y anticristiano.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322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t="404" b="404"/>
          <a:stretch/>
        </p:blipFill>
        <p:spPr>
          <a:xfrm>
            <a:off x="0" y="-34298"/>
            <a:ext cx="9144000" cy="5177798"/>
          </a:xfrm>
          <a:prstGeom prst="rect">
            <a:avLst/>
          </a:prstGeom>
          <a:noFill/>
          <a:ln>
            <a:noFill/>
          </a:ln>
        </p:spPr>
      </p:pic>
      <p:sp>
        <p:nvSpPr>
          <p:cNvPr id="4" name="CuadroTexto 1"/>
          <p:cNvSpPr txBox="1"/>
          <p:nvPr/>
        </p:nvSpPr>
        <p:spPr>
          <a:xfrm>
            <a:off x="179512" y="1627153"/>
            <a:ext cx="8748464" cy="376256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Señal Número 2</a:t>
            </a:r>
          </a:p>
          <a:p>
            <a:pPr algn="ctr"/>
            <a:r>
              <a:rPr lang="es-ES" sz="1600" b="1" dirty="0" smtClean="0">
                <a:solidFill>
                  <a:srgbClr val="002060"/>
                </a:solidFill>
                <a:latin typeface="Arial Black" panose="020B0A04020102020204" pitchFamily="34" charset="0"/>
              </a:rPr>
              <a:t>Dentro de los últimos tiempos, la Biblia enseña que el anticristo se haría presente en medio de una gran apostasía. La apostasía ya está en medio de nosotros, lo que implica que estamos siendo testigos presenciales de la misma.</a:t>
            </a:r>
          </a:p>
          <a:p>
            <a:pPr algn="ctr"/>
            <a:r>
              <a:rPr lang="es-ES" sz="1600" b="1" dirty="0" smtClean="0">
                <a:solidFill>
                  <a:srgbClr val="002060"/>
                </a:solidFill>
                <a:latin typeface="Arial Black" panose="020B0A04020102020204" pitchFamily="34" charset="0"/>
              </a:rPr>
              <a:t>Gente que caminó bajo la luz de la Palabra de Dios, ahora están caminando bajo mandatos de hombres, que no hacen otra cosa más que predicarles de dinero y más dinero, llevando a todas esas multitudes a pastos secos, sin alertarles y advertirles que estamos viviendo bajo días proféticos y que Cristo viene pronto.</a:t>
            </a:r>
          </a:p>
          <a:p>
            <a:pPr algn="ctr"/>
            <a:r>
              <a:rPr lang="es-ES" sz="1600" b="1" dirty="0" smtClean="0">
                <a:solidFill>
                  <a:srgbClr val="002060"/>
                </a:solidFill>
                <a:latin typeface="Arial Black" panose="020B0A04020102020204" pitchFamily="34" charset="0"/>
              </a:rPr>
              <a:t>En 2ª Tesalonicense 2:3, podemos ver que la Biblia nos advierte que nadie debe de engañarnos, porque Cristo no vendrá sin que antes se manifieste lo que conocemos como apostasía, y </a:t>
            </a:r>
            <a:r>
              <a:rPr lang="es-ES" sz="1600" b="1" dirty="0">
                <a:solidFill>
                  <a:srgbClr val="002060"/>
                </a:solidFill>
                <a:latin typeface="Arial Black" panose="020B0A04020102020204" pitchFamily="34" charset="0"/>
              </a:rPr>
              <a:t>se manifieste el hombre de pecado, </a:t>
            </a: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el </a:t>
            </a:r>
            <a:r>
              <a:rPr lang="es-ES" sz="1600" b="1" dirty="0">
                <a:solidFill>
                  <a:srgbClr val="002060"/>
                </a:solidFill>
                <a:latin typeface="Arial Black" panose="020B0A04020102020204" pitchFamily="34" charset="0"/>
              </a:rPr>
              <a:t>hijo de </a:t>
            </a:r>
            <a:r>
              <a:rPr lang="es-ES" sz="1600" b="1" dirty="0" smtClean="0">
                <a:solidFill>
                  <a:srgbClr val="002060"/>
                </a:solidFill>
                <a:latin typeface="Arial Black" panose="020B0A04020102020204" pitchFamily="34" charset="0"/>
              </a:rPr>
              <a:t>perdición</a:t>
            </a:r>
            <a:r>
              <a:rPr lang="es-ES" sz="1600" b="1" dirty="0">
                <a:solidFill>
                  <a:srgbClr val="002060"/>
                </a:solidFill>
                <a:latin typeface="Arial Black" panose="020B0A04020102020204" pitchFamily="34" charset="0"/>
              </a:rPr>
              <a:t> </a:t>
            </a:r>
            <a:r>
              <a:rPr lang="es-ES" sz="1600" b="1" dirty="0" smtClean="0">
                <a:solidFill>
                  <a:srgbClr val="002060"/>
                </a:solidFill>
                <a:latin typeface="Arial Black" panose="020B0A04020102020204" pitchFamily="34" charset="0"/>
              </a:rPr>
              <a:t>(el </a:t>
            </a:r>
            <a:r>
              <a:rPr lang="es-ES" sz="1600" b="1" dirty="0">
                <a:solidFill>
                  <a:srgbClr val="002060"/>
                </a:solidFill>
                <a:latin typeface="Arial Black" panose="020B0A04020102020204" pitchFamily="34" charset="0"/>
              </a:rPr>
              <a:t>a</a:t>
            </a:r>
            <a:r>
              <a:rPr lang="es-ES" sz="1600" b="1" dirty="0" smtClean="0">
                <a:solidFill>
                  <a:srgbClr val="002060"/>
                </a:solidFill>
                <a:latin typeface="Arial Black" panose="020B0A04020102020204" pitchFamily="34" charset="0"/>
              </a:rPr>
              <a:t>nticristo).</a:t>
            </a:r>
            <a:endParaRPr lang="es-ES" sz="1600" b="1" dirty="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a:t>
            </a:r>
            <a:endParaRPr lang="es-PE" sz="1600" b="1" dirty="0">
              <a:solidFill>
                <a:schemeClr val="bg1"/>
              </a:solidFill>
              <a:latin typeface="Arial Black" panose="020B0A04020102020204" pitchFamily="34" charset="0"/>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3015" r="13018" b="21753"/>
          <a:stretch/>
        </p:blipFill>
        <p:spPr bwMode="auto">
          <a:xfrm>
            <a:off x="2706624" y="339503"/>
            <a:ext cx="6177603" cy="1288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0178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800" fill="hold"/>
                                        <p:tgtEl>
                                          <p:spTgt spid="2050"/>
                                        </p:tgtEl>
                                        <p:attrNameLst>
                                          <p:attrName>ppt_w</p:attrName>
                                        </p:attrNameLst>
                                      </p:cBhvr>
                                      <p:tavLst>
                                        <p:tav tm="0">
                                          <p:val>
                                            <p:fltVal val="0"/>
                                          </p:val>
                                        </p:tav>
                                        <p:tav tm="100000">
                                          <p:val>
                                            <p:strVal val="#ppt_w"/>
                                          </p:val>
                                        </p:tav>
                                      </p:tavLst>
                                    </p:anim>
                                    <p:anim calcmode="lin" valueType="num">
                                      <p:cBhvr>
                                        <p:cTn id="8" dur="1800" fill="hold"/>
                                        <p:tgtEl>
                                          <p:spTgt spid="205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rotWithShape="1">
          <a:blip r:embed="rId2">
            <a:lum/>
            <a:extLst>
              <a:ext uri="{28A0092B-C50C-407E-A947-70E740481C1C}">
                <a14:useLocalDpi xmlns:a14="http://schemas.microsoft.com/office/drawing/2010/main" val="0"/>
              </a:ext>
            </a:extLst>
          </a:blip>
          <a:srcRect t="897" b="897"/>
          <a:stretch/>
        </p:blipFill>
        <p:spPr>
          <a:xfrm>
            <a:off x="0" y="0"/>
            <a:ext cx="9144000" cy="5143500"/>
          </a:xfrm>
          <a:prstGeom prst="rect">
            <a:avLst/>
          </a:prstGeom>
          <a:noFill/>
          <a:ln>
            <a:noFill/>
          </a:ln>
        </p:spPr>
      </p:pic>
      <p:sp>
        <p:nvSpPr>
          <p:cNvPr id="3" name="CuadroTexto 1"/>
          <p:cNvSpPr txBox="1"/>
          <p:nvPr/>
        </p:nvSpPr>
        <p:spPr>
          <a:xfrm>
            <a:off x="251520" y="2599024"/>
            <a:ext cx="8640960"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…En este texto bíblico, vemos que se anuncia la Segunda Venida de Cristo, pero antes que esa venida llegue, se manifestará el anticristo, quien se levantará blasfemando contra Dios y el Señor le destruirá con el resplandor de su Segunda Venida. Esto ocurrirá al finalizar los 7 años de Gran tribulación en la tierra.</a:t>
            </a:r>
          </a:p>
          <a:p>
            <a:pPr algn="ctr"/>
            <a:r>
              <a:rPr lang="es-ES" sz="1600" b="1" dirty="0" smtClean="0">
                <a:solidFill>
                  <a:srgbClr val="002060"/>
                </a:solidFill>
                <a:latin typeface="Arial Black" panose="020B0A04020102020204" pitchFamily="34" charset="0"/>
              </a:rPr>
              <a:t>Si la apostasía ya está en medio de nosotros, quiere decir que la llegada del anticristo está pronta, lo que significa que la partida de los creyentes en Cristo (El Arrebatamiento), también est</a:t>
            </a:r>
            <a:r>
              <a:rPr lang="es-ES" sz="1600" b="1" dirty="0">
                <a:solidFill>
                  <a:srgbClr val="002060"/>
                </a:solidFill>
                <a:latin typeface="Arial Black" panose="020B0A04020102020204" pitchFamily="34" charset="0"/>
              </a:rPr>
              <a:t>á</a:t>
            </a:r>
            <a:r>
              <a:rPr lang="es-ES" sz="1600" b="1" dirty="0" smtClean="0">
                <a:solidFill>
                  <a:srgbClr val="002060"/>
                </a:solidFill>
                <a:latin typeface="Arial Black" panose="020B0A04020102020204" pitchFamily="34" charset="0"/>
              </a:rPr>
              <a:t> pronta, ya que será antes de la tribulación de siete años y antes de que Jesucristo regrese por </a:t>
            </a:r>
          </a:p>
          <a:p>
            <a:pPr algn="ctr"/>
            <a:r>
              <a:rPr lang="es-ES" sz="1600" b="1" dirty="0" smtClean="0">
                <a:solidFill>
                  <a:srgbClr val="002060"/>
                </a:solidFill>
                <a:latin typeface="Arial Black" panose="020B0A04020102020204" pitchFamily="34" charset="0"/>
              </a:rPr>
              <a:t>segunda vez a la tierra para reinar por mil años.</a:t>
            </a:r>
            <a:endParaRPr lang="es-PE" sz="1600"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228523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4" name="CuadroTexto 1"/>
          <p:cNvSpPr txBox="1"/>
          <p:nvPr/>
        </p:nvSpPr>
        <p:spPr>
          <a:xfrm>
            <a:off x="395536" y="3003798"/>
            <a:ext cx="8424936" cy="2039020"/>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Apóstata es toda aquella persona que practica todo lo contrario a lo que la Palabra de Dios exige, esta apostasía no es solamente la que se desarrolla dentro de una congregación, puede ser causada inclusive por el mundo, al volcarse a la veneración y adoración a falsos dioses, dándole la espalda al Dios soberano. Su incremento nos advierte que en el cielo también el ojo de Dios está presto para ver el desvío que la humanidad está teniendo en la tierra, y cuando la maldad llegue a su máxima expresión, derramará sus juicios sobre la tierra.</a:t>
            </a:r>
            <a:endParaRPr lang="es-PE" b="1" dirty="0">
              <a:solidFill>
                <a:srgbClr val="FF0000"/>
              </a:solidFill>
              <a:latin typeface="Arial Black" panose="020B0A04020102020204" pitchFamily="34" charset="0"/>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1059582"/>
            <a:ext cx="4462463"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0119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1800" fill="hold"/>
                                        <p:tgtEl>
                                          <p:spTgt spid="3075"/>
                                        </p:tgtEl>
                                        <p:attrNameLst>
                                          <p:attrName>ppt_w</p:attrName>
                                        </p:attrNameLst>
                                      </p:cBhvr>
                                      <p:tavLst>
                                        <p:tav tm="0">
                                          <p:val>
                                            <p:fltVal val="0"/>
                                          </p:val>
                                        </p:tav>
                                        <p:tav tm="100000">
                                          <p:val>
                                            <p:strVal val="#ppt_w"/>
                                          </p:val>
                                        </p:tav>
                                      </p:tavLst>
                                    </p:anim>
                                    <p:anim calcmode="lin" valueType="num">
                                      <p:cBhvr>
                                        <p:cTn id="8" dur="1800" fill="hold"/>
                                        <p:tgtEl>
                                          <p:spTgt spid="307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395536" y="2283718"/>
            <a:ext cx="8496944" cy="2777683"/>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Señal Número 3</a:t>
            </a:r>
          </a:p>
          <a:p>
            <a:pPr algn="ctr"/>
            <a:r>
              <a:rPr lang="es-ES" sz="1600" b="1" dirty="0" smtClean="0">
                <a:solidFill>
                  <a:srgbClr val="002060"/>
                </a:solidFill>
                <a:latin typeface="Arial Black" panose="020B0A04020102020204" pitchFamily="34" charset="0"/>
              </a:rPr>
              <a:t>Jesús nos advirtió que cuando llegaran los últimos tiempos se levantarían falsos profetas y falsos cristos y engañarían aun a los escogidos.</a:t>
            </a:r>
          </a:p>
          <a:p>
            <a:pPr algn="ctr"/>
            <a:r>
              <a:rPr lang="es-ES" sz="1600" b="1" dirty="0" smtClean="0">
                <a:solidFill>
                  <a:srgbClr val="002060"/>
                </a:solidFill>
                <a:latin typeface="Arial Black" panose="020B0A04020102020204" pitchFamily="34" charset="0"/>
              </a:rPr>
              <a:t>Recuerde que un falso cristo puede ser también una persona que predica falsedades de Jesús, o que predica en nombre de Cristo Jesús y lo está haciendo bajo un concepto erróneo. De esas falsedades hemos visto demasiado, e inclusive muchas personas que se hacen pasar por Jesús, en donde millones de seguidores creen que </a:t>
            </a:r>
            <a:r>
              <a:rPr lang="es-ES" sz="1600" b="1" smtClean="0">
                <a:solidFill>
                  <a:srgbClr val="002060"/>
                </a:solidFill>
                <a:latin typeface="Arial Black" panose="020B0A04020102020204" pitchFamily="34" charset="0"/>
              </a:rPr>
              <a:t>es Él</a:t>
            </a:r>
            <a:r>
              <a:rPr lang="es-ES" sz="1600" b="1" dirty="0" smtClean="0">
                <a:solidFill>
                  <a:srgbClr val="002060"/>
                </a:solidFill>
                <a:latin typeface="Arial Black" panose="020B0A04020102020204" pitchFamily="34" charset="0"/>
              </a:rPr>
              <a:t>; recuerde que la escritura nos invita a que “si alguien dijese que allí está el Cristo, no se le debe de seguir, porque su venida será </a:t>
            </a:r>
            <a:r>
              <a:rPr lang="es-ES" sz="1600" b="1" dirty="0">
                <a:solidFill>
                  <a:srgbClr val="002060"/>
                </a:solidFill>
                <a:latin typeface="Arial Black" panose="020B0A04020102020204" pitchFamily="34" charset="0"/>
              </a:rPr>
              <a:t>como el relámpago que sale del oriente y se muestra hasta el </a:t>
            </a:r>
            <a:r>
              <a:rPr lang="es-ES" sz="1600" b="1" dirty="0" smtClean="0">
                <a:solidFill>
                  <a:srgbClr val="002060"/>
                </a:solidFill>
                <a:latin typeface="Arial Black" panose="020B0A04020102020204" pitchFamily="34" charset="0"/>
              </a:rPr>
              <a:t>occidente”. Mateo 24:23-24</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2052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4" name="CuadroTexto 1"/>
          <p:cNvSpPr txBox="1"/>
          <p:nvPr/>
        </p:nvSpPr>
        <p:spPr>
          <a:xfrm>
            <a:off x="287524" y="2283718"/>
            <a:ext cx="8568952"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Señal Número 4</a:t>
            </a:r>
          </a:p>
          <a:p>
            <a:pPr algn="ctr"/>
            <a:r>
              <a:rPr lang="es-ES" sz="1600" b="1" dirty="0" smtClean="0">
                <a:solidFill>
                  <a:srgbClr val="002060"/>
                </a:solidFill>
                <a:latin typeface="Arial Black" panose="020B0A04020102020204" pitchFamily="34" charset="0"/>
              </a:rPr>
              <a:t>Esta señal viene siendo muy contundente, cuando Jesús advierte que llegarían tiempos de terremotos, guerras, hambres y pestes…</a:t>
            </a:r>
          </a:p>
          <a:p>
            <a:pPr algn="ctr"/>
            <a:r>
              <a:rPr lang="es-ES" sz="1600" b="1" dirty="0" smtClean="0">
                <a:solidFill>
                  <a:srgbClr val="002060"/>
                </a:solidFill>
                <a:latin typeface="Arial Black" panose="020B0A04020102020204" pitchFamily="34" charset="0"/>
              </a:rPr>
              <a:t> Es alarmante la gran cantidad de terremotos, cada vez más intensos y de mayor magnitud, los cuales están azotando varias partes del mundo, tal y como el Señor anunció. Los científicos están ofreciendo estudios desalentadores para la humanidad, ya que la activación de las placas tectónicas y fallas geológicas hace que éstas rocen entre sí de manera más continua, por lo que se estima que los terremotos serán a nivel mundial y más frecuentes.</a:t>
            </a:r>
            <a:endParaRPr lang="es-PE"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68444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2355726"/>
            <a:ext cx="8712968"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En la cita de Mateo 24:7 podemos encontrar varios versos que nos indican sobre las diferentes guerras que el mundo tendrá, y sobre cómo las naciones tratarán de destruirse mutuamente. Esto lo estamos viviendo actualmente, ya que diferentes medios de comunicación nos invaden con noticias que nos hablan sobre las guerras que están ocurriendo en varias </a:t>
            </a:r>
            <a:r>
              <a:rPr lang="es-ES" sz="1600" b="1" dirty="0" smtClean="0">
                <a:solidFill>
                  <a:srgbClr val="002060"/>
                </a:solidFill>
                <a:latin typeface="Arial Black" panose="020B0A04020102020204" pitchFamily="34" charset="0"/>
              </a:rPr>
              <a:t>naciones, algunas  </a:t>
            </a:r>
            <a:r>
              <a:rPr lang="es-ES" sz="1600" b="1" dirty="0" smtClean="0">
                <a:solidFill>
                  <a:srgbClr val="002060"/>
                </a:solidFill>
                <a:latin typeface="Arial Black" panose="020B0A04020102020204" pitchFamily="34" charset="0"/>
              </a:rPr>
              <a:t>están siendo parte de las noticias mundiales, y nos convierten en testigos de la profecía que nos advierte sobre el constante aumento de guerras que, aunque parezcan muy pequeñas,  están causando estragos en el ámbito económico  mundial. Y de acuerdo a la profecía</a:t>
            </a:r>
            <a:r>
              <a:rPr lang="es-ES" sz="1600" b="1" dirty="0">
                <a:solidFill>
                  <a:srgbClr val="002060"/>
                </a:solidFill>
                <a:latin typeface="Arial Black" panose="020B0A04020102020204" pitchFamily="34" charset="0"/>
              </a:rPr>
              <a:t>, </a:t>
            </a:r>
            <a:r>
              <a:rPr lang="es-ES" sz="1600" b="1" dirty="0" smtClean="0">
                <a:solidFill>
                  <a:srgbClr val="002060"/>
                </a:solidFill>
                <a:latin typeface="Arial Black" panose="020B0A04020102020204" pitchFamily="34" charset="0"/>
              </a:rPr>
              <a:t>los </a:t>
            </a:r>
            <a:r>
              <a:rPr lang="es-ES" sz="1600" b="1" dirty="0">
                <a:solidFill>
                  <a:srgbClr val="002060"/>
                </a:solidFill>
                <a:latin typeface="Arial Black" panose="020B0A04020102020204" pitchFamily="34" charset="0"/>
              </a:rPr>
              <a:t>rumores de guerras, </a:t>
            </a:r>
            <a:r>
              <a:rPr lang="es-ES" sz="1600" b="1" dirty="0" smtClean="0">
                <a:solidFill>
                  <a:srgbClr val="002060"/>
                </a:solidFill>
                <a:latin typeface="Arial Black" panose="020B0A04020102020204" pitchFamily="34" charset="0"/>
              </a:rPr>
              <a:t>seguirán </a:t>
            </a:r>
            <a:r>
              <a:rPr lang="es-ES" sz="1600" b="1" dirty="0">
                <a:solidFill>
                  <a:srgbClr val="002060"/>
                </a:solidFill>
                <a:latin typeface="Arial Black" panose="020B0A04020102020204" pitchFamily="34" charset="0"/>
              </a:rPr>
              <a:t>llegando diariamente </a:t>
            </a:r>
            <a:r>
              <a:rPr lang="es-ES" sz="1600" b="1" dirty="0" smtClean="0">
                <a:solidFill>
                  <a:srgbClr val="002060"/>
                </a:solidFill>
                <a:latin typeface="Arial Black" panose="020B0A04020102020204" pitchFamily="34" charset="0"/>
              </a:rPr>
              <a:t>hasta que Cristo venga a reinar.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1779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2499742"/>
            <a:ext cx="8568952"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La hambruna cada vez está siendo más letal en diversos países, ésta se extenderá aún más en diferentes partes del mundo, cumpliéndose así esta profecía anunciada por Jesús para los últimos tiempos.</a:t>
            </a:r>
          </a:p>
          <a:p>
            <a:pPr algn="ctr"/>
            <a:r>
              <a:rPr lang="es-ES" sz="1600" b="1" dirty="0" smtClean="0">
                <a:solidFill>
                  <a:srgbClr val="002060"/>
                </a:solidFill>
                <a:latin typeface="Arial Black" panose="020B0A04020102020204" pitchFamily="34" charset="0"/>
              </a:rPr>
              <a:t> En varios rincones del planeta, muchos de los cultivos están siendo afectados como consecuencia del cambio climático. Las sequías están llegando cada vez a más regiones, afectando la producción de muchos cultivos. Otras zonas sufren fuertes lluvias torrenciales que arruinan igualmente los cultivos. Durante los próximos años, las lluvias y las sequías serán parte de esta profecía. Estos fenómenos afectarán en gran manera a los productos básicos para mantener a la población mundial.</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827002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2">
            <a:lum/>
            <a:extLst>
              <a:ext uri="{28A0092B-C50C-407E-A947-70E740481C1C}">
                <a14:useLocalDpi xmlns:a14="http://schemas.microsoft.com/office/drawing/2010/main" val="0"/>
              </a:ext>
            </a:extLst>
          </a:blip>
          <a:srcRect t="437" b="437"/>
          <a:stretch/>
        </p:blipFill>
        <p:spPr>
          <a:xfrm>
            <a:off x="0" y="-30882"/>
            <a:ext cx="9144000" cy="5174382"/>
          </a:xfrm>
          <a:prstGeom prst="rect">
            <a:avLst/>
          </a:prstGeom>
          <a:noFill/>
          <a:ln>
            <a:noFill/>
          </a:ln>
        </p:spPr>
      </p:pic>
      <p:sp>
        <p:nvSpPr>
          <p:cNvPr id="3" name="CuadroTexto 1"/>
          <p:cNvSpPr txBox="1"/>
          <p:nvPr/>
        </p:nvSpPr>
        <p:spPr>
          <a:xfrm>
            <a:off x="179512" y="2499742"/>
            <a:ext cx="8712968"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Las pestes ya son parte de nuestro diario vivir, no hay mucho que agregar en esta señal, ya que si vemos las noticias actuales, comprobamos que hay  infinidad de enfermedades que últimamente se están propagando en el mundo, y los antibióticos o medicinas, pareciera que no están haciendo los efectos necesarios para combatir estas poderosas bacterias. </a:t>
            </a:r>
            <a:r>
              <a:rPr lang="es-ES" sz="1600" b="1" dirty="0">
                <a:solidFill>
                  <a:srgbClr val="002060"/>
                </a:solidFill>
                <a:latin typeface="Arial Black" panose="020B0A04020102020204" pitchFamily="34" charset="0"/>
              </a:rPr>
              <a:t>N</a:t>
            </a:r>
            <a:r>
              <a:rPr lang="es-ES" sz="1600" b="1" dirty="0" smtClean="0">
                <a:solidFill>
                  <a:srgbClr val="002060"/>
                </a:solidFill>
                <a:latin typeface="Arial Black" panose="020B0A04020102020204" pitchFamily="34" charset="0"/>
              </a:rPr>
              <a:t>o hace mucho que se ha estado hablando de gripes desconocidas, del </a:t>
            </a:r>
            <a:r>
              <a:rPr lang="es-ES" sz="1600" b="1" dirty="0" err="1">
                <a:solidFill>
                  <a:srgbClr val="002060"/>
                </a:solidFill>
                <a:latin typeface="Arial Black" panose="020B0A04020102020204" pitchFamily="34" charset="0"/>
              </a:rPr>
              <a:t>é</a:t>
            </a:r>
            <a:r>
              <a:rPr lang="es-ES" sz="1600" b="1" dirty="0" err="1" smtClean="0">
                <a:solidFill>
                  <a:srgbClr val="002060"/>
                </a:solidFill>
                <a:latin typeface="Arial Black" panose="020B0A04020102020204" pitchFamily="34" charset="0"/>
              </a:rPr>
              <a:t>bola</a:t>
            </a:r>
            <a:r>
              <a:rPr lang="es-ES" sz="1600" b="1" dirty="0" smtClean="0">
                <a:solidFill>
                  <a:srgbClr val="002060"/>
                </a:solidFill>
                <a:latin typeface="Arial Black" panose="020B0A04020102020204" pitchFamily="34" charset="0"/>
              </a:rPr>
              <a:t> tomando más fuerza, y sobre todo las enfermedades como el sida</a:t>
            </a:r>
            <a:r>
              <a:rPr lang="es-ES" sz="1600" b="1" dirty="0">
                <a:solidFill>
                  <a:srgbClr val="002060"/>
                </a:solidFill>
                <a:latin typeface="Arial Black" panose="020B0A04020102020204" pitchFamily="34" charset="0"/>
              </a:rPr>
              <a:t> </a:t>
            </a:r>
            <a:r>
              <a:rPr lang="es-ES" sz="1600" b="1" dirty="0" smtClean="0">
                <a:solidFill>
                  <a:srgbClr val="002060"/>
                </a:solidFill>
                <a:latin typeface="Arial Black" panose="020B0A04020102020204" pitchFamily="34" charset="0"/>
              </a:rPr>
              <a:t>y el cáncer que cada día le están arrebatando la vida a miles de personas alrededor del mundo. También </a:t>
            </a:r>
            <a:r>
              <a:rPr lang="es-ES" sz="1600" b="1" dirty="0">
                <a:solidFill>
                  <a:srgbClr val="002060"/>
                </a:solidFill>
                <a:latin typeface="Arial Black" panose="020B0A04020102020204" pitchFamily="34" charset="0"/>
              </a:rPr>
              <a:t>h</a:t>
            </a:r>
            <a:r>
              <a:rPr lang="es-ES" sz="1600" b="1" dirty="0" smtClean="0">
                <a:solidFill>
                  <a:srgbClr val="002060"/>
                </a:solidFill>
                <a:latin typeface="Arial Black" panose="020B0A04020102020204" pitchFamily="34" charset="0"/>
              </a:rPr>
              <a:t>ay que mencionar que hay muchas otras  enfermedades que no tienen tratamiento.</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66289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2499742"/>
            <a:ext cx="8712968" cy="2839239"/>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Señal Número 5</a:t>
            </a:r>
          </a:p>
          <a:p>
            <a:pPr algn="ctr"/>
            <a:r>
              <a:rPr lang="es-ES" b="1" dirty="0">
                <a:solidFill>
                  <a:srgbClr val="002060"/>
                </a:solidFill>
                <a:latin typeface="Arial Black" panose="020B0A04020102020204" pitchFamily="34" charset="0"/>
              </a:rPr>
              <a:t>El aumento de la ciencia es una </a:t>
            </a:r>
            <a:r>
              <a:rPr lang="es-ES" b="1" dirty="0" smtClean="0">
                <a:solidFill>
                  <a:srgbClr val="002060"/>
                </a:solidFill>
                <a:latin typeface="Arial Black" panose="020B0A04020102020204" pitchFamily="34" charset="0"/>
              </a:rPr>
              <a:t>profecía bíblica </a:t>
            </a:r>
            <a:r>
              <a:rPr lang="es-ES" b="1" dirty="0">
                <a:solidFill>
                  <a:srgbClr val="002060"/>
                </a:solidFill>
                <a:latin typeface="Arial Black" panose="020B0A04020102020204" pitchFamily="34" charset="0"/>
              </a:rPr>
              <a:t>que en toda la historia humana, nuestra generación es la que ha sido capaz de experimentar los avances tecnológicos de mayor </a:t>
            </a:r>
            <a:r>
              <a:rPr lang="es-ES" b="1" dirty="0" smtClean="0">
                <a:solidFill>
                  <a:srgbClr val="002060"/>
                </a:solidFill>
                <a:latin typeface="Arial Black" panose="020B0A04020102020204" pitchFamily="34" charset="0"/>
              </a:rPr>
              <a:t>relevancia para </a:t>
            </a:r>
          </a:p>
          <a:p>
            <a:pPr algn="ctr"/>
            <a:r>
              <a:rPr lang="es-ES" b="1" dirty="0" smtClean="0">
                <a:solidFill>
                  <a:srgbClr val="002060"/>
                </a:solidFill>
                <a:latin typeface="Arial Black" panose="020B0A04020102020204" pitchFamily="34" charset="0"/>
              </a:rPr>
              <a:t>la humanidad, </a:t>
            </a:r>
            <a:r>
              <a:rPr lang="es-ES" b="1" dirty="0">
                <a:solidFill>
                  <a:srgbClr val="002060"/>
                </a:solidFill>
                <a:latin typeface="Arial Black" panose="020B0A04020102020204" pitchFamily="34" charset="0"/>
              </a:rPr>
              <a:t>inclusive nuestros ojos han logrado ver cosas que jamás hubiésemos pensado que fuesen posibles. La ciencia es el término utilizado para definir el conocimiento y los avances que el hombre ha sido capaz de desarrollar, en base al conocimiento y </a:t>
            </a:r>
            <a:endParaRPr lang="es-ES" b="1" dirty="0" smtClean="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al </a:t>
            </a:r>
            <a:r>
              <a:rPr lang="es-ES" b="1" dirty="0">
                <a:solidFill>
                  <a:srgbClr val="002060"/>
                </a:solidFill>
                <a:latin typeface="Arial Black" panose="020B0A04020102020204" pitchFamily="34" charset="0"/>
              </a:rPr>
              <a:t>estudio.</a:t>
            </a:r>
          </a:p>
          <a:p>
            <a:pPr algn="ctr"/>
            <a:endParaRPr lang="es-ES" b="1" dirty="0" smtClean="0">
              <a:solidFill>
                <a:srgbClr val="002060"/>
              </a:solidFill>
              <a:latin typeface="Arial Black" panose="020B0A04020102020204" pitchFamily="34" charset="0"/>
            </a:endParaRPr>
          </a:p>
        </p:txBody>
      </p:sp>
    </p:spTree>
    <p:extLst>
      <p:ext uri="{BB962C8B-B14F-4D97-AF65-F5344CB8AC3E}">
        <p14:creationId xmlns:p14="http://schemas.microsoft.com/office/powerpoint/2010/main" val="197131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LTIMA"/>
          <p:cNvPicPr>
            <a:picLocks noGrp="1" noChangeAspect="1"/>
          </p:cNvPicPr>
          <p:nvPr isPhoto="1"/>
        </p:nvPicPr>
        <p:blipFill rotWithShape="1">
          <a:blip r:embed="rId2">
            <a:lum/>
            <a:extLst>
              <a:ext uri="{28A0092B-C50C-407E-A947-70E740481C1C}">
                <a14:useLocalDpi xmlns:a14="http://schemas.microsoft.com/office/drawing/2010/main" val="0"/>
              </a:ext>
            </a:extLst>
          </a:blip>
          <a:srcRect l="196" t="390" r="196" b="390"/>
          <a:stretch/>
        </p:blipFill>
        <p:spPr>
          <a:xfrm>
            <a:off x="0" y="0"/>
            <a:ext cx="9144000" cy="5143500"/>
          </a:xfrm>
          <a:prstGeom prst="rect">
            <a:avLst/>
          </a:prstGeom>
          <a:noFill/>
          <a:ln>
            <a:noFill/>
          </a:ln>
        </p:spPr>
      </p:pic>
      <p:sp>
        <p:nvSpPr>
          <p:cNvPr id="3" name="CuadroTexto 1"/>
          <p:cNvSpPr txBox="1"/>
          <p:nvPr/>
        </p:nvSpPr>
        <p:spPr>
          <a:xfrm>
            <a:off x="38100" y="2640712"/>
            <a:ext cx="9036496"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Además, debemos recordar que este conocimiento también se refiere a que habrá un mayor acercamiento a Dios, ya que su Palabra será expandida por todo el mundo. </a:t>
            </a:r>
            <a:r>
              <a:rPr lang="es-ES" sz="1600" b="1" dirty="0">
                <a:solidFill>
                  <a:srgbClr val="002060"/>
                </a:solidFill>
                <a:latin typeface="Arial Black" panose="020B0A04020102020204" pitchFamily="34" charset="0"/>
              </a:rPr>
              <a:t>L</a:t>
            </a:r>
            <a:r>
              <a:rPr lang="es-ES" sz="1600" b="1" dirty="0" smtClean="0">
                <a:solidFill>
                  <a:srgbClr val="002060"/>
                </a:solidFill>
                <a:latin typeface="Arial Black" panose="020B0A04020102020204" pitchFamily="34" charset="0"/>
              </a:rPr>
              <a:t>a </a:t>
            </a:r>
            <a:r>
              <a:rPr lang="es-ES" sz="1600" b="1" dirty="0">
                <a:solidFill>
                  <a:srgbClr val="002060"/>
                </a:solidFill>
                <a:latin typeface="Arial Black" panose="020B0A04020102020204" pitchFamily="34" charset="0"/>
              </a:rPr>
              <a:t>aparición de las nuevas tecnologías ha hecho que la iglesia actual sea mucho más dinámica y que su mensaje no tenga barreras.</a:t>
            </a:r>
          </a:p>
          <a:p>
            <a:pPr algn="ctr"/>
            <a:r>
              <a:rPr lang="es-ES" sz="1600" b="1" dirty="0" smtClean="0">
                <a:solidFill>
                  <a:srgbClr val="002060"/>
                </a:solidFill>
                <a:latin typeface="Arial Black" panose="020B0A04020102020204" pitchFamily="34" charset="0"/>
              </a:rPr>
              <a:t>El </a:t>
            </a:r>
            <a:r>
              <a:rPr lang="es-ES" sz="1600" b="1" dirty="0">
                <a:solidFill>
                  <a:srgbClr val="002060"/>
                </a:solidFill>
                <a:latin typeface="Arial Black" panose="020B0A04020102020204" pitchFamily="34" charset="0"/>
              </a:rPr>
              <a:t>desarrollo de la tecnología ha impactado diferentes esferas de la sociedad </a:t>
            </a: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y </a:t>
            </a:r>
            <a:r>
              <a:rPr lang="es-ES" sz="1600" b="1" dirty="0">
                <a:solidFill>
                  <a:srgbClr val="002060"/>
                </a:solidFill>
                <a:latin typeface="Arial Black" panose="020B0A04020102020204" pitchFamily="34" charset="0"/>
              </a:rPr>
              <a:t>entre ellas está </a:t>
            </a:r>
            <a:r>
              <a:rPr lang="es-ES" sz="1600" b="1" dirty="0" smtClean="0">
                <a:solidFill>
                  <a:srgbClr val="002060"/>
                </a:solidFill>
                <a:latin typeface="Arial Black" panose="020B0A04020102020204" pitchFamily="34" charset="0"/>
              </a:rPr>
              <a:t>el difundir el Evangelio de Cristo.</a:t>
            </a:r>
            <a:endParaRPr lang="es-ES" sz="1600" b="1" dirty="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En el libro de Daniel 12:4  nos menciona que la ciencia tendrá un aumento importante para los últimos días, conocidos como los tiempos del fin.</a:t>
            </a:r>
          </a:p>
          <a:p>
            <a:pPr algn="ctr"/>
            <a:r>
              <a:rPr lang="es-ES" sz="1600" b="1" dirty="0" smtClean="0">
                <a:solidFill>
                  <a:srgbClr val="002060"/>
                </a:solidFill>
                <a:latin typeface="Arial Black" panose="020B0A04020102020204" pitchFamily="34" charset="0"/>
              </a:rPr>
              <a:t>Note que el texto bíblico habla de “hasta el tiempo del fin”, lo que nos hace pensar que ya se inició este periodo.</a:t>
            </a:r>
            <a:endParaRPr lang="es-PE" sz="1600" b="1" dirty="0">
              <a:solidFill>
                <a:schemeClr val="bg1"/>
              </a:solidFill>
              <a:latin typeface="Arial Black" panose="020B0A04020102020204" pitchFamily="34"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83518"/>
            <a:ext cx="3438525" cy="2011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4406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1800" fill="hold"/>
                                        <p:tgtEl>
                                          <p:spTgt spid="4098"/>
                                        </p:tgtEl>
                                        <p:attrNameLst>
                                          <p:attrName>ppt_w</p:attrName>
                                        </p:attrNameLst>
                                      </p:cBhvr>
                                      <p:tavLst>
                                        <p:tav tm="0">
                                          <p:val>
                                            <p:fltVal val="0"/>
                                          </p:val>
                                        </p:tav>
                                        <p:tav tm="100000">
                                          <p:val>
                                            <p:strVal val="#ppt_w"/>
                                          </p:val>
                                        </p:tav>
                                      </p:tavLst>
                                    </p:anim>
                                    <p:anim calcmode="lin" valueType="num">
                                      <p:cBhvr>
                                        <p:cTn id="12" dur="1800" fill="hold"/>
                                        <p:tgtEl>
                                          <p:spTgt spid="4098"/>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ÚLTIMA GENERACIÓNNNNN"/>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24668"/>
            <a:ext cx="9144000" cy="5168167"/>
          </a:xfrm>
          <a:prstGeom prst="rect">
            <a:avLst/>
          </a:prstGeom>
          <a:noFill/>
          <a:ln>
            <a:noFill/>
          </a:ln>
        </p:spPr>
      </p:pic>
      <p:sp>
        <p:nvSpPr>
          <p:cNvPr id="3" name="CuadroTexto 1"/>
          <p:cNvSpPr txBox="1"/>
          <p:nvPr/>
        </p:nvSpPr>
        <p:spPr>
          <a:xfrm>
            <a:off x="251520" y="2339127"/>
            <a:ext cx="8568952"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Señal Número 6</a:t>
            </a:r>
          </a:p>
          <a:p>
            <a:pPr algn="ctr"/>
            <a:r>
              <a:rPr lang="es-ES" sz="1600" b="1" dirty="0" smtClean="0">
                <a:solidFill>
                  <a:srgbClr val="002060"/>
                </a:solidFill>
                <a:latin typeface="Arial Black" panose="020B0A04020102020204" pitchFamily="34" charset="0"/>
              </a:rPr>
              <a:t>Para este tiempo, el amor de muchos se enfriará.</a:t>
            </a:r>
          </a:p>
          <a:p>
            <a:pPr algn="ctr"/>
            <a:r>
              <a:rPr lang="es-ES" sz="1600" b="1" dirty="0" smtClean="0">
                <a:solidFill>
                  <a:srgbClr val="002060"/>
                </a:solidFill>
                <a:latin typeface="Arial Black" panose="020B0A04020102020204" pitchFamily="34" charset="0"/>
              </a:rPr>
              <a:t>La maldad se ha multiplicado como nunca antes lo habíamos visto, esto lo podemos ver reflejado en cientos de países que vemos como la maldad se ha apoderado descomunalmente de varias ciudades, en donde varios grupos arrebatan cientos de vidas sin temor alguno. Muy pronto se seguirá expandiendo esta maldad con mayor fuerza por todo el mundo, ya que es un cumplimiento bíblico, pero no podemos culpar a Dios de esta situación, ya que esta frialdad del hombre viene porque</a:t>
            </a:r>
            <a:r>
              <a:rPr lang="es-ES" sz="1600" b="1" dirty="0" smtClean="0">
                <a:solidFill>
                  <a:srgbClr val="FF0000"/>
                </a:solidFill>
                <a:latin typeface="Arial Black" panose="020B0A04020102020204" pitchFamily="34" charset="0"/>
              </a:rPr>
              <a:t>  </a:t>
            </a:r>
            <a:r>
              <a:rPr lang="es-ES" sz="1600" b="1" dirty="0" smtClean="0">
                <a:solidFill>
                  <a:srgbClr val="002060"/>
                </a:solidFill>
                <a:latin typeface="Arial Black" panose="020B0A04020102020204" pitchFamily="34" charset="0"/>
              </a:rPr>
              <a:t>no reconocen a Dios en sus vidas, y quedan  abandonados a las fuerzas oscuras que rigen este mundo.  </a:t>
            </a:r>
            <a:endParaRPr lang="es-PE"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01703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ÚLTIMA GENERACIÓNNNNN"/>
          <p:cNvPicPr>
            <a:picLocks noGrp="1" noChangeAspect="1"/>
          </p:cNvPicPr>
          <p:nvPr isPhoto="1"/>
        </p:nvPicPr>
        <p:blipFill rotWithShape="1">
          <a:blip r:embed="rId2">
            <a:lum/>
            <a:extLst>
              <a:ext uri="{28A0092B-C50C-407E-A947-70E740481C1C}">
                <a14:useLocalDpi xmlns:a14="http://schemas.microsoft.com/office/drawing/2010/main" val="0"/>
              </a:ext>
            </a:extLst>
          </a:blip>
          <a:srcRect l="390" r="390"/>
          <a:stretch/>
        </p:blipFill>
        <p:spPr>
          <a:xfrm>
            <a:off x="16024" y="0"/>
            <a:ext cx="9144000" cy="5143500"/>
          </a:xfrm>
          <a:prstGeom prst="rect">
            <a:avLst/>
          </a:prstGeom>
          <a:noFill/>
          <a:ln>
            <a:noFill/>
          </a:ln>
        </p:spPr>
      </p:pic>
      <p:sp>
        <p:nvSpPr>
          <p:cNvPr id="3" name="CuadroTexto 1"/>
          <p:cNvSpPr txBox="1"/>
          <p:nvPr/>
        </p:nvSpPr>
        <p:spPr>
          <a:xfrm>
            <a:off x="323528" y="3363838"/>
            <a:ext cx="8496944" cy="1454244"/>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Hoy </a:t>
            </a:r>
            <a:r>
              <a:rPr lang="es-ES" b="1" dirty="0">
                <a:solidFill>
                  <a:srgbClr val="002060"/>
                </a:solidFill>
                <a:latin typeface="Arial Black" panose="020B0A04020102020204" pitchFamily="34" charset="0"/>
              </a:rPr>
              <a:t>en día es muy difícil extenderle la ayuda a una persona, puesto que muchas veces sus corazones pueden estar llenos de perversión y de maldad. Por esa razón es que este mismo </a:t>
            </a:r>
            <a:r>
              <a:rPr lang="es-ES" b="1" dirty="0" smtClean="0">
                <a:solidFill>
                  <a:srgbClr val="002060"/>
                </a:solidFill>
                <a:latin typeface="Arial Black" panose="020B0A04020102020204" pitchFamily="34" charset="0"/>
              </a:rPr>
              <a:t>amor </a:t>
            </a:r>
            <a:r>
              <a:rPr lang="es-ES" b="1" dirty="0">
                <a:solidFill>
                  <a:srgbClr val="002060"/>
                </a:solidFill>
                <a:latin typeface="Arial Black" panose="020B0A04020102020204" pitchFamily="34" charset="0"/>
              </a:rPr>
              <a:t>se está enfriando en el mundo, a causa de las mismas actitudes que el hombre está tomando.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59561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3219822"/>
            <a:ext cx="8712968" cy="1454244"/>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Señal </a:t>
            </a:r>
            <a:r>
              <a:rPr lang="es-ES" b="1" dirty="0">
                <a:solidFill>
                  <a:srgbClr val="002060"/>
                </a:solidFill>
                <a:latin typeface="Arial Black" panose="020B0A04020102020204" pitchFamily="34" charset="0"/>
              </a:rPr>
              <a:t>Número 7</a:t>
            </a:r>
          </a:p>
          <a:p>
            <a:pPr algn="ctr"/>
            <a:r>
              <a:rPr lang="es-ES" b="1" dirty="0" smtClean="0">
                <a:solidFill>
                  <a:srgbClr val="002060"/>
                </a:solidFill>
                <a:latin typeface="Arial Black" panose="020B0A04020102020204" pitchFamily="34" charset="0"/>
              </a:rPr>
              <a:t>Lo </a:t>
            </a:r>
            <a:r>
              <a:rPr lang="es-ES" b="1" dirty="0">
                <a:solidFill>
                  <a:srgbClr val="002060"/>
                </a:solidFill>
                <a:latin typeface="Arial Black" panose="020B0A04020102020204" pitchFamily="34" charset="0"/>
              </a:rPr>
              <a:t>que menos esperábamos para este tiempo, es que la organización ONU, está ya ofreciendo su apoyo para que el Gobierno Mundial se levante en cualquier momento y con </a:t>
            </a:r>
            <a:r>
              <a:rPr lang="es-ES" b="1" dirty="0" smtClean="0">
                <a:solidFill>
                  <a:srgbClr val="002060"/>
                </a:solidFill>
                <a:latin typeface="Arial Black" panose="020B0A04020102020204" pitchFamily="34" charset="0"/>
              </a:rPr>
              <a:t>él </a:t>
            </a:r>
            <a:r>
              <a:rPr lang="es-ES" b="1" dirty="0">
                <a:solidFill>
                  <a:srgbClr val="002060"/>
                </a:solidFill>
                <a:latin typeface="Arial Black" panose="020B0A04020102020204" pitchFamily="34" charset="0"/>
              </a:rPr>
              <a:t>llegue una nueva moneda </a:t>
            </a:r>
            <a:r>
              <a:rPr lang="es-ES" b="1" dirty="0" smtClean="0">
                <a:solidFill>
                  <a:srgbClr val="002060"/>
                </a:solidFill>
                <a:latin typeface="Arial Black" panose="020B0A04020102020204" pitchFamily="34" charset="0"/>
              </a:rPr>
              <a:t>Mundial para darle la bienvenida al anticristo.</a:t>
            </a: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22149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30874"/>
            <a:ext cx="9144000" cy="5174374"/>
          </a:xfrm>
          <a:prstGeom prst="rect">
            <a:avLst/>
          </a:prstGeom>
          <a:noFill/>
          <a:ln>
            <a:noFill/>
          </a:ln>
        </p:spPr>
      </p:pic>
      <p:sp>
        <p:nvSpPr>
          <p:cNvPr id="4" name="CuadroTexto 1"/>
          <p:cNvSpPr txBox="1"/>
          <p:nvPr/>
        </p:nvSpPr>
        <p:spPr>
          <a:xfrm>
            <a:off x="251520" y="3003798"/>
            <a:ext cx="8712968" cy="2039020"/>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También es increíble que una parte del protestantismo, seguidor del falso evangelio de la prosperidad, entre los cuales está el </a:t>
            </a:r>
            <a:r>
              <a:rPr lang="es-ES" sz="1600" b="1" dirty="0" err="1" smtClean="0">
                <a:solidFill>
                  <a:srgbClr val="002060"/>
                </a:solidFill>
                <a:latin typeface="Arial Black" panose="020B0A04020102020204" pitchFamily="34" charset="0"/>
              </a:rPr>
              <a:t>pseudo</a:t>
            </a:r>
            <a:r>
              <a:rPr lang="es-ES" sz="1600" b="1" dirty="0" smtClean="0">
                <a:solidFill>
                  <a:srgbClr val="002060"/>
                </a:solidFill>
                <a:latin typeface="Arial Black" panose="020B0A04020102020204" pitchFamily="34" charset="0"/>
              </a:rPr>
              <a:t> movimiento apostólico - profético y el movimiento neo pentecostal, quienes están apoyando decididamente el </a:t>
            </a:r>
            <a:r>
              <a:rPr lang="es-ES" sz="1600" b="1" dirty="0">
                <a:solidFill>
                  <a:srgbClr val="002060"/>
                </a:solidFill>
                <a:latin typeface="Arial Black" panose="020B0A04020102020204" pitchFamily="34" charset="0"/>
              </a:rPr>
              <a:t>falso </a:t>
            </a:r>
            <a:r>
              <a:rPr lang="es-ES" sz="1600" b="1" dirty="0" smtClean="0">
                <a:solidFill>
                  <a:srgbClr val="002060"/>
                </a:solidFill>
                <a:latin typeface="Arial Black" panose="020B0A04020102020204" pitchFamily="34" charset="0"/>
              </a:rPr>
              <a:t>ecumenismo, que dará la bienvenida al Nuevo Orden Mundial y al anticristo. </a:t>
            </a:r>
          </a:p>
          <a:p>
            <a:pPr algn="ctr"/>
            <a:r>
              <a:rPr lang="es-ES" sz="1600" b="1" dirty="0" smtClean="0">
                <a:solidFill>
                  <a:srgbClr val="002060"/>
                </a:solidFill>
                <a:latin typeface="Arial Black" panose="020B0A04020102020204" pitchFamily="34" charset="0"/>
              </a:rPr>
              <a:t>Lo sorprendente de todo es que el pueblo de Dios debería de estar alerta ante estos eventos, pero la Biblia dice que por falta de entendimiento, muchos perecerán.</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7724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rotWithShape="1">
          <a:blip r:embed="rId2">
            <a:lum/>
            <a:extLst>
              <a:ext uri="{28A0092B-C50C-407E-A947-70E740481C1C}">
                <a14:useLocalDpi xmlns:a14="http://schemas.microsoft.com/office/drawing/2010/main" val="0"/>
              </a:ext>
            </a:extLst>
          </a:blip>
          <a:srcRect l="196" t="-44" r="196" b="-44"/>
          <a:stretch/>
        </p:blipFill>
        <p:spPr>
          <a:xfrm>
            <a:off x="0" y="0"/>
            <a:ext cx="9144000" cy="5148000"/>
          </a:xfrm>
          <a:prstGeom prst="rect">
            <a:avLst/>
          </a:prstGeom>
          <a:noFill/>
          <a:ln>
            <a:noFill/>
          </a:ln>
        </p:spPr>
      </p:pic>
      <p:sp>
        <p:nvSpPr>
          <p:cNvPr id="3" name="CuadroTexto 1"/>
          <p:cNvSpPr txBox="1"/>
          <p:nvPr/>
        </p:nvSpPr>
        <p:spPr>
          <a:xfrm>
            <a:off x="323528" y="2931790"/>
            <a:ext cx="8496944" cy="200824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Que </a:t>
            </a:r>
            <a:r>
              <a:rPr lang="es-ES" b="1" dirty="0">
                <a:solidFill>
                  <a:srgbClr val="002060"/>
                </a:solidFill>
                <a:latin typeface="Arial Black" panose="020B0A04020102020204" pitchFamily="34" charset="0"/>
              </a:rPr>
              <a:t>estas señales te ayuden a someterte más a Dios y a buscarle en Espíritu y en Verdad, para que cuando Cristo nos arrebate tú también seas parte de esa bienaventuranza, y si aún no conoces de Cristo, </a:t>
            </a:r>
            <a:r>
              <a:rPr lang="es-ES" b="1" dirty="0" smtClean="0">
                <a:solidFill>
                  <a:srgbClr val="002060"/>
                </a:solidFill>
                <a:latin typeface="Arial Black" panose="020B0A04020102020204" pitchFamily="34" charset="0"/>
              </a:rPr>
              <a:t>ésta </a:t>
            </a:r>
            <a:r>
              <a:rPr lang="es-ES" b="1" dirty="0">
                <a:solidFill>
                  <a:srgbClr val="002060"/>
                </a:solidFill>
                <a:latin typeface="Arial Black" panose="020B0A04020102020204" pitchFamily="34" charset="0"/>
              </a:rPr>
              <a:t>puede ser también tu oportunidad para reconocerle, y doblar tus rodillas pidiéndole misericordia por tu vida, y la de tu familia, hazlo, Él está dispuesto a perdonarte si lo pides con todo tu corazón</a:t>
            </a:r>
            <a:r>
              <a:rPr lang="es-ES" b="1" dirty="0" smtClean="0">
                <a:solidFill>
                  <a:srgbClr val="002060"/>
                </a:solidFill>
                <a:latin typeface="Arial Black" panose="020B0A04020102020204" pitchFamily="34" charset="0"/>
              </a:rPr>
              <a:t>.</a:t>
            </a: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403770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 Científico a Siervo de Dios"/>
          <p:cNvPicPr>
            <a:picLocks noGrp="1" noChangeAspect="1"/>
          </p:cNvPicPr>
          <p:nvPr isPhoto="1"/>
        </p:nvPicPr>
        <p:blipFill>
          <a:blip r:embed="rId3">
            <a:extLst>
              <a:ext uri="{BEBA8EAE-BF5A-486C-A8C5-ECC9F3942E4B}">
                <a14:imgProps xmlns:a14="http://schemas.microsoft.com/office/drawing/2010/main">
                  <a14:imgLayer r:embed="rId4">
                    <a14:imgEffect>
                      <a14:sharpenSoften amount="-100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a:scene3d>
            <a:camera prst="orthographicFront"/>
            <a:lightRig rig="threePt" dir="t"/>
          </a:scene3d>
          <a:sp3d>
            <a:bevelT w="152400" h="50800" prst="softRound"/>
          </a:sp3d>
        </p:spPr>
      </p:pic>
      <p:sp>
        <p:nvSpPr>
          <p:cNvPr id="8" name="7 CuadroTexto"/>
          <p:cNvSpPr txBox="1"/>
          <p:nvPr/>
        </p:nvSpPr>
        <p:spPr>
          <a:xfrm>
            <a:off x="8551977" y="4797251"/>
            <a:ext cx="556884" cy="315471"/>
          </a:xfrm>
          <a:prstGeom prst="rect">
            <a:avLst/>
          </a:prstGeom>
          <a:noFill/>
        </p:spPr>
        <p:txBody>
          <a:bodyPr wrap="none" lIns="68580" tIns="34290" rIns="68580" bIns="34290" rtlCol="0">
            <a:spAutoFit/>
            <a:scene3d>
              <a:camera prst="obliqueBottomLeft"/>
              <a:lightRig rig="threePt" dir="t"/>
            </a:scene3d>
            <a:sp3d extrusionH="50800">
              <a:extrusionClr>
                <a:srgbClr val="243EFE"/>
              </a:extrusionClr>
            </a:sp3d>
          </a:bodyPr>
          <a:lstStyle/>
          <a:p>
            <a:pPr algn="ctr"/>
            <a:r>
              <a:rPr lang="es-ES" sz="1600" dirty="0" smtClean="0">
                <a:ln w="0">
                  <a:noFill/>
                </a:ln>
                <a:solidFill>
                  <a:srgbClr val="002060"/>
                </a:solidFill>
                <a:latin typeface="AR BERKLEY" panose="02000000000000000000" pitchFamily="2" charset="0"/>
              </a:rPr>
              <a:t>P</a:t>
            </a:r>
            <a:r>
              <a:rPr lang="es-ES" sz="1050" dirty="0">
                <a:ln w="0">
                  <a:noFill/>
                </a:ln>
                <a:solidFill>
                  <a:srgbClr val="002060"/>
                </a:solidFill>
                <a:latin typeface="AR BERKLEY" panose="02000000000000000000" pitchFamily="2" charset="0"/>
              </a:rPr>
              <a:t>&amp;</a:t>
            </a:r>
            <a:r>
              <a:rPr lang="es-ES" sz="1600" dirty="0" smtClean="0">
                <a:ln w="0">
                  <a:noFill/>
                </a:ln>
                <a:solidFill>
                  <a:srgbClr val="002060"/>
                </a:solidFill>
                <a:latin typeface="AR BERKLEY" panose="02000000000000000000" pitchFamily="2" charset="0"/>
              </a:rPr>
              <a:t>R</a:t>
            </a:r>
            <a:endParaRPr lang="es-ES" sz="1050" dirty="0">
              <a:ln w="0">
                <a:noFill/>
              </a:ln>
              <a:solidFill>
                <a:srgbClr val="002060"/>
              </a:solidFill>
              <a:latin typeface="AR BERKLEY" panose="02000000000000000000" pitchFamily="2" charset="0"/>
            </a:endParaRPr>
          </a:p>
        </p:txBody>
      </p:sp>
      <p:sp>
        <p:nvSpPr>
          <p:cNvPr id="9" name="8 Rectángulo"/>
          <p:cNvSpPr/>
          <p:nvPr/>
        </p:nvSpPr>
        <p:spPr>
          <a:xfrm flipH="1">
            <a:off x="0" y="8635"/>
            <a:ext cx="9144000" cy="5143500"/>
          </a:xfrm>
          <a:prstGeom prst="rect">
            <a:avLst/>
          </a:prstGeom>
          <a:gradFill>
            <a:gsLst>
              <a:gs pos="87000">
                <a:schemeClr val="accent1">
                  <a:lumMod val="61000"/>
                  <a:lumOff val="39000"/>
                </a:schemeClr>
              </a:gs>
              <a:gs pos="13000">
                <a:schemeClr val="accent1">
                  <a:lumMod val="20000"/>
                  <a:lumOff val="80000"/>
                  <a:alpha val="56000"/>
                </a:schemeClr>
              </a:gs>
              <a:gs pos="35000">
                <a:srgbClr val="FEE7F2">
                  <a:alpha val="19000"/>
                </a:srgbClr>
              </a:gs>
              <a:gs pos="98000">
                <a:schemeClr val="accent1">
                  <a:lumMod val="54000"/>
                  <a:lumOff val="46000"/>
                </a:schemeClr>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0" y="0"/>
            <a:ext cx="9144000" cy="5143500"/>
          </a:xfrm>
          <a:prstGeom prst="rect">
            <a:avLst/>
          </a:prstGeom>
          <a:gradFill>
            <a:gsLst>
              <a:gs pos="92000">
                <a:schemeClr val="accent1">
                  <a:lumMod val="33000"/>
                  <a:lumOff val="67000"/>
                </a:schemeClr>
              </a:gs>
              <a:gs pos="13000">
                <a:schemeClr val="accent1">
                  <a:lumMod val="20000"/>
                  <a:lumOff val="80000"/>
                </a:schemeClr>
              </a:gs>
              <a:gs pos="35000">
                <a:srgbClr val="FEE7F2"/>
              </a:gs>
              <a:gs pos="98000">
                <a:schemeClr val="accent1">
                  <a:lumMod val="22000"/>
                  <a:lumOff val="78000"/>
                </a:schemeClr>
              </a:gs>
              <a:gs pos="100000">
                <a:srgbClr val="00B0F0">
                  <a:lumMod val="82000"/>
                  <a:lumOff val="18000"/>
                </a:srgbClr>
              </a:gs>
            </a:gsLst>
            <a:lin ang="5400000" scaled="0"/>
          </a:gradFill>
          <a:ln>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s-ES"/>
          </a:p>
        </p:txBody>
      </p:sp>
      <p:sp>
        <p:nvSpPr>
          <p:cNvPr id="10" name="9 Rectángulo"/>
          <p:cNvSpPr/>
          <p:nvPr/>
        </p:nvSpPr>
        <p:spPr>
          <a:xfrm flipH="1">
            <a:off x="-108520" y="0"/>
            <a:ext cx="9517066" cy="1625327"/>
          </a:xfrm>
          <a:prstGeom prst="rect">
            <a:avLst/>
          </a:prstGeom>
          <a:gradFill flip="none" rotWithShape="1">
            <a:gsLst>
              <a:gs pos="100000">
                <a:srgbClr val="00B0F0">
                  <a:alpha val="65000"/>
                  <a:lumMod val="37000"/>
                  <a:lumOff val="63000"/>
                </a:srgbClr>
              </a:gs>
              <a:gs pos="65000">
                <a:srgbClr val="00FFCC">
                  <a:alpha val="0"/>
                  <a:lumMod val="44000"/>
                  <a:lumOff val="56000"/>
                </a:srgbClr>
              </a:gs>
            </a:gsLst>
            <a:lin ang="16200000" scaled="1"/>
            <a:tileRect/>
          </a:gradFill>
          <a:ln>
            <a:noFill/>
          </a:ln>
          <a:scene3d>
            <a:camera prst="orthographicFront"/>
            <a:lightRig rig="flood" dir="t">
              <a:rot lat="0" lon="0" rev="16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rtlCol="0" anchor="ctr"/>
          <a:lstStyle/>
          <a:p>
            <a:pPr algn="ctr"/>
            <a:endParaRPr lang="es-ES" dirty="0"/>
          </a:p>
        </p:txBody>
      </p:sp>
      <p:sp>
        <p:nvSpPr>
          <p:cNvPr id="14" name="13 CuadroTexto"/>
          <p:cNvSpPr txBox="1"/>
          <p:nvPr/>
        </p:nvSpPr>
        <p:spPr>
          <a:xfrm>
            <a:off x="8532000" y="4788000"/>
            <a:ext cx="556884" cy="315471"/>
          </a:xfrm>
          <a:prstGeom prst="rect">
            <a:avLst/>
          </a:prstGeom>
          <a:noFill/>
        </p:spPr>
        <p:txBody>
          <a:bodyPr wrap="none" lIns="68580" tIns="34290" rIns="68580" bIns="34290" rtlCol="0">
            <a:spAutoFit/>
            <a:scene3d>
              <a:camera prst="obliqueBottomLeft"/>
              <a:lightRig rig="threePt" dir="t"/>
            </a:scene3d>
            <a:sp3d extrusionH="69850">
              <a:extrusionClr>
                <a:srgbClr val="002060"/>
              </a:extrusionClr>
            </a:sp3d>
          </a:bodyPr>
          <a:lstStyle/>
          <a:p>
            <a:pPr algn="ctr"/>
            <a:r>
              <a:rPr lang="es-ES" sz="1600" dirty="0" smtClean="0">
                <a:ln w="0">
                  <a:noFill/>
                </a:ln>
                <a:solidFill>
                  <a:schemeClr val="accent5">
                    <a:lumMod val="60000"/>
                    <a:lumOff val="40000"/>
                  </a:schemeClr>
                </a:solidFill>
                <a:latin typeface="AR BERKLEY" panose="02000000000000000000" pitchFamily="2" charset="0"/>
              </a:rPr>
              <a:t>P</a:t>
            </a:r>
            <a:r>
              <a:rPr lang="es-ES" sz="1050" dirty="0">
                <a:ln w="0">
                  <a:noFill/>
                </a:ln>
                <a:solidFill>
                  <a:schemeClr val="accent5">
                    <a:lumMod val="60000"/>
                    <a:lumOff val="40000"/>
                  </a:schemeClr>
                </a:solidFill>
                <a:latin typeface="AR BERKLEY" panose="02000000000000000000" pitchFamily="2" charset="0"/>
              </a:rPr>
              <a:t>&amp;</a:t>
            </a:r>
            <a:r>
              <a:rPr lang="es-ES" sz="1600" dirty="0" smtClean="0">
                <a:ln w="0">
                  <a:noFill/>
                </a:ln>
                <a:solidFill>
                  <a:schemeClr val="accent5">
                    <a:lumMod val="60000"/>
                    <a:lumOff val="40000"/>
                  </a:schemeClr>
                </a:solidFill>
                <a:latin typeface="AR BERKLEY" panose="02000000000000000000" pitchFamily="2" charset="0"/>
              </a:rPr>
              <a:t>R</a:t>
            </a:r>
            <a:endParaRPr lang="es-ES" sz="1050" dirty="0">
              <a:ln w="0">
                <a:noFill/>
              </a:ln>
              <a:solidFill>
                <a:schemeClr val="accent5">
                  <a:lumMod val="60000"/>
                  <a:lumOff val="40000"/>
                </a:schemeClr>
              </a:solidFill>
              <a:latin typeface="AR BERKLEY" panose="02000000000000000000" pitchFamily="2" charset="0"/>
            </a:endParaRPr>
          </a:p>
        </p:txBody>
      </p:sp>
      <p:pic>
        <p:nvPicPr>
          <p:cNvPr id="13" name="Picture 2" descr="Effets Pour Créations Série 16 "/>
          <p:cNvPicPr>
            <a:picLocks noChangeAspect="1" noChangeArrowheads="1"/>
          </p:cNvPicPr>
          <p:nvPr/>
        </p:nvPicPr>
        <p:blipFill>
          <a:blip r:embed="rId5">
            <a:lum bright="70000" contrast="-70000"/>
            <a:extLst>
              <a:ext uri="{28A0092B-C50C-407E-A947-70E740481C1C}">
                <a14:useLocalDpi xmlns:a14="http://schemas.microsoft.com/office/drawing/2010/main" val="0"/>
              </a:ext>
            </a:extLst>
          </a:blip>
          <a:srcRect/>
          <a:stretch>
            <a:fillRect/>
          </a:stretch>
        </p:blipFill>
        <p:spPr bwMode="auto">
          <a:xfrm>
            <a:off x="-1836712" y="123477"/>
            <a:ext cx="12745416" cy="5020023"/>
          </a:xfrm>
          <a:prstGeom prst="rect">
            <a:avLst/>
          </a:prstGeom>
          <a:noFill/>
          <a:extLst>
            <a:ext uri="{909E8E84-426E-40DD-AFC4-6F175D3DCCD1}">
              <a14:hiddenFill xmlns:a14="http://schemas.microsoft.com/office/drawing/2010/main">
                <a:solidFill>
                  <a:srgbClr val="FFFFFF"/>
                </a:solidFill>
              </a14:hiddenFill>
            </a:ext>
          </a:extLst>
        </p:spPr>
      </p:pic>
      <p:sp>
        <p:nvSpPr>
          <p:cNvPr id="15" name="14 Onda"/>
          <p:cNvSpPr/>
          <p:nvPr/>
        </p:nvSpPr>
        <p:spPr>
          <a:xfrm>
            <a:off x="323528" y="182152"/>
            <a:ext cx="8568952" cy="4776761"/>
          </a:xfrm>
          <a:custGeom>
            <a:avLst/>
            <a:gdLst>
              <a:gd name="connsiteX0" fmla="*/ 0 w 8712968"/>
              <a:gd name="connsiteY0" fmla="*/ 259111 h 4876006"/>
              <a:gd name="connsiteX1" fmla="*/ 8712968 w 8712968"/>
              <a:gd name="connsiteY1" fmla="*/ 259111 h 4876006"/>
              <a:gd name="connsiteX2" fmla="*/ 8712968 w 8712968"/>
              <a:gd name="connsiteY2" fmla="*/ 4616895 h 4876006"/>
              <a:gd name="connsiteX3" fmla="*/ 0 w 8712968"/>
              <a:gd name="connsiteY3" fmla="*/ 4616895 h 4876006"/>
              <a:gd name="connsiteX4" fmla="*/ 0 w 8712968"/>
              <a:gd name="connsiteY4" fmla="*/ 259111 h 4876006"/>
              <a:gd name="connsiteX0" fmla="*/ 0 w 8712968"/>
              <a:gd name="connsiteY0" fmla="*/ 278898 h 4886011"/>
              <a:gd name="connsiteX1" fmla="*/ 8712968 w 8712968"/>
              <a:gd name="connsiteY1" fmla="*/ 278898 h 4886011"/>
              <a:gd name="connsiteX2" fmla="*/ 8712968 w 8712968"/>
              <a:gd name="connsiteY2" fmla="*/ 4636682 h 4886011"/>
              <a:gd name="connsiteX3" fmla="*/ 0 w 8712968"/>
              <a:gd name="connsiteY3" fmla="*/ 4636682 h 4886011"/>
              <a:gd name="connsiteX4" fmla="*/ 0 w 8712968"/>
              <a:gd name="connsiteY4" fmla="*/ 278898 h 4886011"/>
              <a:gd name="connsiteX0" fmla="*/ 0 w 8712968"/>
              <a:gd name="connsiteY0" fmla="*/ 311965 h 4714126"/>
              <a:gd name="connsiteX1" fmla="*/ 8712968 w 8712968"/>
              <a:gd name="connsiteY1" fmla="*/ 107013 h 4714126"/>
              <a:gd name="connsiteX2" fmla="*/ 8712968 w 8712968"/>
              <a:gd name="connsiteY2" fmla="*/ 4464797 h 4714126"/>
              <a:gd name="connsiteX3" fmla="*/ 0 w 8712968"/>
              <a:gd name="connsiteY3" fmla="*/ 4464797 h 4714126"/>
              <a:gd name="connsiteX4" fmla="*/ 0 w 8712968"/>
              <a:gd name="connsiteY4" fmla="*/ 311965 h 4714126"/>
              <a:gd name="connsiteX0" fmla="*/ 0 w 8712968"/>
              <a:gd name="connsiteY0" fmla="*/ 311965 h 4740335"/>
              <a:gd name="connsiteX1" fmla="*/ 8712968 w 8712968"/>
              <a:gd name="connsiteY1" fmla="*/ 107013 h 4740335"/>
              <a:gd name="connsiteX2" fmla="*/ 8712968 w 8712968"/>
              <a:gd name="connsiteY2" fmla="*/ 4464797 h 4740335"/>
              <a:gd name="connsiteX3" fmla="*/ 0 w 8712968"/>
              <a:gd name="connsiteY3" fmla="*/ 4669748 h 4740335"/>
              <a:gd name="connsiteX4" fmla="*/ 0 w 8712968"/>
              <a:gd name="connsiteY4" fmla="*/ 311965 h 4740335"/>
              <a:gd name="connsiteX0" fmla="*/ 0 w 8712968"/>
              <a:gd name="connsiteY0" fmla="*/ 311965 h 4779326"/>
              <a:gd name="connsiteX1" fmla="*/ 8712968 w 8712968"/>
              <a:gd name="connsiteY1" fmla="*/ 107013 h 4779326"/>
              <a:gd name="connsiteX2" fmla="*/ 8712968 w 8712968"/>
              <a:gd name="connsiteY2" fmla="*/ 4464797 h 4779326"/>
              <a:gd name="connsiteX3" fmla="*/ 0 w 8712968"/>
              <a:gd name="connsiteY3" fmla="*/ 4669748 h 4779326"/>
              <a:gd name="connsiteX4" fmla="*/ 0 w 8712968"/>
              <a:gd name="connsiteY4" fmla="*/ 311965 h 4779326"/>
              <a:gd name="connsiteX0" fmla="*/ 0 w 8712968"/>
              <a:gd name="connsiteY0" fmla="*/ 311965 h 4776761"/>
              <a:gd name="connsiteX1" fmla="*/ 8712968 w 8712968"/>
              <a:gd name="connsiteY1" fmla="*/ 107013 h 4776761"/>
              <a:gd name="connsiteX2" fmla="*/ 8712968 w 8712968"/>
              <a:gd name="connsiteY2" fmla="*/ 4464797 h 4776761"/>
              <a:gd name="connsiteX3" fmla="*/ 0 w 8712968"/>
              <a:gd name="connsiteY3" fmla="*/ 4669748 h 4776761"/>
              <a:gd name="connsiteX4" fmla="*/ 0 w 8712968"/>
              <a:gd name="connsiteY4" fmla="*/ 311965 h 47767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12968" h="4776761">
                <a:moveTo>
                  <a:pt x="0" y="311965"/>
                </a:moveTo>
                <a:cubicBezTo>
                  <a:pt x="2904323" y="-551738"/>
                  <a:pt x="5792880" y="718467"/>
                  <a:pt x="8712968" y="107013"/>
                </a:cubicBezTo>
                <a:lnTo>
                  <a:pt x="8712968" y="4464797"/>
                </a:lnTo>
                <a:cubicBezTo>
                  <a:pt x="5808645" y="5328500"/>
                  <a:pt x="2778199" y="4058293"/>
                  <a:pt x="0" y="4669748"/>
                </a:cubicBezTo>
                <a:lnTo>
                  <a:pt x="0" y="311965"/>
                </a:lnTo>
                <a:close/>
              </a:path>
            </a:pathLst>
          </a:custGeom>
          <a:gradFill>
            <a:gsLst>
              <a:gs pos="48000">
                <a:schemeClr val="accent1">
                  <a:lumMod val="50000"/>
                  <a:alpha val="0"/>
                </a:schemeClr>
              </a:gs>
              <a:gs pos="7000">
                <a:srgbClr val="B1E2F2">
                  <a:alpha val="14000"/>
                </a:srgbClr>
              </a:gs>
              <a:gs pos="92000">
                <a:srgbClr val="9EDDF1">
                  <a:lumMod val="60000"/>
                  <a:lumOff val="40000"/>
                  <a:alpha val="48000"/>
                </a:srgbClr>
              </a:gs>
              <a:gs pos="1000">
                <a:schemeClr val="accent5">
                  <a:lumMod val="20000"/>
                  <a:lumOff val="80000"/>
                </a:schemeClr>
              </a:gs>
              <a:gs pos="97000">
                <a:schemeClr val="accent5">
                  <a:lumMod val="20000"/>
                  <a:lumOff val="80000"/>
                </a:schemeClr>
              </a:gs>
              <a:gs pos="83000">
                <a:schemeClr val="accent5">
                  <a:lumMod val="40000"/>
                  <a:lumOff val="60000"/>
                  <a:alpha val="39000"/>
                </a:schemeClr>
              </a:gs>
            </a:gsLst>
            <a:lin ang="10800000" scaled="1"/>
          </a:gradFill>
          <a:ln>
            <a:solidFill>
              <a:schemeClr val="accent5">
                <a:lumMod val="40000"/>
                <a:lumOff val="60000"/>
              </a:schemeClr>
            </a:solidFill>
          </a:ln>
          <a:effectLst>
            <a:outerShdw blurRad="165100" dist="50800" dir="5400000" algn="ctr" rotWithShape="0">
              <a:srgbClr val="002060">
                <a:alpha val="31000"/>
              </a:srgbClr>
            </a:outerShdw>
          </a:effectLst>
          <a:scene3d>
            <a:camera prst="obliqueBottomLeft"/>
            <a:lightRig rig="brightRoom" dir="t"/>
          </a:scene3d>
          <a:sp3d>
            <a:bevelT w="4127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CuadroTexto 1"/>
          <p:cNvSpPr txBox="1"/>
          <p:nvPr/>
        </p:nvSpPr>
        <p:spPr>
          <a:xfrm>
            <a:off x="971600" y="1131590"/>
            <a:ext cx="7272808" cy="3639458"/>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1600" b="1" dirty="0" smtClean="0">
                <a:solidFill>
                  <a:srgbClr val="1A4652"/>
                </a:solidFill>
                <a:latin typeface="Arial Black" panose="020B0A04020102020204" pitchFamily="34" charset="0"/>
              </a:rPr>
              <a:t>Conclusión</a:t>
            </a:r>
            <a:r>
              <a:rPr lang="es-ES" sz="1600" b="1" dirty="0">
                <a:solidFill>
                  <a:srgbClr val="1A4652"/>
                </a:solidFill>
                <a:latin typeface="Arial Black" panose="020B0A04020102020204" pitchFamily="34" charset="0"/>
              </a:rPr>
              <a:t>:</a:t>
            </a:r>
          </a:p>
          <a:p>
            <a:pPr algn="ctr"/>
            <a:r>
              <a:rPr lang="es-ES" sz="1600" b="1" dirty="0">
                <a:solidFill>
                  <a:srgbClr val="1A4652"/>
                </a:solidFill>
                <a:latin typeface="Arial Black" panose="020B0A04020102020204" pitchFamily="34" charset="0"/>
              </a:rPr>
              <a:t>Amado hermano, hermana, amiga o amigo el tiempo se acerca, y hoy más que nunca no debemos menospreciar la salvación de Cristo. Reconócele como el único y suficiente Salvador de tu vida, para que cuando Él vuelva por su iglesia, nos encuentre a todos haciendo su bendita voluntad.</a:t>
            </a:r>
          </a:p>
          <a:p>
            <a:pPr algn="ctr"/>
            <a:r>
              <a:rPr lang="es-ES" sz="1600" b="1" dirty="0">
                <a:solidFill>
                  <a:srgbClr val="1A4652"/>
                </a:solidFill>
                <a:latin typeface="Arial Black" panose="020B0A04020102020204" pitchFamily="34" charset="0"/>
              </a:rPr>
              <a:t>Si estás en pecado, arrepiéntete definitivamente antes que sea demasiado tarde, y no endurezcas tu corazón, como lo hicieron miles de gentes cuando Noé construyó el Arca y les advirtió que un diluvio venía sobre la faz de la tierra y lo que hicieron fue burlarse y por ello perecieron.</a:t>
            </a:r>
          </a:p>
          <a:p>
            <a:pPr algn="ctr"/>
            <a:endParaRPr lang="es-ES" sz="1600" b="1" dirty="0">
              <a:solidFill>
                <a:srgbClr val="1A4652"/>
              </a:solidFill>
              <a:latin typeface="Arial Black" panose="020B0A04020102020204" pitchFamily="34" charset="0"/>
            </a:endParaRPr>
          </a:p>
          <a:p>
            <a:pPr algn="ctr"/>
            <a:endParaRPr lang="es-ES" sz="1600" b="1" dirty="0" smtClean="0">
              <a:solidFill>
                <a:srgbClr val="1A4652"/>
              </a:solidFill>
              <a:latin typeface="Arial Black" panose="020B0A04020102020204" pitchFamily="34" charset="0"/>
            </a:endParaRPr>
          </a:p>
          <a:p>
            <a:pPr algn="ctr"/>
            <a:endParaRPr lang="es-ES" sz="24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19388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800" fill="hold"/>
                                        <p:tgtEl>
                                          <p:spTgt spid="16"/>
                                        </p:tgtEl>
                                        <p:attrNameLst>
                                          <p:attrName>ppt_w</p:attrName>
                                        </p:attrNameLst>
                                      </p:cBhvr>
                                      <p:tavLst>
                                        <p:tav tm="0">
                                          <p:val>
                                            <p:fltVal val="0"/>
                                          </p:val>
                                        </p:tav>
                                        <p:tav tm="100000">
                                          <p:val>
                                            <p:strVal val="#ppt_w"/>
                                          </p:val>
                                        </p:tav>
                                      </p:tavLst>
                                    </p:anim>
                                    <p:anim calcmode="lin" valueType="num">
                                      <p:cBhvr>
                                        <p:cTn id="8" dur="1800" fill="hold"/>
                                        <p:tgtEl>
                                          <p:spTgt spid="1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1650" fill="hold"/>
                                        <p:tgtEl>
                                          <p:spTgt spid="15"/>
                                        </p:tgtEl>
                                        <p:attrNameLst>
                                          <p:attrName>ppt_w</p:attrName>
                                        </p:attrNameLst>
                                      </p:cBhvr>
                                      <p:tavLst>
                                        <p:tav tm="0">
                                          <p:val>
                                            <p:strVal val="4/3*#ppt_w"/>
                                          </p:val>
                                        </p:tav>
                                        <p:tav tm="100000">
                                          <p:val>
                                            <p:strVal val="#ppt_w"/>
                                          </p:val>
                                        </p:tav>
                                      </p:tavLst>
                                    </p:anim>
                                    <p:anim calcmode="lin" valueType="num">
                                      <p:cBhvr>
                                        <p:cTn id="12" dur="165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 Científico a Siervo de Dios"/>
          <p:cNvPicPr>
            <a:picLocks noGrp="1" noChangeAspect="1"/>
          </p:cNvPicPr>
          <p:nvPr isPhoto="1"/>
        </p:nvPicPr>
        <p:blipFill>
          <a:blip r:embed="rId3">
            <a:extLst>
              <a:ext uri="{BEBA8EAE-BF5A-486C-A8C5-ECC9F3942E4B}">
                <a14:imgProps xmlns:a14="http://schemas.microsoft.com/office/drawing/2010/main">
                  <a14:imgLayer r:embed="rId4">
                    <a14:imgEffect>
                      <a14:sharpenSoften amount="-100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a:scene3d>
            <a:camera prst="orthographicFront"/>
            <a:lightRig rig="threePt" dir="t"/>
          </a:scene3d>
          <a:sp3d>
            <a:bevelT w="152400" h="50800" prst="softRound"/>
          </a:sp3d>
        </p:spPr>
      </p:pic>
      <p:sp>
        <p:nvSpPr>
          <p:cNvPr id="8" name="7 CuadroTexto"/>
          <p:cNvSpPr txBox="1"/>
          <p:nvPr/>
        </p:nvSpPr>
        <p:spPr>
          <a:xfrm>
            <a:off x="8551977" y="4797251"/>
            <a:ext cx="556884" cy="315471"/>
          </a:xfrm>
          <a:prstGeom prst="rect">
            <a:avLst/>
          </a:prstGeom>
          <a:noFill/>
        </p:spPr>
        <p:txBody>
          <a:bodyPr wrap="none" lIns="68580" tIns="34290" rIns="68580" bIns="34290" rtlCol="0">
            <a:spAutoFit/>
            <a:scene3d>
              <a:camera prst="obliqueBottomLeft"/>
              <a:lightRig rig="threePt" dir="t"/>
            </a:scene3d>
            <a:sp3d extrusionH="50800">
              <a:extrusionClr>
                <a:srgbClr val="243EFE"/>
              </a:extrusionClr>
            </a:sp3d>
          </a:bodyPr>
          <a:lstStyle/>
          <a:p>
            <a:pPr algn="ctr"/>
            <a:r>
              <a:rPr lang="es-ES" sz="1600" dirty="0" smtClean="0">
                <a:ln w="0">
                  <a:noFill/>
                </a:ln>
                <a:solidFill>
                  <a:srgbClr val="002060"/>
                </a:solidFill>
                <a:latin typeface="AR BERKLEY" panose="02000000000000000000" pitchFamily="2" charset="0"/>
              </a:rPr>
              <a:t>P</a:t>
            </a:r>
            <a:r>
              <a:rPr lang="es-ES" sz="1050" dirty="0">
                <a:ln w="0">
                  <a:noFill/>
                </a:ln>
                <a:solidFill>
                  <a:srgbClr val="002060"/>
                </a:solidFill>
                <a:latin typeface="AR BERKLEY" panose="02000000000000000000" pitchFamily="2" charset="0"/>
              </a:rPr>
              <a:t>&amp;</a:t>
            </a:r>
            <a:r>
              <a:rPr lang="es-ES" sz="1600" dirty="0" smtClean="0">
                <a:ln w="0">
                  <a:noFill/>
                </a:ln>
                <a:solidFill>
                  <a:srgbClr val="002060"/>
                </a:solidFill>
                <a:latin typeface="AR BERKLEY" panose="02000000000000000000" pitchFamily="2" charset="0"/>
              </a:rPr>
              <a:t>R</a:t>
            </a:r>
            <a:endParaRPr lang="es-ES" sz="1050" dirty="0">
              <a:ln w="0">
                <a:noFill/>
              </a:ln>
              <a:solidFill>
                <a:srgbClr val="002060"/>
              </a:solidFill>
              <a:latin typeface="AR BERKLEY" panose="02000000000000000000" pitchFamily="2" charset="0"/>
            </a:endParaRPr>
          </a:p>
        </p:txBody>
      </p:sp>
      <p:sp>
        <p:nvSpPr>
          <p:cNvPr id="9" name="8 Rectángulo"/>
          <p:cNvSpPr/>
          <p:nvPr/>
        </p:nvSpPr>
        <p:spPr>
          <a:xfrm flipH="1">
            <a:off x="0" y="8635"/>
            <a:ext cx="9144000" cy="5143500"/>
          </a:xfrm>
          <a:prstGeom prst="rect">
            <a:avLst/>
          </a:prstGeom>
          <a:gradFill>
            <a:gsLst>
              <a:gs pos="87000">
                <a:schemeClr val="accent1">
                  <a:lumMod val="61000"/>
                  <a:lumOff val="39000"/>
                </a:schemeClr>
              </a:gs>
              <a:gs pos="13000">
                <a:schemeClr val="accent1">
                  <a:lumMod val="20000"/>
                  <a:lumOff val="80000"/>
                  <a:alpha val="56000"/>
                </a:schemeClr>
              </a:gs>
              <a:gs pos="35000">
                <a:srgbClr val="FEE7F2">
                  <a:alpha val="19000"/>
                </a:srgbClr>
              </a:gs>
              <a:gs pos="98000">
                <a:schemeClr val="accent1">
                  <a:lumMod val="54000"/>
                  <a:lumOff val="46000"/>
                </a:schemeClr>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0" y="0"/>
            <a:ext cx="9144000" cy="5143500"/>
          </a:xfrm>
          <a:prstGeom prst="rect">
            <a:avLst/>
          </a:prstGeom>
          <a:gradFill>
            <a:gsLst>
              <a:gs pos="92000">
                <a:schemeClr val="accent1">
                  <a:lumMod val="33000"/>
                  <a:lumOff val="67000"/>
                </a:schemeClr>
              </a:gs>
              <a:gs pos="13000">
                <a:schemeClr val="accent1">
                  <a:lumMod val="20000"/>
                  <a:lumOff val="80000"/>
                </a:schemeClr>
              </a:gs>
              <a:gs pos="35000">
                <a:srgbClr val="FEE7F2"/>
              </a:gs>
              <a:gs pos="98000">
                <a:schemeClr val="accent1">
                  <a:lumMod val="22000"/>
                  <a:lumOff val="78000"/>
                </a:schemeClr>
              </a:gs>
              <a:gs pos="100000">
                <a:srgbClr val="00B0F0">
                  <a:lumMod val="82000"/>
                  <a:lumOff val="18000"/>
                </a:srgbClr>
              </a:gs>
            </a:gsLst>
            <a:lin ang="5400000" scaled="0"/>
          </a:gradFill>
          <a:ln>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s-ES"/>
          </a:p>
        </p:txBody>
      </p:sp>
      <p:sp>
        <p:nvSpPr>
          <p:cNvPr id="10" name="9 Rectángulo"/>
          <p:cNvSpPr/>
          <p:nvPr/>
        </p:nvSpPr>
        <p:spPr>
          <a:xfrm flipH="1">
            <a:off x="-108520" y="0"/>
            <a:ext cx="9517066" cy="1625327"/>
          </a:xfrm>
          <a:prstGeom prst="rect">
            <a:avLst/>
          </a:prstGeom>
          <a:gradFill flip="none" rotWithShape="1">
            <a:gsLst>
              <a:gs pos="100000">
                <a:srgbClr val="00B0F0">
                  <a:alpha val="65000"/>
                  <a:lumMod val="37000"/>
                  <a:lumOff val="63000"/>
                </a:srgbClr>
              </a:gs>
              <a:gs pos="65000">
                <a:srgbClr val="00FFCC">
                  <a:alpha val="0"/>
                  <a:lumMod val="44000"/>
                  <a:lumOff val="56000"/>
                </a:srgbClr>
              </a:gs>
            </a:gsLst>
            <a:lin ang="16200000" scaled="1"/>
            <a:tileRect/>
          </a:gradFill>
          <a:ln>
            <a:noFill/>
          </a:ln>
          <a:scene3d>
            <a:camera prst="orthographicFront"/>
            <a:lightRig rig="flood" dir="t">
              <a:rot lat="0" lon="0" rev="16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rtlCol="0" anchor="ctr"/>
          <a:lstStyle/>
          <a:p>
            <a:pPr algn="ctr"/>
            <a:endParaRPr lang="es-ES" dirty="0"/>
          </a:p>
        </p:txBody>
      </p:sp>
      <p:sp>
        <p:nvSpPr>
          <p:cNvPr id="14" name="13 CuadroTexto"/>
          <p:cNvSpPr txBox="1"/>
          <p:nvPr/>
        </p:nvSpPr>
        <p:spPr>
          <a:xfrm>
            <a:off x="8532000" y="4788000"/>
            <a:ext cx="556884" cy="315471"/>
          </a:xfrm>
          <a:prstGeom prst="rect">
            <a:avLst/>
          </a:prstGeom>
          <a:noFill/>
        </p:spPr>
        <p:txBody>
          <a:bodyPr wrap="none" lIns="68580" tIns="34290" rIns="68580" bIns="34290" rtlCol="0">
            <a:spAutoFit/>
            <a:scene3d>
              <a:camera prst="obliqueBottomLeft"/>
              <a:lightRig rig="threePt" dir="t"/>
            </a:scene3d>
            <a:sp3d extrusionH="69850">
              <a:extrusionClr>
                <a:srgbClr val="002060"/>
              </a:extrusionClr>
            </a:sp3d>
          </a:bodyPr>
          <a:lstStyle/>
          <a:p>
            <a:pPr algn="ctr"/>
            <a:r>
              <a:rPr lang="es-ES" sz="1600" dirty="0" smtClean="0">
                <a:ln w="0">
                  <a:noFill/>
                </a:ln>
                <a:solidFill>
                  <a:schemeClr val="accent5">
                    <a:lumMod val="60000"/>
                    <a:lumOff val="40000"/>
                  </a:schemeClr>
                </a:solidFill>
                <a:latin typeface="AR BERKLEY" panose="02000000000000000000" pitchFamily="2" charset="0"/>
              </a:rPr>
              <a:t>P</a:t>
            </a:r>
            <a:r>
              <a:rPr lang="es-ES" sz="1050" dirty="0">
                <a:ln w="0">
                  <a:noFill/>
                </a:ln>
                <a:solidFill>
                  <a:schemeClr val="accent5">
                    <a:lumMod val="60000"/>
                    <a:lumOff val="40000"/>
                  </a:schemeClr>
                </a:solidFill>
                <a:latin typeface="AR BERKLEY" panose="02000000000000000000" pitchFamily="2" charset="0"/>
              </a:rPr>
              <a:t>&amp;</a:t>
            </a:r>
            <a:r>
              <a:rPr lang="es-ES" sz="1600" dirty="0" smtClean="0">
                <a:ln w="0">
                  <a:noFill/>
                </a:ln>
                <a:solidFill>
                  <a:schemeClr val="accent5">
                    <a:lumMod val="60000"/>
                    <a:lumOff val="40000"/>
                  </a:schemeClr>
                </a:solidFill>
                <a:latin typeface="AR BERKLEY" panose="02000000000000000000" pitchFamily="2" charset="0"/>
              </a:rPr>
              <a:t>R</a:t>
            </a:r>
            <a:endParaRPr lang="es-ES" sz="1050" dirty="0">
              <a:ln w="0">
                <a:noFill/>
              </a:ln>
              <a:solidFill>
                <a:schemeClr val="accent5">
                  <a:lumMod val="60000"/>
                  <a:lumOff val="40000"/>
                </a:schemeClr>
              </a:solidFill>
              <a:latin typeface="AR BERKLEY" panose="02000000000000000000" pitchFamily="2" charset="0"/>
            </a:endParaRPr>
          </a:p>
        </p:txBody>
      </p:sp>
      <p:pic>
        <p:nvPicPr>
          <p:cNvPr id="13" name="Picture 2" descr="Effets Pour Créations Série 16 "/>
          <p:cNvPicPr>
            <a:picLocks noChangeAspect="1" noChangeArrowheads="1"/>
          </p:cNvPicPr>
          <p:nvPr/>
        </p:nvPicPr>
        <p:blipFill>
          <a:blip r:embed="rId5">
            <a:lum bright="70000" contrast="-70000"/>
            <a:extLst>
              <a:ext uri="{28A0092B-C50C-407E-A947-70E740481C1C}">
                <a14:useLocalDpi xmlns:a14="http://schemas.microsoft.com/office/drawing/2010/main" val="0"/>
              </a:ext>
            </a:extLst>
          </a:blip>
          <a:srcRect/>
          <a:stretch>
            <a:fillRect/>
          </a:stretch>
        </p:blipFill>
        <p:spPr bwMode="auto">
          <a:xfrm>
            <a:off x="-1836712" y="123477"/>
            <a:ext cx="12745416" cy="5020023"/>
          </a:xfrm>
          <a:prstGeom prst="rect">
            <a:avLst/>
          </a:prstGeom>
          <a:noFill/>
          <a:extLst>
            <a:ext uri="{909E8E84-426E-40DD-AFC4-6F175D3DCCD1}">
              <a14:hiddenFill xmlns:a14="http://schemas.microsoft.com/office/drawing/2010/main">
                <a:solidFill>
                  <a:srgbClr val="FFFFFF"/>
                </a:solidFill>
              </a14:hiddenFill>
            </a:ext>
          </a:extLst>
        </p:spPr>
      </p:pic>
      <p:sp>
        <p:nvSpPr>
          <p:cNvPr id="15" name="14 Onda"/>
          <p:cNvSpPr/>
          <p:nvPr/>
        </p:nvSpPr>
        <p:spPr>
          <a:xfrm>
            <a:off x="323528" y="182152"/>
            <a:ext cx="8568952" cy="4776761"/>
          </a:xfrm>
          <a:custGeom>
            <a:avLst/>
            <a:gdLst>
              <a:gd name="connsiteX0" fmla="*/ 0 w 8712968"/>
              <a:gd name="connsiteY0" fmla="*/ 259111 h 4876006"/>
              <a:gd name="connsiteX1" fmla="*/ 8712968 w 8712968"/>
              <a:gd name="connsiteY1" fmla="*/ 259111 h 4876006"/>
              <a:gd name="connsiteX2" fmla="*/ 8712968 w 8712968"/>
              <a:gd name="connsiteY2" fmla="*/ 4616895 h 4876006"/>
              <a:gd name="connsiteX3" fmla="*/ 0 w 8712968"/>
              <a:gd name="connsiteY3" fmla="*/ 4616895 h 4876006"/>
              <a:gd name="connsiteX4" fmla="*/ 0 w 8712968"/>
              <a:gd name="connsiteY4" fmla="*/ 259111 h 4876006"/>
              <a:gd name="connsiteX0" fmla="*/ 0 w 8712968"/>
              <a:gd name="connsiteY0" fmla="*/ 278898 h 4886011"/>
              <a:gd name="connsiteX1" fmla="*/ 8712968 w 8712968"/>
              <a:gd name="connsiteY1" fmla="*/ 278898 h 4886011"/>
              <a:gd name="connsiteX2" fmla="*/ 8712968 w 8712968"/>
              <a:gd name="connsiteY2" fmla="*/ 4636682 h 4886011"/>
              <a:gd name="connsiteX3" fmla="*/ 0 w 8712968"/>
              <a:gd name="connsiteY3" fmla="*/ 4636682 h 4886011"/>
              <a:gd name="connsiteX4" fmla="*/ 0 w 8712968"/>
              <a:gd name="connsiteY4" fmla="*/ 278898 h 4886011"/>
              <a:gd name="connsiteX0" fmla="*/ 0 w 8712968"/>
              <a:gd name="connsiteY0" fmla="*/ 311965 h 4714126"/>
              <a:gd name="connsiteX1" fmla="*/ 8712968 w 8712968"/>
              <a:gd name="connsiteY1" fmla="*/ 107013 h 4714126"/>
              <a:gd name="connsiteX2" fmla="*/ 8712968 w 8712968"/>
              <a:gd name="connsiteY2" fmla="*/ 4464797 h 4714126"/>
              <a:gd name="connsiteX3" fmla="*/ 0 w 8712968"/>
              <a:gd name="connsiteY3" fmla="*/ 4464797 h 4714126"/>
              <a:gd name="connsiteX4" fmla="*/ 0 w 8712968"/>
              <a:gd name="connsiteY4" fmla="*/ 311965 h 4714126"/>
              <a:gd name="connsiteX0" fmla="*/ 0 w 8712968"/>
              <a:gd name="connsiteY0" fmla="*/ 311965 h 4740335"/>
              <a:gd name="connsiteX1" fmla="*/ 8712968 w 8712968"/>
              <a:gd name="connsiteY1" fmla="*/ 107013 h 4740335"/>
              <a:gd name="connsiteX2" fmla="*/ 8712968 w 8712968"/>
              <a:gd name="connsiteY2" fmla="*/ 4464797 h 4740335"/>
              <a:gd name="connsiteX3" fmla="*/ 0 w 8712968"/>
              <a:gd name="connsiteY3" fmla="*/ 4669748 h 4740335"/>
              <a:gd name="connsiteX4" fmla="*/ 0 w 8712968"/>
              <a:gd name="connsiteY4" fmla="*/ 311965 h 4740335"/>
              <a:gd name="connsiteX0" fmla="*/ 0 w 8712968"/>
              <a:gd name="connsiteY0" fmla="*/ 311965 h 4779326"/>
              <a:gd name="connsiteX1" fmla="*/ 8712968 w 8712968"/>
              <a:gd name="connsiteY1" fmla="*/ 107013 h 4779326"/>
              <a:gd name="connsiteX2" fmla="*/ 8712968 w 8712968"/>
              <a:gd name="connsiteY2" fmla="*/ 4464797 h 4779326"/>
              <a:gd name="connsiteX3" fmla="*/ 0 w 8712968"/>
              <a:gd name="connsiteY3" fmla="*/ 4669748 h 4779326"/>
              <a:gd name="connsiteX4" fmla="*/ 0 w 8712968"/>
              <a:gd name="connsiteY4" fmla="*/ 311965 h 4779326"/>
              <a:gd name="connsiteX0" fmla="*/ 0 w 8712968"/>
              <a:gd name="connsiteY0" fmla="*/ 311965 h 4776761"/>
              <a:gd name="connsiteX1" fmla="*/ 8712968 w 8712968"/>
              <a:gd name="connsiteY1" fmla="*/ 107013 h 4776761"/>
              <a:gd name="connsiteX2" fmla="*/ 8712968 w 8712968"/>
              <a:gd name="connsiteY2" fmla="*/ 4464797 h 4776761"/>
              <a:gd name="connsiteX3" fmla="*/ 0 w 8712968"/>
              <a:gd name="connsiteY3" fmla="*/ 4669748 h 4776761"/>
              <a:gd name="connsiteX4" fmla="*/ 0 w 8712968"/>
              <a:gd name="connsiteY4" fmla="*/ 311965 h 47767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12968" h="4776761">
                <a:moveTo>
                  <a:pt x="0" y="311965"/>
                </a:moveTo>
                <a:cubicBezTo>
                  <a:pt x="2904323" y="-551738"/>
                  <a:pt x="5792880" y="718467"/>
                  <a:pt x="8712968" y="107013"/>
                </a:cubicBezTo>
                <a:lnTo>
                  <a:pt x="8712968" y="4464797"/>
                </a:lnTo>
                <a:cubicBezTo>
                  <a:pt x="5808645" y="5328500"/>
                  <a:pt x="2778199" y="4058293"/>
                  <a:pt x="0" y="4669748"/>
                </a:cubicBezTo>
                <a:lnTo>
                  <a:pt x="0" y="311965"/>
                </a:lnTo>
                <a:close/>
              </a:path>
            </a:pathLst>
          </a:custGeom>
          <a:gradFill>
            <a:gsLst>
              <a:gs pos="48000">
                <a:schemeClr val="accent1">
                  <a:lumMod val="50000"/>
                  <a:alpha val="0"/>
                </a:schemeClr>
              </a:gs>
              <a:gs pos="7000">
                <a:srgbClr val="B1E2F2">
                  <a:alpha val="14000"/>
                </a:srgbClr>
              </a:gs>
              <a:gs pos="92000">
                <a:srgbClr val="9EDDF1">
                  <a:lumMod val="60000"/>
                  <a:lumOff val="40000"/>
                  <a:alpha val="48000"/>
                </a:srgbClr>
              </a:gs>
              <a:gs pos="1000">
                <a:schemeClr val="accent5">
                  <a:lumMod val="20000"/>
                  <a:lumOff val="80000"/>
                </a:schemeClr>
              </a:gs>
              <a:gs pos="97000">
                <a:schemeClr val="accent5">
                  <a:lumMod val="20000"/>
                  <a:lumOff val="80000"/>
                </a:schemeClr>
              </a:gs>
              <a:gs pos="83000">
                <a:schemeClr val="accent5">
                  <a:lumMod val="40000"/>
                  <a:lumOff val="60000"/>
                  <a:alpha val="39000"/>
                </a:schemeClr>
              </a:gs>
            </a:gsLst>
            <a:lin ang="10800000" scaled="1"/>
          </a:gradFill>
          <a:ln>
            <a:solidFill>
              <a:schemeClr val="accent5">
                <a:lumMod val="40000"/>
                <a:lumOff val="60000"/>
              </a:schemeClr>
            </a:solidFill>
          </a:ln>
          <a:effectLst>
            <a:outerShdw blurRad="165100" dist="50800" dir="5400000" algn="ctr" rotWithShape="0">
              <a:srgbClr val="002060">
                <a:alpha val="31000"/>
              </a:srgbClr>
            </a:outerShdw>
          </a:effectLst>
          <a:scene3d>
            <a:camera prst="obliqueBottomLeft"/>
            <a:lightRig rig="brightRoom" dir="t"/>
          </a:scene3d>
          <a:sp3d>
            <a:bevelT w="4127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CuadroTexto 1"/>
          <p:cNvSpPr txBox="1"/>
          <p:nvPr/>
        </p:nvSpPr>
        <p:spPr>
          <a:xfrm>
            <a:off x="971600" y="1203598"/>
            <a:ext cx="7200800" cy="3454792"/>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2800" b="1" dirty="0" smtClean="0">
                <a:solidFill>
                  <a:srgbClr val="1A4652"/>
                </a:solidFill>
                <a:latin typeface="Arial Black" panose="020B0A04020102020204" pitchFamily="34" charset="0"/>
              </a:rPr>
              <a:t> </a:t>
            </a:r>
            <a:r>
              <a:rPr lang="es-ES" sz="2800" b="1" dirty="0">
                <a:solidFill>
                  <a:srgbClr val="1A4652"/>
                </a:solidFill>
                <a:latin typeface="Arial Black" panose="020B0A04020102020204" pitchFamily="34" charset="0"/>
              </a:rPr>
              <a:t>¡Escapa ahora que hay tiempo! </a:t>
            </a:r>
            <a:endParaRPr lang="es-ES" sz="28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acéptale como Señor y Salvador de tu alma, </a:t>
            </a:r>
            <a:r>
              <a:rPr lang="es-ES" sz="1600" b="1" dirty="0">
                <a:solidFill>
                  <a:srgbClr val="1A4652"/>
                </a:solidFill>
                <a:latin typeface="Arial Black" panose="020B0A04020102020204" pitchFamily="34" charset="0"/>
              </a:rPr>
              <a:t>y arrepiéntete de todos tus pecados. El tiempo de jugar a ser cristiano frio o caliente se acabó, dice </a:t>
            </a:r>
            <a:r>
              <a:rPr lang="es-ES" sz="1600" b="1" dirty="0" smtClean="0">
                <a:solidFill>
                  <a:srgbClr val="1A4652"/>
                </a:solidFill>
                <a:latin typeface="Arial Black" panose="020B0A04020102020204" pitchFamily="34" charset="0"/>
              </a:rPr>
              <a:t>el </a:t>
            </a:r>
            <a:r>
              <a:rPr lang="es-ES" sz="1600" b="1" dirty="0">
                <a:solidFill>
                  <a:srgbClr val="1A4652"/>
                </a:solidFill>
                <a:latin typeface="Arial Black" panose="020B0A04020102020204" pitchFamily="34" charset="0"/>
              </a:rPr>
              <a:t>Señor, por cuanto no eres frio ni caliente, sino tibio yo te </a:t>
            </a:r>
            <a:r>
              <a:rPr lang="es-ES" sz="1600" b="1" dirty="0" smtClean="0">
                <a:solidFill>
                  <a:srgbClr val="1A4652"/>
                </a:solidFill>
                <a:latin typeface="Arial Black" panose="020B0A04020102020204" pitchFamily="34" charset="0"/>
              </a:rPr>
              <a:t>vomitaré </a:t>
            </a:r>
            <a:r>
              <a:rPr lang="es-ES" sz="1600" b="1" dirty="0">
                <a:solidFill>
                  <a:srgbClr val="1A4652"/>
                </a:solidFill>
                <a:latin typeface="Arial Black" panose="020B0A04020102020204" pitchFamily="34" charset="0"/>
              </a:rPr>
              <a:t>de mi </a:t>
            </a:r>
            <a:r>
              <a:rPr lang="es-ES" sz="1600" b="1" dirty="0" smtClean="0">
                <a:solidFill>
                  <a:srgbClr val="1A4652"/>
                </a:solidFill>
                <a:latin typeface="Arial Black" panose="020B0A04020102020204" pitchFamily="34" charset="0"/>
              </a:rPr>
              <a:t>boca. </a:t>
            </a:r>
            <a:r>
              <a:rPr lang="es-ES" sz="1600" b="1" dirty="0">
                <a:solidFill>
                  <a:srgbClr val="1A4652"/>
                </a:solidFill>
                <a:latin typeface="Arial Black" panose="020B0A04020102020204" pitchFamily="34" charset="0"/>
              </a:rPr>
              <a:t>P</a:t>
            </a:r>
            <a:r>
              <a:rPr lang="es-ES" sz="1600" b="1" dirty="0" smtClean="0">
                <a:solidFill>
                  <a:srgbClr val="1A4652"/>
                </a:solidFill>
                <a:latin typeface="Arial Black" panose="020B0A04020102020204" pitchFamily="34" charset="0"/>
              </a:rPr>
              <a:t>ero hay también muy buenas </a:t>
            </a:r>
            <a:r>
              <a:rPr lang="es-ES" sz="1600" b="1" dirty="0">
                <a:solidFill>
                  <a:srgbClr val="1A4652"/>
                </a:solidFill>
                <a:latin typeface="Arial Black" panose="020B0A04020102020204" pitchFamily="34" charset="0"/>
              </a:rPr>
              <a:t>noticias, aún estás a tiempo de entregarte de lleno al Señor Jesucristo, santificándote y dando testimonio </a:t>
            </a:r>
            <a:r>
              <a:rPr lang="es-ES" sz="1600" b="1" dirty="0" smtClean="0">
                <a:solidFill>
                  <a:srgbClr val="1A4652"/>
                </a:solidFill>
                <a:latin typeface="Arial Black" panose="020B0A04020102020204" pitchFamily="34" charset="0"/>
              </a:rPr>
              <a:t>a todas las personas que te sea posible, que</a:t>
            </a:r>
          </a:p>
          <a:p>
            <a:pPr algn="ctr"/>
            <a:r>
              <a:rPr lang="es-ES" sz="2400" b="1" dirty="0" smtClean="0">
                <a:solidFill>
                  <a:srgbClr val="1A4652"/>
                </a:solidFill>
                <a:latin typeface="Arial Black" panose="020B0A04020102020204" pitchFamily="34" charset="0"/>
              </a:rPr>
              <a:t> ¡Cristo </a:t>
            </a:r>
            <a:r>
              <a:rPr lang="es-ES" sz="2400" b="1" dirty="0">
                <a:solidFill>
                  <a:srgbClr val="1A4652"/>
                </a:solidFill>
                <a:latin typeface="Arial Black" panose="020B0A04020102020204" pitchFamily="34" charset="0"/>
              </a:rPr>
              <a:t>vive y viene </a:t>
            </a:r>
            <a:r>
              <a:rPr lang="es-ES" sz="2400" b="1" dirty="0" smtClean="0">
                <a:solidFill>
                  <a:srgbClr val="1A4652"/>
                </a:solidFill>
                <a:latin typeface="Arial Black" panose="020B0A04020102020204" pitchFamily="34" charset="0"/>
              </a:rPr>
              <a:t>pronto!</a:t>
            </a:r>
            <a:endParaRPr lang="es-ES" sz="2400" b="1" dirty="0">
              <a:solidFill>
                <a:srgbClr val="1A4652"/>
              </a:solidFill>
              <a:latin typeface="Arial Black" panose="020B0A04020102020204" pitchFamily="34" charset="0"/>
            </a:endParaRPr>
          </a:p>
          <a:p>
            <a:pPr algn="ctr"/>
            <a:endParaRPr lang="es-ES" sz="1600" b="1" dirty="0">
              <a:solidFill>
                <a:srgbClr val="1A4652"/>
              </a:solidFill>
              <a:latin typeface="Arial Black" panose="020B0A04020102020204" pitchFamily="34" charset="0"/>
            </a:endParaRPr>
          </a:p>
          <a:p>
            <a:pPr algn="ctr"/>
            <a:endParaRPr lang="es-ES" sz="1600" b="1" dirty="0">
              <a:solidFill>
                <a:srgbClr val="1A4652"/>
              </a:solidFill>
              <a:latin typeface="Arial Black" panose="020B0A04020102020204" pitchFamily="34" charset="0"/>
            </a:endParaRPr>
          </a:p>
          <a:p>
            <a:pPr algn="ctr"/>
            <a:endParaRPr lang="es-ES" sz="24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1643449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800" fill="hold"/>
                                        <p:tgtEl>
                                          <p:spTgt spid="16"/>
                                        </p:tgtEl>
                                        <p:attrNameLst>
                                          <p:attrName>ppt_w</p:attrName>
                                        </p:attrNameLst>
                                      </p:cBhvr>
                                      <p:tavLst>
                                        <p:tav tm="0">
                                          <p:val>
                                            <p:fltVal val="0"/>
                                          </p:val>
                                        </p:tav>
                                        <p:tav tm="100000">
                                          <p:val>
                                            <p:strVal val="#ppt_w"/>
                                          </p:val>
                                        </p:tav>
                                      </p:tavLst>
                                    </p:anim>
                                    <p:anim calcmode="lin" valueType="num">
                                      <p:cBhvr>
                                        <p:cTn id="8" dur="1800" fill="hold"/>
                                        <p:tgtEl>
                                          <p:spTgt spid="1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1650" fill="hold"/>
                                        <p:tgtEl>
                                          <p:spTgt spid="15"/>
                                        </p:tgtEl>
                                        <p:attrNameLst>
                                          <p:attrName>ppt_w</p:attrName>
                                        </p:attrNameLst>
                                      </p:cBhvr>
                                      <p:tavLst>
                                        <p:tav tm="0">
                                          <p:val>
                                            <p:strVal val="4/3*#ppt_w"/>
                                          </p:val>
                                        </p:tav>
                                        <p:tav tm="100000">
                                          <p:val>
                                            <p:strVal val="#ppt_w"/>
                                          </p:val>
                                        </p:tav>
                                      </p:tavLst>
                                    </p:anim>
                                    <p:anim calcmode="lin" valueType="num">
                                      <p:cBhvr>
                                        <p:cTn id="12" dur="165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1"/>
          <p:cNvSpPr txBox="1"/>
          <p:nvPr/>
        </p:nvSpPr>
        <p:spPr>
          <a:xfrm>
            <a:off x="216000" y="648000"/>
            <a:ext cx="8683283" cy="3608678"/>
          </a:xfrm>
          <a:prstGeom prst="rect">
            <a:avLst/>
          </a:prstGeom>
          <a:noFill/>
        </p:spPr>
        <p:txBody>
          <a:bodyPr lIns="68577" tIns="34289" rIns="68577" bIns="34289">
            <a:spAutoFit/>
            <a:scene3d>
              <a:camera prst="obliqueBottomLeft"/>
              <a:lightRig rig="threePt" dir="t"/>
            </a:scene3d>
            <a:sp3d extrusionH="38100">
              <a:extrusionClr>
                <a:schemeClr val="accent5">
                  <a:lumMod val="20000"/>
                  <a:lumOff val="80000"/>
                </a:schemeClr>
              </a:extrusionClr>
            </a:sp3d>
          </a:bodyPr>
          <a:lstStyle/>
          <a:p>
            <a:pPr algn="ctr" fontAlgn="auto">
              <a:spcBef>
                <a:spcPts val="0"/>
              </a:spcBef>
              <a:spcAft>
                <a:spcPts val="0"/>
              </a:spcAft>
              <a:defRPr/>
            </a:pPr>
            <a:endParaRPr lang="es-ES" sz="2000" b="1" dirty="0">
              <a:solidFill>
                <a:srgbClr val="19434F"/>
              </a:solidFill>
              <a:effectLst>
                <a:glow rad="38100">
                  <a:schemeClr val="accent5">
                    <a:lumMod val="60000"/>
                    <a:lumOff val="40000"/>
                  </a:schemeClr>
                </a:glow>
              </a:effectLst>
              <a:latin typeface="Berlin Sans FB Demi" panose="020E0802020502020306" pitchFamily="34" charset="0"/>
              <a:cs typeface="+mn-cs"/>
            </a:endParaRP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Amado Dios, reconozco que soy un pecador y necesito que me perdones de toda ofensa</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 y rebelión contra ti, en palabra, pensamiento y obra.</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Me arrepiento de todos mis pecados. Te ruego Señor que me limpies con la Sangre de Jesús, dame su justicia y una nueva vida en Cristo, transformando mi ser por </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tu Espíritu Santo.</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Amado Dios, yo confieso con mi boca que Jesús es el Señor y creo en mi corazón que Dios le levantó de los muertos, pues tu Palabra dice que con el corazón se cree para justicia y con la boca se confiesa para salvación.</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Señor Jesús, te recibo como mi Señor y Salvador e invito a tu Espíritu Santo a morar </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en mi corazón para que dirijas y gobiernes mi vida.</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Bendito Dios, te doy gracias por recibir tu Salvación y por inscribir mi nombre en el </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Libro de la Vida, en el Nombre de Jesús. Amén. </a:t>
            </a:r>
          </a:p>
          <a:p>
            <a:pPr algn="ctr" fontAlgn="auto">
              <a:spcBef>
                <a:spcPts val="0"/>
              </a:spcBef>
              <a:spcAft>
                <a:spcPts val="0"/>
              </a:spcAft>
              <a:defRPr/>
            </a:pPr>
            <a:endParaRPr lang="es-PE" b="1" dirty="0">
              <a:solidFill>
                <a:srgbClr val="112747"/>
              </a:solidFill>
              <a:effectLst>
                <a:glow rad="50800">
                  <a:schemeClr val="accent5">
                    <a:lumMod val="40000"/>
                    <a:lumOff val="60000"/>
                  </a:schemeClr>
                </a:glow>
              </a:effectLst>
              <a:latin typeface="Hobo Std" pitchFamily="34" charset="0"/>
              <a:cs typeface="+mn-cs"/>
            </a:endParaRPr>
          </a:p>
        </p:txBody>
      </p:sp>
      <p:sp>
        <p:nvSpPr>
          <p:cNvPr id="4" name="1 CuadroTexto"/>
          <p:cNvSpPr txBox="1"/>
          <p:nvPr/>
        </p:nvSpPr>
        <p:spPr>
          <a:xfrm>
            <a:off x="893092" y="205000"/>
            <a:ext cx="7357820" cy="392415"/>
          </a:xfrm>
          <a:prstGeom prst="rect">
            <a:avLst/>
          </a:prstGeom>
          <a:noFill/>
        </p:spPr>
        <p:txBody>
          <a:bodyPr lIns="68580" tIns="34290" rIns="68580" bIns="34290">
            <a:spAutoFit/>
            <a:scene3d>
              <a:camera prst="obliqueBottomLeft"/>
              <a:lightRig rig="threePt" dir="t"/>
            </a:scene3d>
            <a:sp3d extrusionH="127000">
              <a:extrusionClr>
                <a:srgbClr val="112F37"/>
              </a:extrusionClr>
            </a:sp3d>
          </a:bodyPr>
          <a:lstStyle/>
          <a:p>
            <a:pPr algn="ctr" fontAlgn="auto">
              <a:spcBef>
                <a:spcPts val="0"/>
              </a:spcBef>
              <a:spcAft>
                <a:spcPts val="0"/>
              </a:spcAft>
              <a:defRPr/>
            </a:pPr>
            <a:r>
              <a:rPr lang="es-ES" sz="2100" b="1" dirty="0">
                <a:gradFill>
                  <a:gsLst>
                    <a:gs pos="0">
                      <a:srgbClr val="5E9EFF"/>
                    </a:gs>
                    <a:gs pos="39999">
                      <a:srgbClr val="85C2FF"/>
                    </a:gs>
                    <a:gs pos="70000">
                      <a:srgbClr val="C4D6EB"/>
                    </a:gs>
                    <a:gs pos="100000">
                      <a:srgbClr val="FFEBFA"/>
                    </a:gs>
                  </a:gsLst>
                  <a:lin ang="5400000" scaled="0"/>
                </a:gradFill>
                <a:effectLst>
                  <a:glow rad="63500">
                    <a:srgbClr val="112F37">
                      <a:alpha val="94000"/>
                    </a:srgbClr>
                  </a:glow>
                </a:effectLst>
                <a:latin typeface="Hobo Std" pitchFamily="34" charset="0"/>
                <a:cs typeface="+mn-cs"/>
              </a:rPr>
              <a:t>Oración para recibir a Cristo como Único Salvador</a:t>
            </a:r>
            <a:endParaRPr lang="en-US" sz="2100" b="1" dirty="0">
              <a:gradFill>
                <a:gsLst>
                  <a:gs pos="0">
                    <a:srgbClr val="5E9EFF"/>
                  </a:gs>
                  <a:gs pos="39999">
                    <a:srgbClr val="85C2FF"/>
                  </a:gs>
                  <a:gs pos="70000">
                    <a:srgbClr val="C4D6EB"/>
                  </a:gs>
                  <a:gs pos="100000">
                    <a:srgbClr val="FFEBFA"/>
                  </a:gs>
                </a:gsLst>
                <a:lin ang="5400000" scaled="0"/>
              </a:gradFill>
              <a:effectLst>
                <a:glow rad="63500">
                  <a:srgbClr val="112F37">
                    <a:alpha val="94000"/>
                  </a:srgbClr>
                </a:glow>
              </a:effectLst>
              <a:latin typeface="Hobo Std" pitchFamily="34" charset="0"/>
              <a:cs typeface="+mn-cs"/>
            </a:endParaRPr>
          </a:p>
        </p:txBody>
      </p:sp>
    </p:spTree>
    <p:extLst>
      <p:ext uri="{BB962C8B-B14F-4D97-AF65-F5344CB8AC3E}">
        <p14:creationId xmlns:p14="http://schemas.microsoft.com/office/powerpoint/2010/main" val="10904671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ÚLTIMA GENERACIÓNNNNN"/>
          <p:cNvPicPr>
            <a:picLocks noGrp="1" noChangeAspect="1"/>
          </p:cNvPicPr>
          <p:nvPr isPhoto="1"/>
        </p:nvPicPr>
        <p:blipFill rotWithShape="1">
          <a:blip r:embed="rId3">
            <a:lum/>
            <a:extLst>
              <a:ext uri="{28A0092B-C50C-407E-A947-70E740481C1C}">
                <a14:useLocalDpi xmlns:a14="http://schemas.microsoft.com/office/drawing/2010/main" val="0"/>
              </a:ext>
            </a:extLst>
          </a:blip>
          <a:srcRect t="394" b="394"/>
          <a:stretch/>
        </p:blipFill>
        <p:spPr>
          <a:xfrm>
            <a:off x="-25489" y="-13426"/>
            <a:ext cx="9144000" cy="5143118"/>
          </a:xfrm>
          <a:prstGeom prst="rect">
            <a:avLst/>
          </a:prstGeom>
          <a:noFill/>
          <a:ln>
            <a:noFill/>
          </a:ln>
        </p:spPr>
      </p:pic>
      <p:sp>
        <p:nvSpPr>
          <p:cNvPr id="5" name="1 CuadroTexto"/>
          <p:cNvSpPr txBox="1"/>
          <p:nvPr/>
        </p:nvSpPr>
        <p:spPr>
          <a:xfrm>
            <a:off x="179512" y="3507854"/>
            <a:ext cx="8568952" cy="1731229"/>
          </a:xfrm>
          <a:prstGeom prst="rect">
            <a:avLst/>
          </a:prstGeom>
          <a:noFill/>
        </p:spPr>
        <p:txBody>
          <a:bodyPr wrap="square" lIns="68565" tIns="34283" rIns="68565" bIns="34283" rtlCol="0">
            <a:spAutoFit/>
            <a:scene3d>
              <a:camera prst="obliqueBottomLeft"/>
              <a:lightRig rig="threePt" dir="t"/>
            </a:scene3d>
            <a:sp3d extrusionH="69850">
              <a:extrusionClr>
                <a:schemeClr val="accent5">
                  <a:lumMod val="50000"/>
                </a:schemeClr>
              </a:extrusionClr>
            </a:sp3d>
          </a:bodyPr>
          <a:lstStyle/>
          <a:p>
            <a:pPr algn="ctr"/>
            <a:r>
              <a:rPr lang="es-ES" sz="1600" b="1" dirty="0" smtClean="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rPr>
              <a:t>Seguidamente </a:t>
            </a:r>
            <a:r>
              <a:rPr lang="es-ES" sz="1600" b="1" dirty="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rPr>
              <a:t>les adjuntamos varios vídeos donde personas </a:t>
            </a:r>
            <a:r>
              <a:rPr lang="es-ES" sz="1600" b="1" dirty="0" smtClean="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rPr>
              <a:t>de insospechadas  </a:t>
            </a:r>
            <a:r>
              <a:rPr lang="es-ES" sz="1600" b="1" dirty="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rPr>
              <a:t>nacionalidades alaban a Nuestro Señor Jesucristo, después de haber sido transformados por su poder, </a:t>
            </a:r>
            <a:r>
              <a:rPr lang="es-ES" sz="1600" b="1" dirty="0" smtClean="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rPr>
              <a:t>cumpliéndose así una importante profecía, </a:t>
            </a:r>
            <a:r>
              <a:rPr lang="es-ES" sz="1600" b="1" dirty="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rPr>
              <a:t>que nos dice que  el Evangelio de Jesucristo sería predicado en todas las naciones para dar testimonio de </a:t>
            </a:r>
            <a:r>
              <a:rPr lang="es-ES" sz="1600" b="1" dirty="0" smtClean="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rPr>
              <a:t>Él  </a:t>
            </a:r>
            <a:r>
              <a:rPr lang="es-ES" sz="1600" b="1" dirty="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rPr>
              <a:t>y después vendría el fin. </a:t>
            </a:r>
          </a:p>
          <a:p>
            <a:pPr algn="ctr"/>
            <a:endParaRPr lang="en-US" sz="1200" b="1" dirty="0">
              <a:gradFill>
                <a:gsLst>
                  <a:gs pos="417">
                    <a:schemeClr val="bg2">
                      <a:lumMod val="0"/>
                      <a:lumOff val="100000"/>
                    </a:schemeClr>
                  </a:gs>
                  <a:gs pos="100000">
                    <a:schemeClr val="bg2">
                      <a:lumMod val="20000"/>
                      <a:lumOff val="80000"/>
                    </a:schemeClr>
                  </a:gs>
                </a:gsLst>
                <a:lin ang="5400000" scaled="0"/>
              </a:gradFill>
              <a:effectLst>
                <a:glow rad="50800">
                  <a:schemeClr val="accent5">
                    <a:lumMod val="50000"/>
                  </a:schemeClr>
                </a:glow>
                <a:outerShdw blurRad="50800" dist="50800" dir="5400000" algn="ctr" rotWithShape="0">
                  <a:srgbClr val="002060"/>
                </a:outerShdw>
              </a:effectLst>
              <a:latin typeface="Arial Black" panose="020B0A04020102020204" pitchFamily="34" charset="0"/>
            </a:endParaRPr>
          </a:p>
        </p:txBody>
      </p:sp>
      <p:pic>
        <p:nvPicPr>
          <p:cNvPr id="512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637" r="6791" b="5489"/>
          <a:stretch/>
        </p:blipFill>
        <p:spPr bwMode="auto">
          <a:xfrm>
            <a:off x="1259632" y="627534"/>
            <a:ext cx="6670964" cy="2408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168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800" fill="hold"/>
                                        <p:tgtEl>
                                          <p:spTgt spid="5122"/>
                                        </p:tgtEl>
                                        <p:attrNameLst>
                                          <p:attrName>ppt_w</p:attrName>
                                        </p:attrNameLst>
                                      </p:cBhvr>
                                      <p:tavLst>
                                        <p:tav tm="0">
                                          <p:val>
                                            <p:fltVal val="0"/>
                                          </p:val>
                                        </p:tav>
                                        <p:tav tm="100000">
                                          <p:val>
                                            <p:strVal val="#ppt_w"/>
                                          </p:val>
                                        </p:tav>
                                      </p:tavLst>
                                    </p:anim>
                                    <p:anim calcmode="lin" valueType="num">
                                      <p:cBhvr>
                                        <p:cTn id="8" dur="1800" fill="hold"/>
                                        <p:tgtEl>
                                          <p:spTgt spid="5122"/>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LA ÚLTIMA GENERACIÓN"/>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5183560" y="1203598"/>
            <a:ext cx="3960440" cy="1054135"/>
          </a:xfrm>
          <a:prstGeom prst="rect">
            <a:avLst/>
          </a:prstGeom>
        </p:spPr>
        <p:txBody>
          <a:bodyPr wrap="square" lIns="68580" tIns="34290" rIns="68580" bIns="34290">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smtClean="0">
                <a:solidFill>
                  <a:srgbClr val="002060"/>
                </a:solidFill>
                <a:latin typeface="Arial Black" panose="020B0A04020102020204" pitchFamily="34" charset="0"/>
              </a:rPr>
              <a:t>Pulsar clic sobre el aspa</a:t>
            </a:r>
          </a:p>
          <a:p>
            <a:pPr algn="ctr" fontAlgn="auto">
              <a:spcBef>
                <a:spcPts val="0"/>
              </a:spcBef>
              <a:spcAft>
                <a:spcPts val="0"/>
              </a:spcAft>
              <a:defRPr/>
            </a:pPr>
            <a:r>
              <a:rPr lang="es-ES" sz="1600" dirty="0">
                <a:solidFill>
                  <a:srgbClr val="002060"/>
                </a:solidFill>
                <a:latin typeface="Arial Black" panose="020B0A04020102020204" pitchFamily="34" charset="0"/>
              </a:rPr>
              <a:t>r</a:t>
            </a:r>
            <a:r>
              <a:rPr lang="es-ES" sz="1600" dirty="0" smtClean="0">
                <a:solidFill>
                  <a:srgbClr val="002060"/>
                </a:solidFill>
                <a:latin typeface="Arial Black" panose="020B0A04020102020204" pitchFamily="34" charset="0"/>
              </a:rPr>
              <a:t>oja cuando desee volver </a:t>
            </a:r>
          </a:p>
          <a:p>
            <a:pPr algn="ctr" fontAlgn="auto">
              <a:spcBef>
                <a:spcPts val="0"/>
              </a:spcBef>
              <a:spcAft>
                <a:spcPts val="0"/>
              </a:spcAft>
              <a:defRPr/>
            </a:pPr>
            <a:r>
              <a:rPr lang="es-ES" sz="1600" dirty="0" smtClean="0">
                <a:solidFill>
                  <a:srgbClr val="002060"/>
                </a:solidFill>
                <a:latin typeface="Arial Black" panose="020B0A04020102020204" pitchFamily="34" charset="0"/>
              </a:rPr>
              <a:t>a la presentación. </a:t>
            </a:r>
            <a:endParaRPr lang="es-ES" sz="2000" dirty="0">
              <a:solidFill>
                <a:srgbClr val="002060"/>
              </a:solidFill>
              <a:latin typeface="Arial Black" panose="020B0A04020102020204" pitchFamily="34" charset="0"/>
            </a:endParaRPr>
          </a:p>
        </p:txBody>
      </p:sp>
      <p:cxnSp>
        <p:nvCxnSpPr>
          <p:cNvPr id="4" name="3 Conector recto de flecha"/>
          <p:cNvCxnSpPr/>
          <p:nvPr/>
        </p:nvCxnSpPr>
        <p:spPr>
          <a:xfrm flipH="1" flipV="1">
            <a:off x="5436096" y="339502"/>
            <a:ext cx="1728192" cy="1152128"/>
          </a:xfrm>
          <a:prstGeom prst="straightConnector1">
            <a:avLst/>
          </a:prstGeom>
          <a:ln w="28575">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5" name="4 Rectángulo"/>
          <p:cNvSpPr/>
          <p:nvPr/>
        </p:nvSpPr>
        <p:spPr>
          <a:xfrm>
            <a:off x="467544" y="3075806"/>
            <a:ext cx="8208912" cy="2162130"/>
          </a:xfrm>
          <a:prstGeom prst="rect">
            <a:avLst/>
          </a:prstGeom>
        </p:spPr>
        <p:txBody>
          <a:bodyPr wrap="square" lIns="68580" tIns="34290" rIns="68580" bIns="34290">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400" dirty="0" smtClean="0">
                <a:solidFill>
                  <a:srgbClr val="002060"/>
                </a:solidFill>
                <a:latin typeface="Arial Black" panose="020B0A04020102020204" pitchFamily="34" charset="0"/>
              </a:rPr>
              <a:t>Advertencia: </a:t>
            </a:r>
            <a:r>
              <a:rPr lang="es-ES" sz="1600" dirty="0">
                <a:solidFill>
                  <a:srgbClr val="002060"/>
                </a:solidFill>
                <a:latin typeface="Arial Black" panose="020B0A04020102020204" pitchFamily="34" charset="0"/>
              </a:rPr>
              <a:t>P</a:t>
            </a:r>
            <a:r>
              <a:rPr lang="es-ES" sz="1600" dirty="0" smtClean="0">
                <a:solidFill>
                  <a:srgbClr val="002060"/>
                </a:solidFill>
                <a:latin typeface="Arial Black" panose="020B0A04020102020204" pitchFamily="34" charset="0"/>
              </a:rPr>
              <a:t>ara visualizar los vídeos que a continuación les adjuntamos, tendrán que pulsar clic sobre </a:t>
            </a:r>
            <a:r>
              <a:rPr lang="es-ES" sz="1600" dirty="0">
                <a:solidFill>
                  <a:srgbClr val="002060"/>
                </a:solidFill>
                <a:latin typeface="Arial Black" panose="020B0A04020102020204" pitchFamily="34" charset="0"/>
              </a:rPr>
              <a:t>el </a:t>
            </a:r>
            <a:r>
              <a:rPr lang="es-ES" sz="1600" dirty="0" smtClean="0">
                <a:solidFill>
                  <a:srgbClr val="002060"/>
                </a:solidFill>
                <a:latin typeface="Arial Black" panose="020B0A04020102020204" pitchFamily="34" charset="0"/>
              </a:rPr>
              <a:t>icono          que hemos insertado en cada página, para así enlazar con el correspondiente vídeo de YOUTUBE. Una vez lo hayan visualizado, podrán volver a la presentación para continuar viendo los vídeos restantes pulsando clic sobre el aspa roja como arriba les indicamos.</a:t>
            </a:r>
          </a:p>
          <a:p>
            <a:pPr algn="ctr" fontAlgn="auto">
              <a:spcBef>
                <a:spcPts val="0"/>
              </a:spcBef>
              <a:spcAft>
                <a:spcPts val="0"/>
              </a:spcAft>
              <a:defRPr/>
            </a:pPr>
            <a:r>
              <a:rPr lang="es-ES" sz="1600" dirty="0" smtClean="0">
                <a:solidFill>
                  <a:srgbClr val="002060"/>
                </a:solidFill>
                <a:latin typeface="Arial Black" panose="020B0A04020102020204" pitchFamily="34" charset="0"/>
              </a:rPr>
              <a:t> </a:t>
            </a:r>
            <a:endParaRPr lang="es-ES" sz="2000" dirty="0">
              <a:solidFill>
                <a:srgbClr val="002060"/>
              </a:solidFill>
              <a:latin typeface="Arial Black" panose="020B0A04020102020204" pitchFamily="34" charset="0"/>
            </a:endParaRPr>
          </a:p>
        </p:txBody>
      </p:sp>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3708000"/>
            <a:ext cx="288824"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379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fltVal val="0"/>
                                          </p:val>
                                        </p:tav>
                                        <p:tav tm="100000">
                                          <p:val>
                                            <p:strVal val="#ppt_w"/>
                                          </p:val>
                                        </p:tav>
                                      </p:tavLst>
                                    </p:anim>
                                    <p:anim calcmode="lin" valueType="num">
                                      <p:cBhvr>
                                        <p:cTn id="12"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475656" y="771550"/>
            <a:ext cx="6048672" cy="1608133"/>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impactante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2:41</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minutos donde la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oración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es hecha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cántico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por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nuestros amados hermanos de la Iglesia en Egipto, que sufren tribulaciones por causa del Nombre 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Cristo.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95600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619672" y="987574"/>
            <a:ext cx="6048672" cy="1300356"/>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5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minutos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donde multitud de personas se congregan para alabar a JESUCRISTO en la Iglesia de la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“Cueva” </a:t>
            </a:r>
            <a:endPar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en </a:t>
            </a:r>
            <a:r>
              <a:rPr lang="es-ES" sz="2000"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Mokattam</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Egipto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551901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899592" y="411510"/>
            <a:ext cx="7344816" cy="2285241"/>
          </a:xfrm>
          <a:prstGeom prst="rect">
            <a:avLst/>
          </a:prstGeom>
        </p:spPr>
        <p:txBody>
          <a:bodyPr wrap="square" lIns="68580" tIns="34290" rIns="68580" bIns="34290">
            <a:spAutoFit/>
            <a:scene3d>
              <a:camera prst="obliqueBottomLeft"/>
              <a:lightRig rig="threePt" dir="t"/>
            </a:scene3d>
            <a:sp3d extrusionH="381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16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9:19 minutos donde miles de </a:t>
            </a: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personas en Egipto gritaron emocionados el nombre de JESÚS durante 10 minutos consecutivos... Este clip fue filmado en vivo durante la "Noche de Oración y regreso a Dios", donde cerca de 70,000 personas se reunieron para orar por cerca de 12 horas continuas en la Iglesia de la </a:t>
            </a:r>
            <a:r>
              <a:rPr lang="es-ES" sz="16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Cueva </a:t>
            </a: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en El Cairo, Egipto, el 11-11-2011. La muchedumbre estaba orando por la paz de Egipto y el cese de la persecución cristiana en los países de </a:t>
            </a:r>
            <a:r>
              <a:rPr lang="es-ES" sz="16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territorio del medio oriente... Eran tiempos en donde ISIS aún no había aparecido</a:t>
            </a: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a:t>
            </a:r>
            <a:endParaRPr lang="es-ES" sz="14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200107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40152" y="3075806"/>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619672" y="987574"/>
            <a:ext cx="6048672" cy="992579"/>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6:13 minutos donde alaban clamorosamente a Nuestro Señor Jesucristo en Japón.</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747304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331640" y="1059582"/>
            <a:ext cx="6336704" cy="1300356"/>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6:58 minutos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donde podemos ver a la I</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glesia cristiana en China,  celebrando cultos de oración escondidos en casas y en cuevas subterráneas.</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1838157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547664" y="1059582"/>
            <a:ext cx="6048672" cy="992579"/>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5:39 minutos donde se puede contemplar una masiva conversión al cristianismo en China.</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1823215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619672" y="987574"/>
            <a:ext cx="6048672" cy="1300356"/>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5:14 minutos donde alaban al Señor Jesucristo en una Iglesia cuyas personas son de nacionalidad China.</a:t>
            </a:r>
          </a:p>
          <a:p>
            <a:pPr algn="ctr" fontAlgn="auto">
              <a:spcBef>
                <a:spcPts val="0"/>
              </a:spcBef>
              <a:spcAft>
                <a:spcPts val="0"/>
              </a:spcAft>
              <a:defRPr/>
            </a:pP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2749690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40152"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547664" y="843558"/>
            <a:ext cx="6048672" cy="1608133"/>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6:24 minutos donde miles de presos en las cárceles de todo el mundo reciben a Nuestro Señor Jesucristo en sus vidas y son transformados por su poder y misericordia.</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1312136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547664" y="987574"/>
            <a:ext cx="6048672" cy="1300356"/>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9:24 minutos donde se predica a </a:t>
            </a:r>
          </a:p>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Jesucristo en las calles de Jerusalén, a</a:t>
            </a:r>
          </a:p>
          <a:p>
            <a:pPr algn="ctr" fontAlgn="auto">
              <a:spcBef>
                <a:spcPts val="0"/>
              </a:spcBef>
              <a:spcAft>
                <a:spcPts val="0"/>
              </a:spcAft>
              <a:defRPr/>
            </a:pP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esar de las respuestas hostiles de</a:t>
            </a:r>
          </a:p>
          <a:p>
            <a:pPr algn="ctr" fontAlgn="auto">
              <a:spcBef>
                <a:spcPts val="0"/>
              </a:spcBef>
              <a:spcAft>
                <a:spcPts val="0"/>
              </a:spcAft>
              <a:defRPr/>
            </a:pP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l</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os judíos. </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3563795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2034" y="-25811"/>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115616" y="483518"/>
            <a:ext cx="6984776" cy="2285241"/>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9:52 minutos donde se habla de Jesucristo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al pueblo </a:t>
            </a: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judío,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que continúa con el corazón endurecido </a:t>
            </a: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hacia Él,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y mediante una encuesta, éstos desconocen la existencia de Isaías 53 en el </a:t>
            </a:r>
            <a:r>
              <a:rPr lang="es-ES"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T</a:t>
            </a:r>
            <a:r>
              <a:rPr lang="es-ES" dirty="0" err="1"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anaj</a:t>
            </a: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(Biblia hebrea), </a:t>
            </a:r>
            <a:r>
              <a:rPr lang="es-ES"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ya que ha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sido ignorado por sus dirigentes </a:t>
            </a: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religiosos,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el cual habla de Jesucristo de una manera contundente,  y sus padecimientos en la cruz del </a:t>
            </a: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calvario. </a:t>
            </a:r>
            <a:endPar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411515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ÚLTIMA GENERACIÓ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118"/>
          </a:xfrm>
          <a:prstGeom prst="rect">
            <a:avLst/>
          </a:prstGeom>
          <a:noFill/>
          <a:ln>
            <a:noFill/>
          </a:ln>
        </p:spPr>
      </p:pic>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82" t="522" r="-782" b="23352"/>
          <a:stretch/>
        </p:blipFill>
        <p:spPr bwMode="auto">
          <a:xfrm>
            <a:off x="395536" y="394854"/>
            <a:ext cx="8424936" cy="4539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3512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ÚLTIMA GENERACIÓNNNNN"/>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118"/>
          </a:xfrm>
          <a:prstGeom prst="rect">
            <a:avLst/>
          </a:prstGeom>
          <a:noFill/>
          <a:ln>
            <a:noFill/>
          </a:ln>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730250"/>
            <a:ext cx="8077200" cy="368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800" fill="hold"/>
                                        <p:tgtEl>
                                          <p:spTgt spid="7170"/>
                                        </p:tgtEl>
                                        <p:attrNameLst>
                                          <p:attrName>ppt_w</p:attrName>
                                        </p:attrNameLst>
                                      </p:cBhvr>
                                      <p:tavLst>
                                        <p:tav tm="0">
                                          <p:val>
                                            <p:fltVal val="0"/>
                                          </p:val>
                                        </p:tav>
                                        <p:tav tm="100000">
                                          <p:val>
                                            <p:strVal val="#ppt_w"/>
                                          </p:val>
                                        </p:tav>
                                      </p:tavLst>
                                    </p:anim>
                                    <p:anim calcmode="lin" valueType="num">
                                      <p:cBhvr>
                                        <p:cTn id="8" dur="1800" fill="hold"/>
                                        <p:tgtEl>
                                          <p:spTgt spid="7170"/>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827584" y="4515966"/>
            <a:ext cx="7416824" cy="746344"/>
          </a:xfrm>
          <a:prstGeom prst="rect">
            <a:avLst/>
          </a:prstGeom>
          <a:noFill/>
        </p:spPr>
        <p:txBody>
          <a:bodyPr wrap="square" lIns="68565" tIns="34283" rIns="68565" bIns="34283" rtlCol="0">
            <a:spAutoFit/>
            <a:scene3d>
              <a:camera prst="obliqueBottomLeft"/>
              <a:lightRig rig="threePt" dir="t"/>
            </a:scene3d>
            <a:sp3d extrusionH="69850">
              <a:extrusionClr>
                <a:srgbClr val="0070C0"/>
              </a:extrusionClr>
            </a:sp3d>
          </a:bodyPr>
          <a:lstStyle/>
          <a:p>
            <a:pPr algn="ct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A continuación les mostramos una relación de trabajos </a:t>
            </a:r>
            <a:endPar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a:p>
            <a:pPr algn="ctr"/>
            <a:r>
              <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cristianos </a:t>
            </a: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por si alguno despierta su interés.</a:t>
            </a:r>
          </a:p>
          <a:p>
            <a:pPr algn="ctr"/>
            <a:endParaRPr lang="en-US" sz="12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471" t="17995" r="14108" b="24362"/>
          <a:stretch/>
        </p:blipFill>
        <p:spPr bwMode="auto">
          <a:xfrm>
            <a:off x="2123728" y="671296"/>
            <a:ext cx="2160240" cy="12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5791" t="14020" r="5712" b="24267"/>
          <a:stretch/>
        </p:blipFill>
        <p:spPr bwMode="auto">
          <a:xfrm>
            <a:off x="2724913" y="3557016"/>
            <a:ext cx="3685033" cy="85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6342" y="4659983"/>
            <a:ext cx="1584325"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214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4" y="3"/>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2"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2"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2"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4" y="1394347"/>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3"/>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2944176187"/>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9" y="-1"/>
            <a:ext cx="9141179" cy="5143501"/>
          </a:xfrm>
          <a:prstGeom prst="rect">
            <a:avLst/>
          </a:prstGeom>
          <a:noFill/>
          <a:ln>
            <a:noFill/>
          </a:ln>
        </p:spPr>
      </p:pic>
      <p:sp>
        <p:nvSpPr>
          <p:cNvPr id="6" name="5 CuadroTexto">
            <a:hlinkClick r:id="rId3"/>
          </p:cNvPr>
          <p:cNvSpPr txBox="1"/>
          <p:nvPr/>
        </p:nvSpPr>
        <p:spPr>
          <a:xfrm>
            <a:off x="424041" y="2132642"/>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2"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7"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7"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5"/>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3"/>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8"/>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6" y="4011913"/>
            <a:ext cx="2968520"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3637647825"/>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4"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32040" y="2283718"/>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6" y="3219826"/>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60032" y="177966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4" y="3003798"/>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072" y="3507854"/>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1" name="13 CuadroTexto">
            <a:hlinkClick r:id="rId15"/>
          </p:cNvPr>
          <p:cNvSpPr txBox="1"/>
          <p:nvPr/>
        </p:nvSpPr>
        <p:spPr>
          <a:xfrm>
            <a:off x="5220072" y="429994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1397664434"/>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5" y="-1"/>
            <a:ext cx="9141179" cy="5143501"/>
          </a:xfrm>
          <a:prstGeom prst="rect">
            <a:avLst/>
          </a:prstGeom>
          <a:noFill/>
          <a:ln>
            <a:noFill/>
          </a:ln>
        </p:spPr>
      </p:pic>
      <p:sp>
        <p:nvSpPr>
          <p:cNvPr id="12" name="13 CuadroTexto">
            <a:hlinkClick r:id="rId4"/>
          </p:cNvPr>
          <p:cNvSpPr txBox="1"/>
          <p:nvPr/>
        </p:nvSpPr>
        <p:spPr>
          <a:xfrm>
            <a:off x="504000" y="3672001"/>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a:t>
            </a:r>
            <a:r>
              <a:rPr lang="es-ES" b="1" dirty="0">
                <a:solidFill>
                  <a:srgbClr val="002060"/>
                </a:solidFill>
                <a:latin typeface="Arial Narrow" panose="020B0606020202030204" pitchFamily="34" charset="0"/>
                <a:cs typeface="Arial" charset="0"/>
              </a:rPr>
              <a:t>c</a:t>
            </a:r>
            <a:r>
              <a:rPr lang="es-ES" b="1" dirty="0" smtClean="0">
                <a:solidFill>
                  <a:srgbClr val="002060"/>
                </a:solidFill>
                <a:latin typeface="Arial Narrow" panose="020B0606020202030204" pitchFamily="34" charset="0"/>
                <a:cs typeface="Arial" charset="0"/>
              </a:rPr>
              <a:t>on </a:t>
            </a:r>
            <a:r>
              <a:rPr lang="es-ES" b="1" dirty="0">
                <a:solidFill>
                  <a:srgbClr val="002060"/>
                </a:solidFill>
                <a:latin typeface="Arial Narrow" panose="020B0606020202030204" pitchFamily="34" charset="0"/>
                <a:cs typeface="Arial" charset="0"/>
              </a:rPr>
              <a:t>u</a:t>
            </a:r>
            <a:r>
              <a:rPr lang="es-ES" b="1" dirty="0" smtClean="0">
                <a:solidFill>
                  <a:srgbClr val="002060"/>
                </a:solidFill>
                <a:latin typeface="Arial Narrow" panose="020B0606020202030204" pitchFamily="34" charset="0"/>
                <a:cs typeface="Arial" charset="0"/>
              </a:rPr>
              <a:t>n Mensaje </a:t>
            </a:r>
            <a:r>
              <a:rPr lang="es-ES" b="1" dirty="0">
                <a:solidFill>
                  <a:srgbClr val="002060"/>
                </a:solidFill>
                <a:latin typeface="Arial Narrow" panose="020B0606020202030204" pitchFamily="34" charset="0"/>
                <a:cs typeface="Arial" charset="0"/>
              </a:rPr>
              <a:t>p</a:t>
            </a:r>
            <a:r>
              <a:rPr lang="es-ES" b="1" dirty="0" smtClean="0">
                <a:solidFill>
                  <a:srgbClr val="002060"/>
                </a:solidFill>
                <a:latin typeface="Arial Narrow" panose="020B0606020202030204" pitchFamily="34" charset="0"/>
                <a:cs typeface="Arial" charset="0"/>
              </a:rPr>
              <a:t>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6"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7"/>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6" name="13 CuadroTexto">
            <a:hlinkClick r:id="rId5"/>
          </p:cNvPr>
          <p:cNvSpPr txBox="1"/>
          <p:nvPr/>
        </p:nvSpPr>
        <p:spPr>
          <a:xfrm>
            <a:off x="539552" y="1275607"/>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a:t>
            </a:r>
            <a:r>
              <a:rPr lang="es-ES" b="1" dirty="0">
                <a:solidFill>
                  <a:srgbClr val="002060"/>
                </a:solidFill>
                <a:latin typeface="Arial Narrow" panose="020B0606020202030204" pitchFamily="34" charset="0"/>
                <a:cs typeface="Arial" charset="0"/>
              </a:rPr>
              <a:t>d</a:t>
            </a:r>
            <a:r>
              <a:rPr lang="es-ES" b="1" dirty="0" smtClean="0">
                <a:solidFill>
                  <a:srgbClr val="002060"/>
                </a:solidFill>
                <a:latin typeface="Arial Narrow" panose="020B0606020202030204" pitchFamily="34" charset="0"/>
                <a:cs typeface="Arial" charset="0"/>
              </a:rPr>
              <a:t>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2" y="2736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2" y="199568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a:t>
            </a:r>
            <a:r>
              <a:rPr lang="es-ES" b="1" dirty="0" smtClean="0">
                <a:solidFill>
                  <a:srgbClr val="002060"/>
                </a:solidFill>
                <a:latin typeface="Arial Narrow" panose="020B0606020202030204" pitchFamily="34" charset="0"/>
                <a:cs typeface="Arial" charset="0"/>
              </a:rPr>
              <a:t>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504000" y="442800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504000" y="3219822"/>
            <a:ext cx="338437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4932040" y="133200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Sacrificio de Jesucristo Según el </a:t>
            </a:r>
          </a:p>
          <a:p>
            <a:pPr algn="ctr">
              <a:defRPr/>
            </a:pPr>
            <a:r>
              <a:rPr lang="es-ES" b="1" dirty="0" smtClean="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4932040" y="213970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4932040" y="2700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4932040" y="3240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4932040" y="3795886"/>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2878224010"/>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5" y="-1"/>
            <a:ext cx="9141179" cy="5143501"/>
          </a:xfrm>
          <a:prstGeom prst="rect">
            <a:avLst/>
          </a:prstGeom>
          <a:noFill/>
          <a:ln>
            <a:noFill/>
          </a:ln>
        </p:spPr>
      </p:pic>
      <p:sp>
        <p:nvSpPr>
          <p:cNvPr id="22" name="2 CuadroTexto"/>
          <p:cNvSpPr txBox="1"/>
          <p:nvPr/>
        </p:nvSpPr>
        <p:spPr>
          <a:xfrm>
            <a:off x="365516"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7"/>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732240" y="4824000"/>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0" name="19 CuadroTexto">
            <a:hlinkClick r:id="rId4"/>
          </p:cNvPr>
          <p:cNvSpPr txBox="1"/>
          <p:nvPr/>
        </p:nvSpPr>
        <p:spPr>
          <a:xfrm>
            <a:off x="395536" y="14916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Asombroso Juicio que Viene a las</a:t>
            </a:r>
          </a:p>
          <a:p>
            <a:pPr algn="ctr">
              <a:defRPr/>
            </a:pPr>
            <a:r>
              <a:rPr lang="es-ES" b="1" dirty="0" smtClean="0">
                <a:solidFill>
                  <a:srgbClr val="002060"/>
                </a:solidFill>
                <a:latin typeface="Arial Narrow" panose="020B0606020202030204" pitchFamily="34" charset="0"/>
                <a:cs typeface="Arial" charset="0"/>
              </a:rPr>
              <a:t>Naciones</a:t>
            </a:r>
          </a:p>
        </p:txBody>
      </p:sp>
      <p:sp>
        <p:nvSpPr>
          <p:cNvPr id="23" name="22 CuadroTexto">
            <a:hlinkClick r:id="rId5"/>
          </p:cNvPr>
          <p:cNvSpPr txBox="1"/>
          <p:nvPr/>
        </p:nvSpPr>
        <p:spPr>
          <a:xfrm>
            <a:off x="395536" y="228371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¿Qué es la Apostasía y Cómo </a:t>
            </a:r>
          </a:p>
          <a:p>
            <a:pPr algn="ctr">
              <a:defRPr/>
            </a:pPr>
            <a:r>
              <a:rPr lang="es-ES" b="1" dirty="0" smtClean="0">
                <a:solidFill>
                  <a:srgbClr val="002060"/>
                </a:solidFill>
                <a:latin typeface="Arial Narrow" panose="020B0606020202030204" pitchFamily="34" charset="0"/>
                <a:cs typeface="Arial" charset="0"/>
              </a:rPr>
              <a:t>Reconocerla?</a:t>
            </a:r>
          </a:p>
        </p:txBody>
      </p:sp>
    </p:spTree>
    <p:extLst>
      <p:ext uri="{BB962C8B-B14F-4D97-AF65-F5344CB8AC3E}">
        <p14:creationId xmlns:p14="http://schemas.microsoft.com/office/powerpoint/2010/main" val="167592514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322</TotalTime>
  <Words>3896</Words>
  <Application>Microsoft Office PowerPoint</Application>
  <PresentationFormat>Presentación en pantalla (16:9)</PresentationFormat>
  <Paragraphs>238</Paragraphs>
  <Slides>47</Slides>
  <Notes>18</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26</cp:revision>
  <dcterms:created xsi:type="dcterms:W3CDTF">2017-09-01T09:42:29Z</dcterms:created>
  <dcterms:modified xsi:type="dcterms:W3CDTF">2017-09-03T00:19:38Z</dcterms:modified>
</cp:coreProperties>
</file>