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8" r:id="rId15"/>
    <p:sldId id="269" r:id="rId16"/>
    <p:sldId id="270" r:id="rId17"/>
    <p:sldId id="271" r:id="rId18"/>
    <p:sldId id="279" r:id="rId19"/>
    <p:sldId id="272" r:id="rId20"/>
    <p:sldId id="273" r:id="rId21"/>
    <p:sldId id="274" r:id="rId22"/>
    <p:sldId id="275" r:id="rId23"/>
    <p:sldId id="276" r:id="rId24"/>
    <p:sldId id="277" r:id="rId25"/>
    <p:sldId id="280" r:id="rId26"/>
  </p:sldIdLst>
  <p:sldSz cx="9144000" cy="5143500" type="screen16x9"/>
  <p:notesSz cx="6858000" cy="9144000"/>
  <p:embeddedFontLst>
    <p:embeddedFont>
      <p:font typeface="ChopinScript" pitchFamily="2" charset="0"/>
      <p:regular r:id="rId27"/>
    </p:embeddedFont>
    <p:embeddedFont>
      <p:font typeface="Calibri" pitchFamily="34" charset="0"/>
      <p:regular r:id="rId28"/>
      <p:bold r:id="rId29"/>
      <p:italic r:id="rId30"/>
      <p:boldItalic r:id="rId31"/>
    </p:embeddedFont>
    <p:embeddedFont>
      <p:font typeface="Kristen ITC" pitchFamily="66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bR6YNWF9ovOSVimaKP3vA==" hashData="BySrpTUcRTD74U1qI7N4jpdZ7V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</p:showPr>
  <p:clrMru>
    <a:srgbClr val="000099"/>
    <a:srgbClr val="4B4BFF"/>
    <a:srgbClr val="0000FE"/>
    <a:srgbClr val="0000CC"/>
    <a:srgbClr val="4E3B1E"/>
    <a:srgbClr val="C46B22"/>
    <a:srgbClr val="644B26"/>
    <a:srgbClr val="F7923F"/>
    <a:srgbClr val="F8A45E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84" y="-14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977F3-CA4A-4B6A-B26F-3D70748E343A}" type="datetimeFigureOut">
              <a:rPr lang="es-ES" smtClean="0"/>
              <a:pPr/>
              <a:t>08/05/2025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544E-2E1B-4C17-872F-FA6ACA64E97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8A0977F3-CA4A-4B6A-B26F-3D70748E343A}" type="datetimeFigureOut">
              <a:rPr lang="es-ES" smtClean="0"/>
              <a:pPr/>
              <a:t>08/05/2025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F306544E-2E1B-4C17-872F-FA6ACA64E97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40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rosa y la Mariposa\Imágenes\473729981_10161831526384933_3060366077077260116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4392488" cy="330475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6200"/>
              </a:lnSpc>
            </a:pPr>
            <a:r>
              <a:rPr lang="es-ES" sz="6000" dirty="0" smtClean="0">
                <a:ln>
                  <a:solidFill>
                    <a:srgbClr val="844873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844873"/>
                  </a:outerShdw>
                </a:effectLst>
                <a:latin typeface="ChopinScript" pitchFamily="2" charset="0"/>
              </a:rPr>
              <a:t>La Rosa </a:t>
            </a:r>
          </a:p>
          <a:p>
            <a:pPr algn="ctr">
              <a:lnSpc>
                <a:spcPts val="6200"/>
              </a:lnSpc>
            </a:pPr>
            <a:r>
              <a:rPr lang="es-ES" sz="6000" dirty="0" smtClean="0">
                <a:ln>
                  <a:solidFill>
                    <a:srgbClr val="844873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844873"/>
                  </a:outerShdw>
                </a:effectLst>
                <a:latin typeface="ChopinScript" pitchFamily="2" charset="0"/>
              </a:rPr>
              <a:t>Y</a:t>
            </a:r>
          </a:p>
          <a:p>
            <a:pPr>
              <a:lnSpc>
                <a:spcPts val="6200"/>
              </a:lnSpc>
            </a:pPr>
            <a:r>
              <a:rPr lang="es-ES" sz="6000" dirty="0" smtClean="0">
                <a:ln>
                  <a:solidFill>
                    <a:srgbClr val="844873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844873"/>
                  </a:outerShdw>
                </a:effectLst>
                <a:latin typeface="ChopinScript" pitchFamily="2" charset="0"/>
              </a:rPr>
              <a:t>     La</a:t>
            </a:r>
          </a:p>
          <a:p>
            <a:pPr>
              <a:lnSpc>
                <a:spcPts val="6200"/>
              </a:lnSpc>
            </a:pPr>
            <a:r>
              <a:rPr lang="es-ES" sz="6000" dirty="0" smtClean="0">
                <a:ln>
                  <a:solidFill>
                    <a:srgbClr val="844873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844873"/>
                  </a:outerShdw>
                </a:effectLst>
                <a:latin typeface="ChopinScript" pitchFamily="2" charset="0"/>
              </a:rPr>
              <a:t>Mariposa</a:t>
            </a:r>
            <a:endParaRPr lang="es-ES" sz="6000" dirty="0">
              <a:ln>
                <a:solidFill>
                  <a:srgbClr val="844873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5400000" algn="ctr" rotWithShape="0">
                  <a:srgbClr val="844873"/>
                </a:outerShdw>
              </a:effectLst>
              <a:latin typeface="ChopinScript" pitchFamily="2" charset="0"/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691680" y="1"/>
            <a:ext cx="5760640" cy="5129213"/>
          </a:xfrm>
          <a:prstGeom prst="donut">
            <a:avLst>
              <a:gd name="adj" fmla="val 15703"/>
            </a:avLst>
          </a:prstGeom>
          <a:blipFill>
            <a:blip r:embed="rId5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075" name="Picture 3" descr="E:\Imágenes\Mariposas y pájaros\1898626_07736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851920" y="-4803"/>
            <a:ext cx="5292080" cy="3418247"/>
          </a:xfrm>
          <a:prstGeom prst="rect">
            <a:avLst/>
          </a:prstGeom>
          <a:noFill/>
        </p:spPr>
      </p:pic>
      <p:sp>
        <p:nvSpPr>
          <p:cNvPr id="5" name="4 Anillo"/>
          <p:cNvSpPr/>
          <p:nvPr/>
        </p:nvSpPr>
        <p:spPr>
          <a:xfrm>
            <a:off x="71438" y="53578"/>
            <a:ext cx="2714580" cy="2086124"/>
          </a:xfrm>
          <a:prstGeom prst="donut">
            <a:avLst>
              <a:gd name="adj" fmla="val 12434"/>
            </a:avLst>
          </a:prstGeom>
          <a:blipFill>
            <a:blip r:embed="rId7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71570" y="2839660"/>
            <a:ext cx="2714580" cy="1964338"/>
          </a:xfrm>
          <a:prstGeom prst="donut">
            <a:avLst>
              <a:gd name="adj" fmla="val 11578"/>
            </a:avLst>
          </a:prstGeom>
          <a:blipFill>
            <a:blip r:embed="rId8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227158" y="2411030"/>
            <a:ext cx="2620972" cy="2104936"/>
          </a:xfrm>
          <a:prstGeom prst="donut">
            <a:avLst>
              <a:gd name="adj" fmla="val 12464"/>
            </a:avLst>
          </a:prstGeom>
          <a:blipFill>
            <a:blip r:embed="rId9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357850" y="2839658"/>
            <a:ext cx="2714580" cy="1875234"/>
          </a:xfrm>
          <a:prstGeom prst="donut">
            <a:avLst>
              <a:gd name="adj" fmla="val 10924"/>
            </a:avLst>
          </a:prstGeom>
          <a:blipFill>
            <a:blip r:embed="rId10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143140" y="693491"/>
            <a:ext cx="2714580" cy="2092555"/>
          </a:xfrm>
          <a:prstGeom prst="donut">
            <a:avLst>
              <a:gd name="adj" fmla="val 13906"/>
            </a:avLst>
          </a:prstGeom>
          <a:blipFill>
            <a:blip r:embed="rId11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27152" y="693491"/>
            <a:ext cx="2621015" cy="2092555"/>
          </a:xfrm>
          <a:prstGeom prst="donut">
            <a:avLst>
              <a:gd name="adj" fmla="val 11008"/>
            </a:avLst>
          </a:prstGeom>
          <a:blipFill>
            <a:blip r:embed="rId12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071570" y="339502"/>
            <a:ext cx="2714580" cy="2071495"/>
          </a:xfrm>
          <a:prstGeom prst="donut">
            <a:avLst>
              <a:gd name="adj" fmla="val 11660"/>
            </a:avLst>
          </a:prstGeom>
          <a:blipFill>
            <a:blip r:embed="rId13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143140" y="2411032"/>
            <a:ext cx="2714580" cy="2104934"/>
          </a:xfrm>
          <a:prstGeom prst="donut">
            <a:avLst>
              <a:gd name="adj" fmla="val 10961"/>
            </a:avLst>
          </a:prstGeom>
          <a:blipFill>
            <a:blip r:embed="rId14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357982" y="3003799"/>
            <a:ext cx="2714580" cy="2139702"/>
          </a:xfrm>
          <a:prstGeom prst="donut">
            <a:avLst>
              <a:gd name="adj" fmla="val 11699"/>
            </a:avLst>
          </a:prstGeom>
          <a:blipFill>
            <a:blip r:embed="rId15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327090" y="339502"/>
            <a:ext cx="2714580" cy="2071495"/>
          </a:xfrm>
          <a:prstGeom prst="donut">
            <a:avLst>
              <a:gd name="adj" fmla="val 10504"/>
            </a:avLst>
          </a:prstGeom>
          <a:blipFill>
            <a:blip r:embed="rId13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420" y="0"/>
            <a:ext cx="2714580" cy="2139702"/>
          </a:xfrm>
          <a:prstGeom prst="donut">
            <a:avLst>
              <a:gd name="adj" fmla="val 12821"/>
            </a:avLst>
          </a:prstGeom>
          <a:blipFill>
            <a:blip r:embed="rId15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0" y="3003798"/>
            <a:ext cx="2714580" cy="2139702"/>
          </a:xfrm>
          <a:prstGeom prst="donut">
            <a:avLst>
              <a:gd name="adj" fmla="val 11511"/>
            </a:avLst>
          </a:prstGeom>
          <a:blipFill>
            <a:blip r:embed="rId15" cstate="print"/>
            <a:stretch>
              <a:fillRect/>
            </a:stretch>
          </a:blipFill>
          <a:ln cmpd="tri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>
    <p:sndAc>
      <p:stSnd>
        <p:snd r:embed="rId2" name="Son todas bellas - Semino Rossi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3" presetClass="entr" presetSubtype="52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"/>
                            </p:stCondLst>
                            <p:childTnLst>
                              <p:par>
                                <p:cTn id="8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7" grpId="1" animBg="1"/>
      <p:bldP spid="17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9" grpId="2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:\PPS  EXCLUSIVOS\- La rosa y la Mariposa\Imágenes\2 - roses-2657643_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rosa y la Mariposa\Imágenes\Roses_Black_background_Red_599545_1280x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699542"/>
            <a:ext cx="3672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DA0000"/>
                </a:solidFill>
                <a:latin typeface="ScalaJewel Crystal" pitchFamily="50" charset="0"/>
              </a:rPr>
              <a:t>La rosa roja es un símbolo de amor y pasión, </a:t>
            </a:r>
          </a:p>
        </p:txBody>
      </p:sp>
      <p:pic>
        <p:nvPicPr>
          <p:cNvPr id="4099" name="Picture 3" descr="E:\PPS  EXCLUSIVOS\- La rosa y la Mariposa\Imágenes\Butterflies_Insects_Closeup_pearl-bordered_61979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699542"/>
            <a:ext cx="37261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A4DE00"/>
                </a:solidFill>
                <a:latin typeface="ScalaJewel Crystal" pitchFamily="50" charset="0"/>
              </a:rPr>
              <a:t> Y la mariposa es un símbolo de </a:t>
            </a:r>
            <a:r>
              <a:rPr lang="es-ES" sz="2400" dirty="0" smtClean="0">
                <a:solidFill>
                  <a:srgbClr val="A4DE00"/>
                </a:solidFill>
                <a:latin typeface="ScalaJewel Crystal" pitchFamily="50" charset="0"/>
              </a:rPr>
              <a:t>transformación</a:t>
            </a:r>
            <a:endParaRPr lang="es-ES" sz="2400" dirty="0">
              <a:solidFill>
                <a:srgbClr val="A4DE00"/>
              </a:solidFill>
              <a:latin typeface="ScalaJewel Crystal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La rosa y la Mariposa\Imágenes\5 - zTXs8lEpWc_small-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pic>
        <p:nvPicPr>
          <p:cNvPr id="5122" name="Picture 2" descr="E:\PPS  EXCLUSIVOS\- La rosa y la Mariposa\Imágenes\5 - zTXs8lEpWc_small-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411510"/>
            <a:ext cx="4032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CC0000"/>
                </a:solidFill>
                <a:effectLst>
                  <a:outerShdw blurRad="38100" dist="381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Juntas</a:t>
            </a:r>
            <a:r>
              <a:rPr lang="es-ES" sz="2400" dirty="0">
                <a:solidFill>
                  <a:srgbClr val="CC0000"/>
                </a:solidFill>
                <a:effectLst>
                  <a:outerShdw blurRad="38100" dist="381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, representan la belleza y la fragilidad de la </a:t>
            </a:r>
            <a:r>
              <a:rPr lang="es-ES" sz="2400" dirty="0" smtClean="0">
                <a:solidFill>
                  <a:srgbClr val="CC0000"/>
                </a:solidFill>
                <a:effectLst>
                  <a:outerShdw blurRad="38100" dist="381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vida</a:t>
            </a:r>
            <a:endParaRPr lang="es-ES" sz="2400" dirty="0">
              <a:solidFill>
                <a:srgbClr val="CC0000"/>
              </a:solidFill>
              <a:effectLst>
                <a:outerShdw blurRad="38100" dist="38100" dir="5400000" algn="ctr" rotWithShape="0">
                  <a:srgbClr val="C00000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La rosa y la Mariposa\Imágenes\6 - 74759085_large_blue_ros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" name="Picture 3" descr="E:\PPS  EXCLUSIVOS\- La rosa y la Mariposa\Imágenes\6 - 74759085_large_blue_ros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La rosa y la Mariposa\Imágenes\The-Role-of-Bees-in-Your-Garden-and-How-to-Attract-The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339502"/>
            <a:ext cx="30243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38100" dist="381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La rosa florece en primavera,</a:t>
            </a:r>
          </a:p>
        </p:txBody>
      </p:sp>
      <p:pic>
        <p:nvPicPr>
          <p:cNvPr id="7171" name="Picture 3" descr="E:\PPS  EXCLUSIVOS\- La rosa y la Mariposa\Imágenes\mariposa-saliendo-de-la-crisáli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638" y="0"/>
            <a:ext cx="918686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23728" y="2499742"/>
            <a:ext cx="39483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Crystal" pitchFamily="50" charset="0"/>
              </a:rPr>
              <a:t>Y la mariposa emerge de su </a:t>
            </a:r>
            <a:r>
              <a:rPr lang="es-ES" sz="2400" dirty="0" smtClean="0">
                <a:solidFill>
                  <a:schemeClr val="bg1"/>
                </a:solidFill>
                <a:latin typeface="ScalaJewel Crystal" pitchFamily="50" charset="0"/>
              </a:rPr>
              <a:t>crisálida</a:t>
            </a:r>
            <a:endParaRPr lang="es-ES" sz="2400" dirty="0">
              <a:solidFill>
                <a:schemeClr val="bg1"/>
              </a:solidFill>
              <a:latin typeface="ScalaJewel Crystal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La rosa y la Mariposa\Imágenes\flowers-3083094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411510"/>
            <a:ext cx="28083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C000"/>
                  </a:outerShdw>
                </a:effectLst>
                <a:latin typeface="ScalaJewel Crystal" pitchFamily="50" charset="0"/>
              </a:rPr>
              <a:t>Ambas 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C000"/>
                  </a:outerShdw>
                </a:effectLst>
                <a:latin typeface="ScalaJewel Crystal" pitchFamily="50" charset="0"/>
              </a:rPr>
              <a:t>son símbolos de nuevos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FC000"/>
                  </a:outerShdw>
                </a:effectLst>
                <a:latin typeface="ScalaJewel Crystal" pitchFamily="50" charset="0"/>
              </a:rPr>
              <a:t>comienzos</a:t>
            </a:r>
            <a:endParaRPr lang="es-ES" sz="2400" dirty="0">
              <a:solidFill>
                <a:schemeClr val="bg1"/>
              </a:solidFill>
              <a:effectLst>
                <a:outerShdw blurRad="50800" dist="38100" dir="5400000" algn="ctr" rotWithShape="0">
                  <a:srgbClr val="FFC000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La rosa y la Mariposa\Imágenes\flowers-174817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19" name="Picture 3" descr="E:\PPS  EXCLUSIVOS\- La rosa y la Mariposa\Imágenes\1ee95c9dcb4d2a234eaa5cefceaa2a8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54795">
            <a:off x="4571339" y="859659"/>
            <a:ext cx="2582717" cy="2474243"/>
          </a:xfrm>
          <a:prstGeom prst="rect">
            <a:avLst/>
          </a:prstGeom>
          <a:noFill/>
        </p:spPr>
      </p:pic>
      <p:grpSp>
        <p:nvGrpSpPr>
          <p:cNvPr id="10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FF9999"/>
          </a:solidFill>
        </p:grpSpPr>
        <p:sp>
          <p:nvSpPr>
            <p:cNvPr id="11" name="10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2" name="11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La rosa y la Mariposa\Imágenes\Valentine's_Day_Roses_Heart_Drops_621073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9" y="1419622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La rosa es amada por muchos,</a:t>
            </a:r>
          </a:p>
        </p:txBody>
      </p:sp>
      <p:pic>
        <p:nvPicPr>
          <p:cNvPr id="10243" name="Picture 3" descr="E:\PPS  EXCLUSIVOS\- La rosa y la Mariposa\Imágenes\F1000045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55526"/>
            <a:ext cx="475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sx="1000" sy="1000" algn="ctr" rotWithShape="0">
                    <a:srgbClr val="004C00"/>
                  </a:outerShdw>
                </a:effectLst>
                <a:latin typeface="ScalaJewel Crystal" pitchFamily="50" charset="0"/>
              </a:rPr>
              <a:t>Y la mariposa es admirada por </a:t>
            </a:r>
            <a:r>
              <a:rPr lang="es-ES" sz="2400" dirty="0" smtClean="0">
                <a:solidFill>
                  <a:schemeClr val="bg1"/>
                </a:solidFill>
                <a:effectLst>
                  <a:outerShdw sx="1000" sy="1000" algn="ctr" rotWithShape="0">
                    <a:srgbClr val="004C00"/>
                  </a:outerShdw>
                </a:effectLst>
                <a:latin typeface="ScalaJewel Crystal" pitchFamily="50" charset="0"/>
              </a:rPr>
              <a:t>todos</a:t>
            </a:r>
            <a:endParaRPr lang="es-ES" sz="2400" dirty="0">
              <a:solidFill>
                <a:schemeClr val="bg1"/>
              </a:solidFill>
              <a:effectLst>
                <a:outerShdw sx="1000" sy="1000" algn="ctr" rotWithShape="0">
                  <a:srgbClr val="004C00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La rosa y la Mariposa\Imágenes\13 - flowers-19830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4011910"/>
            <a:ext cx="60486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1800F"/>
                  </a:outerShdw>
                </a:effectLst>
                <a:latin typeface="ScalaJewel Crystal" pitchFamily="50" charset="0"/>
              </a:rPr>
              <a:t>Ambas 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1800F"/>
                  </a:outerShdw>
                </a:effectLst>
                <a:latin typeface="ScalaJewel Crystal" pitchFamily="50" charset="0"/>
              </a:rPr>
              <a:t>son símbolos de la belleza de la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dir="5400000" algn="ctr" rotWithShape="0">
                    <a:srgbClr val="F1800F"/>
                  </a:outerShdw>
                </a:effectLst>
                <a:latin typeface="ScalaJewel Crystal" pitchFamily="50" charset="0"/>
              </a:rPr>
              <a:t>naturaleza</a:t>
            </a:r>
            <a:endParaRPr lang="es-ES" sz="2400" dirty="0">
              <a:solidFill>
                <a:schemeClr val="bg1"/>
              </a:solidFill>
              <a:effectLst>
                <a:outerShdw blurRad="50800" dist="38100" dir="5400000" algn="ctr" rotWithShape="0">
                  <a:srgbClr val="F1800F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4E3B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F79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La rosa y la Mariposa\Imágenes\14 - butterfly-354528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C46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C46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C46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C46B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La rosa y la Mariposa\Imágenes\roses-dried-out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411510"/>
            <a:ext cx="43107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5400000" algn="ctr" rotWithShape="0">
                    <a:schemeClr val="accent6">
                      <a:lumMod val="50000"/>
                    </a:schemeClr>
                  </a:outerShdw>
                </a:effectLst>
                <a:latin typeface="ScalaJewel Crystal" pitchFamily="50" charset="0"/>
              </a:rPr>
              <a:t>Pero la rosa es efímera,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La rosa y la Mariposa\Imágenes\303519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" name="Picture 50" descr="E:\PPS  EXCLUSIVOS\- La rosa y la Mariposa\Imágenes\5d4116d87e52ba7362636072017457e1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051720" y="0"/>
            <a:ext cx="7092280" cy="545207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4" name="3 Rectángulo"/>
          <p:cNvSpPr/>
          <p:nvPr/>
        </p:nvSpPr>
        <p:spPr>
          <a:xfrm>
            <a:off x="3995936" y="699542"/>
            <a:ext cx="2736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381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 Y la mariposa es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latin typeface="ScalaJewel Crystal" pitchFamily="50" charset="0"/>
              </a:rPr>
              <a:t>fugaz</a:t>
            </a:r>
            <a:endParaRPr lang="es-ES" sz="2400" dirty="0">
              <a:solidFill>
                <a:schemeClr val="bg1"/>
              </a:solidFill>
              <a:effectLst>
                <a:outerShdw blurRad="50800" dist="38100" dir="5400000" algn="ctr" rotWithShape="0">
                  <a:schemeClr val="accent2">
                    <a:lumMod val="40000"/>
                    <a:lumOff val="60000"/>
                  </a:schemeClr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E:\PPS  EXCLUSIVOS\- La rosa y la Mariposa\Imágenes\butterfly-7391954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339502"/>
            <a:ext cx="4662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 </a:t>
            </a:r>
            <a:r>
              <a:rPr lang="es-ES" sz="24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Ambas </a:t>
            </a:r>
            <a:r>
              <a:rPr lang="es-ES" sz="2400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son </a:t>
            </a:r>
            <a:r>
              <a:rPr lang="es-ES" sz="2400" i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símbolos de la brevedad de la </a:t>
            </a:r>
            <a:r>
              <a:rPr lang="es-ES" sz="2400" i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vida</a:t>
            </a:r>
            <a:endParaRPr lang="es-ES" sz="24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La rosa y la Mariposa\Imágenes\rose-bouquet-945329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26" name="Picture 2" descr="E:\PPS  EXCLUSIVOS\- La rosa y la Mariposa\Imágenes\18 - mariposa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808" y="627534"/>
            <a:ext cx="2589498" cy="2568699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rosa y la Mariposa\Imágenes\3380ea8447759a327b69e0cb54f3a4f7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0"/>
            <a:ext cx="9180513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948264" y="2571750"/>
            <a:ext cx="18722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accent2">
                      <a:lumMod val="60000"/>
                      <a:lumOff val="40000"/>
                    </a:schemeClr>
                  </a:outerShdw>
                </a:effectLst>
                <a:latin typeface="ScalaJewel Crystal" pitchFamily="50" charset="0"/>
              </a:rPr>
              <a:t>Así que disfruta de la rosa mientras florece,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rosa y la Mariposa\Imágenes\20 - 368778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0 Grupo"/>
          <p:cNvGrpSpPr/>
          <p:nvPr/>
        </p:nvGrpSpPr>
        <p:grpSpPr>
          <a:xfrm>
            <a:off x="800063" y="-1"/>
            <a:ext cx="8343937" cy="3832600"/>
            <a:chOff x="800063" y="0"/>
            <a:chExt cx="8343937" cy="3832600"/>
          </a:xfrm>
        </p:grpSpPr>
        <p:pic>
          <p:nvPicPr>
            <p:cNvPr id="6" name="Picture 4" descr="E:\PPS  EXCLUSIVOS\- La rosa y la Mariposa\Imágenes\695bb1786fb1107eb6f37f15430b8617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61420" y="0"/>
              <a:ext cx="5482580" cy="3832600"/>
            </a:xfrm>
            <a:prstGeom prst="rect">
              <a:avLst/>
            </a:prstGeom>
            <a:noFill/>
          </p:spPr>
        </p:pic>
        <p:pic>
          <p:nvPicPr>
            <p:cNvPr id="7" name="Picture 5" descr="E:\Imágenes\Mariposas y pájaros\3a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918136">
              <a:off x="800063" y="2477332"/>
              <a:ext cx="1615009" cy="1099796"/>
            </a:xfrm>
            <a:prstGeom prst="rect">
              <a:avLst/>
            </a:prstGeom>
            <a:noFill/>
          </p:spPr>
        </p:pic>
      </p:grpSp>
      <p:sp>
        <p:nvSpPr>
          <p:cNvPr id="10" name="9 Rectángulo"/>
          <p:cNvSpPr/>
          <p:nvPr/>
        </p:nvSpPr>
        <p:spPr>
          <a:xfrm>
            <a:off x="323528" y="627534"/>
            <a:ext cx="40410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admira la mariposa mientras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vuela</a:t>
            </a:r>
            <a:endParaRPr lang="es-ES" sz="2400" dirty="0">
              <a:solidFill>
                <a:srgbClr val="FFFF00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La rosa y la Mariposa\Imágenes\fond-ecran-rose-4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627534"/>
            <a:ext cx="30963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C00000"/>
                </a:solidFill>
                <a:effectLst>
                  <a:outerShdw dir="5400000" algn="ctr" rotWithShape="0">
                    <a:srgbClr val="FF0000"/>
                  </a:outerShdw>
                </a:effectLst>
                <a:latin typeface="ScalaJewel Crystal" pitchFamily="50" charset="0"/>
              </a:rPr>
              <a:t>Porque </a:t>
            </a:r>
            <a:r>
              <a:rPr lang="es-ES" sz="2400" dirty="0" smtClean="0">
                <a:solidFill>
                  <a:srgbClr val="C00000"/>
                </a:solidFill>
                <a:effectLst>
                  <a:outerShdw dir="5400000" algn="ctr" rotWithShape="0">
                    <a:srgbClr val="FF0000"/>
                  </a:outerShdw>
                </a:effectLst>
                <a:latin typeface="ScalaJewel Crystal" pitchFamily="50" charset="0"/>
              </a:rPr>
              <a:t>ambas </a:t>
            </a:r>
            <a:r>
              <a:rPr lang="es-ES" sz="2400" dirty="0">
                <a:solidFill>
                  <a:srgbClr val="C00000"/>
                </a:solidFill>
                <a:effectLst>
                  <a:outerShdw dir="5400000" algn="ctr" rotWithShape="0">
                    <a:srgbClr val="FF0000"/>
                  </a:outerShdw>
                </a:effectLst>
                <a:latin typeface="ScalaJewel Crystal" pitchFamily="50" charset="0"/>
              </a:rPr>
              <a:t>son regalos preciosos de la </a:t>
            </a:r>
            <a:r>
              <a:rPr lang="es-ES" sz="2400" dirty="0" smtClean="0">
                <a:solidFill>
                  <a:srgbClr val="C00000"/>
                </a:solidFill>
                <a:effectLst>
                  <a:outerShdw dir="5400000" algn="ctr" rotWithShape="0">
                    <a:srgbClr val="FF0000"/>
                  </a:outerShdw>
                </a:effectLst>
                <a:latin typeface="ScalaJewel Crystal" pitchFamily="50" charset="0"/>
              </a:rPr>
              <a:t>naturaleza</a:t>
            </a:r>
            <a:endParaRPr lang="es-ES" sz="2400" dirty="0">
              <a:solidFill>
                <a:srgbClr val="C00000"/>
              </a:solidFill>
              <a:effectLst>
                <a:outerShdw dir="5400000" algn="ctr" rotWithShape="0">
                  <a:srgbClr val="FF0000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La rosa y la Mariposa\Imágenes\butterfly-3986920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4E3B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4E3B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4E3B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4E3B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rosa y la Mariposa\Imágenes\rose-7687604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24128" y="483518"/>
            <a:ext cx="3170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 cuando la rosa se marchite, </a:t>
            </a:r>
          </a:p>
        </p:txBody>
      </p:sp>
      <p:pic>
        <p:nvPicPr>
          <p:cNvPr id="6148" name="Picture 4" descr="E:\PPS  EXCLUSIVOS\- La rosa y la Mariposa\Imágenes\dead-butterfly-meani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987574"/>
            <a:ext cx="38282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rgbClr val="003192"/>
                </a:solidFill>
                <a:effectLst>
                  <a:outerShdw blurRad="38100" dist="38100" dir="5400000" algn="ctr" rotWithShape="0">
                    <a:srgbClr val="002060"/>
                  </a:outerShdw>
                </a:effectLst>
                <a:latin typeface="ScalaJewel Crystal" pitchFamily="50" charset="0"/>
              </a:rPr>
              <a:t> Y la mariposa muera,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-324544" y="0"/>
            <a:ext cx="9468544" cy="5143500"/>
            <a:chOff x="-324544" y="0"/>
            <a:chExt cx="9468544" cy="5143500"/>
          </a:xfrm>
        </p:grpSpPr>
        <p:pic>
          <p:nvPicPr>
            <p:cNvPr id="4" name="Picture 19" descr="E:\PPS  EXCLUSIVOS\- La rosa y la Mariposa\Imágenes\213d7bc3e83bcafc938336e72df43350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837978" y="-2162522"/>
              <a:ext cx="5143500" cy="9468544"/>
            </a:xfrm>
            <a:prstGeom prst="rect">
              <a:avLst/>
            </a:prstGeom>
            <a:noFill/>
          </p:spPr>
        </p:pic>
        <p:sp>
          <p:nvSpPr>
            <p:cNvPr id="5" name="4 CuadroTexto"/>
            <p:cNvSpPr txBox="1"/>
            <p:nvPr/>
          </p:nvSpPr>
          <p:spPr>
            <a:xfrm flipH="1">
              <a:off x="478937" y="4371688"/>
              <a:ext cx="18841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err="1" smtClean="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ChopinScript" pitchFamily="2" charset="0"/>
                </a:rPr>
                <a:t>Ppsx</a:t>
              </a:r>
              <a:r>
                <a:rPr lang="es-ES" dirty="0" smtClean="0">
                  <a:solidFill>
                    <a:schemeClr val="accent4">
                      <a:lumMod val="40000"/>
                      <a:lumOff val="60000"/>
                    </a:schemeClr>
                  </a:solidFill>
                  <a:latin typeface="ChopinScript" pitchFamily="2" charset="0"/>
                </a:rPr>
                <a:t> Margarita</a:t>
              </a:r>
              <a:endParaRPr lang="es-ES" dirty="0">
                <a:solidFill>
                  <a:schemeClr val="accent4">
                    <a:lumMod val="40000"/>
                    <a:lumOff val="60000"/>
                  </a:schemeClr>
                </a:solidFill>
                <a:latin typeface="ChopinScript" pitchFamily="2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0" y="483518"/>
            <a:ext cx="2771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 Recuerda que </a:t>
            </a:r>
            <a:r>
              <a:rPr lang="es-ES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  </a:t>
            </a:r>
          </a:p>
          <a:p>
            <a:r>
              <a:rPr lang="es-ES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 su </a:t>
            </a:r>
            <a:r>
              <a:rPr lang="es-ES" sz="24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belleza</a:t>
            </a:r>
          </a:p>
          <a:p>
            <a:r>
              <a:rPr lang="es-ES" sz="24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vivirá </a:t>
            </a:r>
            <a:r>
              <a:rPr lang="es-ES" sz="2400" i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para siempre </a:t>
            </a:r>
            <a:endParaRPr lang="es-ES" sz="2400" i="1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  <a:p>
            <a:r>
              <a:rPr lang="es-ES" sz="24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en </a:t>
            </a:r>
            <a:r>
              <a:rPr lang="es-ES" sz="2400" i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tus </a:t>
            </a:r>
            <a:r>
              <a:rPr lang="es-ES" sz="2400" i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recuerdos</a:t>
            </a:r>
            <a:endParaRPr lang="es-ES" sz="24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00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B4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La rosa y la Mariposa\Imágenes\26 - Roses_Blue_Drops_587246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9525"/>
            <a:ext cx="9167813" cy="51625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2" cstate="print"/>
            <a:stretch>
              <a:fillRect/>
            </a:stretch>
          </a:blip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7171" name="Picture 3" descr="E:\PPS  EXCLUSIVOS\- La rosa y la Mariposa\Imágenes\27 - 2797424318837e68016cd0fca66e810f+maripos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396151">
            <a:off x="2622714" y="712569"/>
            <a:ext cx="20882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MAYO 2025</a:t>
            </a:r>
            <a:endParaRPr lang="es-ES" sz="2200" dirty="0">
              <a:blipFill>
                <a:blip r:embed="rId4"/>
                <a:stretch>
                  <a:fillRect/>
                </a:stretch>
              </a:blipFill>
              <a:effectLst>
                <a:outerShdw blurRad="12700" dist="25400" dir="5400000" algn="ctr" rotWithShape="0">
                  <a:srgbClr val="C00000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rot="556471">
            <a:off x="1544425" y="1248561"/>
            <a:ext cx="4104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Música: </a:t>
            </a:r>
            <a:r>
              <a:rPr lang="es-ES" sz="22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SEMINO ROSSI</a:t>
            </a:r>
          </a:p>
          <a:p>
            <a:r>
              <a:rPr lang="es-ES" sz="22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	SON TODAS BELLAS</a:t>
            </a:r>
            <a:endParaRPr lang="es-ES" sz="2200" dirty="0">
              <a:blipFill>
                <a:blip r:embed="rId4"/>
                <a:stretch>
                  <a:fillRect/>
                </a:stretch>
              </a:blipFill>
              <a:effectLst>
                <a:outerShdw blurRad="12700" dist="25400" dir="5400000" algn="ctr" rotWithShape="0">
                  <a:srgbClr val="C00000"/>
                </a:outerShdw>
              </a:effectLst>
              <a:latin typeface="ScalaJewel Crystal" pitchFamily="50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484562">
            <a:off x="1186117" y="2384933"/>
            <a:ext cx="375455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25400" dir="5400000" algn="ctr" rotWithShape="0">
                    <a:srgbClr val="C00000"/>
                  </a:outerShdw>
                </a:effectLst>
                <a:latin typeface="ScalaJewel Crystal" pitchFamily="50" charset="0"/>
              </a:rPr>
              <a:t>Autor: Javier Escalona</a:t>
            </a:r>
            <a:endParaRPr lang="es-ES" sz="2200" dirty="0">
              <a:blipFill>
                <a:blip r:embed="rId4"/>
                <a:stretch>
                  <a:fillRect/>
                </a:stretch>
              </a:blipFill>
              <a:effectLst>
                <a:outerShdw blurRad="12700" dist="25400" dir="5400000" algn="ctr" rotWithShape="0">
                  <a:srgbClr val="C00000"/>
                </a:outerShdw>
              </a:effectLst>
              <a:latin typeface="ScalaJewel Crystal" pitchFamily="50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6516216" y="3507854"/>
            <a:ext cx="1224136" cy="1449450"/>
            <a:chOff x="2920357" y="2847045"/>
            <a:chExt cx="1357938" cy="1193082"/>
          </a:xfrm>
        </p:grpSpPr>
        <p:sp>
          <p:nvSpPr>
            <p:cNvPr id="7" name="20 CuadroTexto"/>
            <p:cNvSpPr txBox="1"/>
            <p:nvPr/>
          </p:nvSpPr>
          <p:spPr>
            <a:xfrm>
              <a:off x="2920357" y="3736120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b="1" dirty="0" smtClean="0">
                  <a:solidFill>
                    <a:srgbClr val="C00000"/>
                  </a:solidFill>
                  <a:effectLst/>
                  <a:latin typeface="ChopinScript" pitchFamily="2" charset="0"/>
                </a:rPr>
                <a:t>Margarita</a:t>
              </a:r>
              <a:endParaRPr lang="es-ES" b="1" dirty="0">
                <a:solidFill>
                  <a:srgbClr val="C00000"/>
                </a:solidFill>
                <a:effectLst/>
                <a:latin typeface="ChopinScript" pitchFamily="2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ntr" presetSubtype="3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2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140</Words>
  <Application>Microsoft Office PowerPoint</Application>
  <PresentationFormat>Presentación en pantalla (16:9)</PresentationFormat>
  <Paragraphs>34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1" baseType="lpstr">
      <vt:lpstr>Arial</vt:lpstr>
      <vt:lpstr>ChopinScript</vt:lpstr>
      <vt:lpstr>Calibri</vt:lpstr>
      <vt:lpstr>ScalaJewel Crystal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2025-01-17T23:17:49Z</dcterms:created>
  <dcterms:modified xsi:type="dcterms:W3CDTF">2025-05-08T17:53:12Z</dcterms:modified>
</cp:coreProperties>
</file>