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62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5143500" type="screen16x9"/>
  <p:notesSz cx="6858000" cy="91440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Georgia" pitchFamily="18" charset="0"/>
      <p:regular r:id="rId15"/>
      <p:bold r:id="rId16"/>
      <p:italic r:id="rId17"/>
      <p:boldItalic r:id="rId18"/>
    </p:embeddedFont>
    <p:embeddedFont>
      <p:font typeface="Kristen ITC" pitchFamily="66" charset="0"/>
      <p:regular r:id="rId1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ZghrlVT8ixLDrVDnjk2pA==" hashData="58RYif3fiGPWA/W/NillDM2MoR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600"/>
    <a:srgbClr val="CC0000"/>
    <a:srgbClr val="FF00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822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4867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12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1450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4766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631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13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133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3926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2776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0664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8847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EDBAB-4BC0-48EC-97F3-3BD9DB6706BB}" type="datetimeFigureOut">
              <a:rPr lang="es-ES" smtClean="0"/>
              <a:t>08/08/2022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7A4B8-BB2D-41B1-BAC3-B7EB24E396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425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F0066"/>
            </a:gs>
            <a:gs pos="43000">
              <a:schemeClr val="accent1">
                <a:tint val="23500"/>
                <a:satMod val="160000"/>
                <a:alpha val="29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86" y="411510"/>
            <a:ext cx="9175829" cy="457921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51269"/>
            <a:ext cx="3048006" cy="470917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19131"/>
            <a:ext cx="3263940" cy="3541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507" y="0"/>
            <a:ext cx="1584718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98194"/>
            <a:ext cx="4824536" cy="13076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546284"/>
            <a:ext cx="780952" cy="32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7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ferris dir="l"/>
        <p:sndAc>
          <p:stSnd>
            <p:snd r:embed="rId2" name="Balada Para Adelina.wav"/>
          </p:stSnd>
        </p:sndAc>
      </p:transition>
    </mc:Choice>
    <mc:Fallback xmlns="">
      <p:transition spd="slow" advClick="0" advTm="8000">
        <p:fade/>
        <p:sndAc>
          <p:stSnd>
            <p:snd r:embed="rId10" name="Balada Para Adel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4499992" y="699542"/>
            <a:ext cx="37418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n w="190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edad es la aceptación de un período de años, </a:t>
            </a:r>
            <a:endParaRPr lang="es-ES" b="1" dirty="0" smtClean="0">
              <a:ln w="19050"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b="1" dirty="0" smtClean="0">
                <a:ln w="190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pero </a:t>
            </a:r>
            <a:r>
              <a:rPr lang="es-ES" b="1" dirty="0">
                <a:ln w="190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madurez es la gloria de los años</a:t>
            </a:r>
            <a:r>
              <a:rPr lang="es-ES" b="1" dirty="0" smtClean="0">
                <a:ln w="190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  <a:p>
            <a:pPr algn="ctr"/>
            <a:endParaRPr lang="es-ES" b="1" dirty="0">
              <a:ln w="190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1600" b="1" dirty="0">
                <a:ln w="190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Martha Graham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339502"/>
            <a:ext cx="5086350" cy="49911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88"/>
          <a:stretch/>
        </p:blipFill>
        <p:spPr>
          <a:xfrm rot="5400000" flipV="1">
            <a:off x="3974679" y="-35864"/>
            <a:ext cx="2670297" cy="766834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46271"/>
            <a:ext cx="781050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025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14:ferris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11560" y="411510"/>
            <a:ext cx="475252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vejez conduce </a:t>
            </a:r>
            <a:r>
              <a:rPr lang="es-ES" sz="2800" b="1" dirty="0" smtClean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a </a:t>
            </a:r>
            <a:r>
              <a:rPr lang="es-ES" sz="2800" b="1" dirty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una </a:t>
            </a:r>
            <a:endParaRPr lang="es-ES" sz="2800" b="1" dirty="0" smtClean="0">
              <a:gradFill flip="none" rotWithShape="1">
                <a:gsLst>
                  <a:gs pos="0">
                    <a:srgbClr val="EBE600">
                      <a:shade val="30000"/>
                      <a:satMod val="115000"/>
                    </a:srgbClr>
                  </a:gs>
                  <a:gs pos="50000">
                    <a:srgbClr val="EBE600">
                      <a:shade val="67500"/>
                      <a:satMod val="115000"/>
                    </a:srgbClr>
                  </a:gs>
                  <a:gs pos="100000">
                    <a:srgbClr val="EBE600">
                      <a:shade val="100000"/>
                      <a:satMod val="11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800" b="1" dirty="0" smtClean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tranquilidad indiferente </a:t>
            </a:r>
          </a:p>
          <a:p>
            <a:pPr algn="ctr"/>
            <a:r>
              <a:rPr lang="es-ES" sz="2800" b="1" dirty="0" smtClean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</a:t>
            </a:r>
            <a:r>
              <a:rPr lang="es-ES" sz="2800" b="1" dirty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asegura la paz </a:t>
            </a:r>
            <a:endParaRPr lang="es-ES" sz="2800" b="1" dirty="0" smtClean="0">
              <a:gradFill flip="none" rotWithShape="1">
                <a:gsLst>
                  <a:gs pos="0">
                    <a:srgbClr val="EBE600">
                      <a:shade val="30000"/>
                      <a:satMod val="115000"/>
                    </a:srgbClr>
                  </a:gs>
                  <a:gs pos="50000">
                    <a:srgbClr val="EBE600">
                      <a:shade val="67500"/>
                      <a:satMod val="115000"/>
                    </a:srgbClr>
                  </a:gs>
                  <a:gs pos="100000">
                    <a:srgbClr val="EBE600">
                      <a:shade val="100000"/>
                      <a:satMod val="11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800" b="1" dirty="0" smtClean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interior </a:t>
            </a:r>
            <a:r>
              <a:rPr lang="es-ES" sz="2800" b="1" dirty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exterior.</a:t>
            </a:r>
          </a:p>
          <a:p>
            <a:pPr algn="ctr"/>
            <a:endParaRPr lang="es-ES" sz="2000" b="1" dirty="0" smtClean="0">
              <a:gradFill flip="none" rotWithShape="1">
                <a:gsLst>
                  <a:gs pos="0">
                    <a:srgbClr val="EBE600">
                      <a:shade val="30000"/>
                      <a:satMod val="115000"/>
                    </a:srgbClr>
                  </a:gs>
                  <a:gs pos="50000">
                    <a:srgbClr val="EBE600">
                      <a:shade val="67500"/>
                      <a:satMod val="115000"/>
                    </a:srgbClr>
                  </a:gs>
                  <a:gs pos="100000">
                    <a:srgbClr val="EBE600">
                      <a:shade val="100000"/>
                      <a:satMod val="11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b="1" dirty="0" err="1" smtClean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Anatole</a:t>
            </a:r>
            <a:r>
              <a:rPr lang="es-ES" sz="2000" b="1" dirty="0" smtClean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es-ES" sz="2000" b="1" dirty="0">
                <a:gradFill flip="none" rotWithShape="1">
                  <a:gsLst>
                    <a:gs pos="0">
                      <a:srgbClr val="EBE600">
                        <a:shade val="30000"/>
                        <a:satMod val="115000"/>
                      </a:srgbClr>
                    </a:gs>
                    <a:gs pos="50000">
                      <a:srgbClr val="EBE600">
                        <a:shade val="67500"/>
                        <a:satMod val="115000"/>
                      </a:srgbClr>
                    </a:gs>
                    <a:gs pos="100000">
                      <a:srgbClr val="EBE6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France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95486"/>
            <a:ext cx="4764378" cy="4155926"/>
          </a:xfrm>
          <a:prstGeom prst="rect">
            <a:avLst/>
          </a:prstGeom>
          <a:effectLst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162" y="3272331"/>
            <a:ext cx="5273837" cy="19188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811" y="3270320"/>
            <a:ext cx="4320480" cy="19208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659982"/>
            <a:ext cx="781050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10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8000">
        <p14:conveyor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00"/>
                            </p:stCondLst>
                            <p:childTnLst>
                              <p:par>
                                <p:cTn id="2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4"/>
            <a:ext cx="3415159" cy="514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4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50"/>
            <a:ext cx="3619500" cy="3562350"/>
          </a:xfrm>
          <a:prstGeom prst="rect">
            <a:avLst/>
          </a:prstGeom>
          <a:effectLst/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" b="22367"/>
          <a:stretch/>
        </p:blipFill>
        <p:spPr>
          <a:xfrm>
            <a:off x="3683288" y="0"/>
            <a:ext cx="5486400" cy="30064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4447084" y="2859782"/>
            <a:ext cx="45768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“Dicen que la vejez </a:t>
            </a:r>
            <a:endParaRPr lang="es-ES" sz="24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 </a:t>
            </a:r>
            <a:r>
              <a:rPr lang="es-E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edad del atardecer</a:t>
            </a:r>
            <a:r>
              <a:rPr lang="es-ES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,</a:t>
            </a:r>
          </a:p>
          <a:p>
            <a:pPr algn="ctr"/>
            <a:r>
              <a:rPr lang="es-ES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es-E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pero hay atardeceres </a:t>
            </a:r>
            <a:endParaRPr lang="es-ES" sz="24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</a:t>
            </a:r>
            <a:r>
              <a:rPr lang="es-E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todos se paran a mirar”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7534"/>
            <a:ext cx="781050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496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7000">
        <p14:reveal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95" y="602374"/>
            <a:ext cx="2899091" cy="456718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33432" flipH="1">
            <a:off x="4531760" y="-1020199"/>
            <a:ext cx="3704529" cy="58504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3851920" y="3435846"/>
            <a:ext cx="5064207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Envejecer es como escalar una gran montaña: </a:t>
            </a:r>
          </a:p>
          <a:p>
            <a:pPr algn="ctr"/>
            <a:r>
              <a:rPr lang="es-E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mientras se sube las fuerzas disminuyen, </a:t>
            </a:r>
          </a:p>
          <a:p>
            <a:pPr algn="ctr"/>
            <a:r>
              <a:rPr lang="es-E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pero la mirada es más libre, </a:t>
            </a:r>
          </a:p>
          <a:p>
            <a:pPr algn="ctr"/>
            <a:r>
              <a:rPr lang="es-E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vista más amplia y serena</a:t>
            </a:r>
            <a:r>
              <a:rPr lang="es-E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  <a:p>
            <a:pPr algn="ctr"/>
            <a:endParaRPr lang="es-E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Ingmar Bergman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11"/>
          <a:stretch/>
        </p:blipFill>
        <p:spPr>
          <a:xfrm>
            <a:off x="0" y="0"/>
            <a:ext cx="1591015" cy="51435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895895"/>
            <a:ext cx="781050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400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6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2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822" y="1195241"/>
            <a:ext cx="2808312" cy="422938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05" t="30581" r="1146" b="3689"/>
          <a:stretch/>
        </p:blipFill>
        <p:spPr>
          <a:xfrm flipH="1">
            <a:off x="-27611" y="1732992"/>
            <a:ext cx="2101713" cy="33808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849" y="2067694"/>
            <a:ext cx="1828959" cy="32616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581" y="1714434"/>
            <a:ext cx="2578100" cy="342906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64088" y="1507378"/>
            <a:ext cx="1657847" cy="3607718"/>
          </a:xfrm>
          <a:prstGeom prst="rect">
            <a:avLst/>
          </a:prstGeom>
          <a:effectLst/>
        </p:spPr>
      </p:pic>
      <p:sp>
        <p:nvSpPr>
          <p:cNvPr id="4" name="3 CuadroTexto"/>
          <p:cNvSpPr txBox="1"/>
          <p:nvPr/>
        </p:nvSpPr>
        <p:spPr>
          <a:xfrm>
            <a:off x="2074102" y="648948"/>
            <a:ext cx="4722768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El secreto de una buena vejez</a:t>
            </a:r>
          </a:p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no es otra cosa que un pacto honrado </a:t>
            </a:r>
          </a:p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con la soledad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Gabriel García Márquez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106" y="3083218"/>
            <a:ext cx="781050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527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14:ferris dir="l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203598"/>
            <a:ext cx="9267658" cy="39813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15" y="1794904"/>
            <a:ext cx="2460585" cy="336383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619426" y="578817"/>
            <a:ext cx="5460149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edad no te protege del amor. </a:t>
            </a:r>
          </a:p>
          <a:p>
            <a:pPr algn="ctr"/>
            <a:r>
              <a:rPr lang="es-ES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Pero el amor, hasta cierto punto, </a:t>
            </a:r>
          </a:p>
          <a:p>
            <a:pPr algn="ctr"/>
            <a:r>
              <a:rPr lang="es-ES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si te protege de la edad</a:t>
            </a:r>
            <a:r>
              <a:rPr lang="es-E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  <a:p>
            <a:pPr algn="ctr"/>
            <a:endParaRPr lang="es-ES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1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Jeanne </a:t>
            </a:r>
            <a:r>
              <a:rPr lang="es-ES" sz="1400" b="1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Moreau</a:t>
            </a:r>
            <a:endParaRPr lang="es-ES" sz="1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659982"/>
            <a:ext cx="781050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60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6000">
        <p14:prism isContent="1" isInverted="1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7544" y="555526"/>
            <a:ext cx="4124005" cy="285978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205">
            <a:off x="-365175" y="3002658"/>
            <a:ext cx="6656944" cy="247403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74766">
            <a:off x="4114176" y="2067452"/>
            <a:ext cx="5579046" cy="441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305657" y="750845"/>
            <a:ext cx="4349268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Los que aman profundamente</a:t>
            </a:r>
          </a:p>
          <a:p>
            <a:pPr algn="ctr"/>
            <a:r>
              <a:rPr lang="es-ES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nunca envejecen, pueden morir</a:t>
            </a:r>
          </a:p>
          <a:p>
            <a:pPr algn="ctr"/>
            <a:r>
              <a:rPr lang="es-ES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vejez, pero mueren jóvenes</a:t>
            </a:r>
            <a:r>
              <a:rPr lang="es-ES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ES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1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Arthur </a:t>
            </a:r>
            <a:r>
              <a:rPr lang="es-ES" sz="1400" b="1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Wing</a:t>
            </a:r>
            <a:r>
              <a:rPr lang="es-ES" sz="1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Pinero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496" y="4587974"/>
            <a:ext cx="781050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542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8000">
        <p14:prism isContent="1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5433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</Words>
  <Application>Microsoft Office PowerPoint</Application>
  <PresentationFormat>Presentación en pantalla (16:9)</PresentationFormat>
  <Paragraphs>38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Georgia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15</cp:revision>
  <dcterms:created xsi:type="dcterms:W3CDTF">2022-08-04T21:02:21Z</dcterms:created>
  <dcterms:modified xsi:type="dcterms:W3CDTF">2022-08-08T23:34:39Z</dcterms:modified>
</cp:coreProperties>
</file>