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0" r:id="rId4"/>
    <p:sldId id="272" r:id="rId5"/>
    <p:sldId id="257" r:id="rId6"/>
    <p:sldId id="258" r:id="rId7"/>
    <p:sldId id="273" r:id="rId8"/>
    <p:sldId id="275" r:id="rId9"/>
    <p:sldId id="274" r:id="rId10"/>
    <p:sldId id="276" r:id="rId11"/>
    <p:sldId id="277" r:id="rId12"/>
    <p:sldId id="279"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VtPNzZ6i/NW9lXUQ0nhig==" hashData="cgpfhfRA8245S+VztX4TIcYjTp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FF"/>
    <a:srgbClr val="008000"/>
    <a:srgbClr val="0033CC"/>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894F1B-348C-45DF-86D0-A0F42BB5AD86}" type="datetimeFigureOut">
              <a:rPr lang="es-ES" smtClean="0"/>
              <a:pPr/>
              <a:t>21/05/2015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A271D2-1B3F-43C5-B26E-3F6C9D318DFF}"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CC">
            <a:alpha val="88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894F1B-348C-45DF-86D0-A0F42BB5AD86}" type="datetimeFigureOut">
              <a:rPr lang="es-ES" smtClean="0"/>
              <a:pPr/>
              <a:t>21/05/2015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A271D2-1B3F-43C5-B26E-3F6C9D318DF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file:///C:\Documents%20and%20Settings\usuario\Mis%20documentos\Downloads\MusicanadinaElcondorpasa.wav"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gif"/></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5.png"/><Relationship Id="rId18" Type="http://schemas.openxmlformats.org/officeDocument/2006/relationships/image" Target="../media/image28.png"/><Relationship Id="rId3" Type="http://schemas.openxmlformats.org/officeDocument/2006/relationships/audio" Target="../media/audio1.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1.png"/><Relationship Id="rId11" Type="http://schemas.openxmlformats.org/officeDocument/2006/relationships/image" Target="../media/image24.png"/><Relationship Id="rId5" Type="http://schemas.openxmlformats.org/officeDocument/2006/relationships/hyperlink" Target="http://www.mispps.com/" TargetMode="External"/><Relationship Id="rId15" Type="http://schemas.openxmlformats.org/officeDocument/2006/relationships/image" Target="../media/image26.png"/><Relationship Id="rId10" Type="http://schemas.openxmlformats.org/officeDocument/2006/relationships/hyperlink" Target="https://www.facebook.com/mispps" TargetMode="External"/><Relationship Id="rId4" Type="http://schemas.openxmlformats.org/officeDocument/2006/relationships/image" Target="../media/image20.png"/><Relationship Id="rId9" Type="http://schemas.openxmlformats.org/officeDocument/2006/relationships/image" Target="../media/image2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83568" y="692696"/>
            <a:ext cx="7704856" cy="2308324"/>
          </a:xfrm>
          <a:prstGeom prst="rect">
            <a:avLst/>
          </a:prstGeom>
          <a:noFill/>
        </p:spPr>
        <p:txBody>
          <a:bodyPr wrap="square" rtlCol="0">
            <a:spAutoFit/>
          </a:bodyPr>
          <a:lstStyle/>
          <a:p>
            <a:r>
              <a:rPr lang="es-ES" sz="2400" b="1" dirty="0" smtClean="0">
                <a:solidFill>
                  <a:schemeClr val="bg1"/>
                </a:solidFill>
                <a:latin typeface="Bradley Hand ITC" pitchFamily="66" charset="0"/>
              </a:rPr>
              <a:t>¿ Habéis pensado alguna vez que para que el otro cambie o mejore vuestro hijo, hermano, esposa, . . . tenemos que cambiar nosotros ?. Normalmente les pedimos el cambio y creemos que es suficiente decirlo de palabra. Pues no. Es totalmente necesario cambiar nosotros para que ellos cambien. </a:t>
            </a:r>
            <a:endParaRPr lang="es-ES" sz="2400" b="1" dirty="0">
              <a:solidFill>
                <a:schemeClr val="bg1"/>
              </a:solidFill>
              <a:latin typeface="Bradley Hand ITC" pitchFamily="66" charset="0"/>
            </a:endParaRPr>
          </a:p>
        </p:txBody>
      </p:sp>
      <p:sp>
        <p:nvSpPr>
          <p:cNvPr id="3" name="2 CuadroTexto"/>
          <p:cNvSpPr txBox="1"/>
          <p:nvPr/>
        </p:nvSpPr>
        <p:spPr>
          <a:xfrm>
            <a:off x="755576" y="3140968"/>
            <a:ext cx="7560840" cy="830997"/>
          </a:xfrm>
          <a:prstGeom prst="rect">
            <a:avLst/>
          </a:prstGeom>
          <a:noFill/>
        </p:spPr>
        <p:txBody>
          <a:bodyPr wrap="square" rtlCol="0">
            <a:spAutoFit/>
          </a:bodyPr>
          <a:lstStyle/>
          <a:p>
            <a:r>
              <a:rPr lang="es-ES" sz="2400" b="1" dirty="0" smtClean="0">
                <a:solidFill>
                  <a:schemeClr val="bg1"/>
                </a:solidFill>
                <a:latin typeface="Bradley Hand ITC" pitchFamily="66" charset="0"/>
              </a:rPr>
              <a:t>Leí hace un tiempo una historia que puede ayudarnos sobre el planteamiento anterior . . .</a:t>
            </a:r>
            <a:endParaRPr lang="es-ES" sz="2400" b="1" dirty="0">
              <a:solidFill>
                <a:schemeClr val="bg1"/>
              </a:solidFill>
              <a:latin typeface="Bradley Hand ITC" pitchFamily="66" charset="0"/>
            </a:endParaRPr>
          </a:p>
        </p:txBody>
      </p:sp>
      <p:sp>
        <p:nvSpPr>
          <p:cNvPr id="4" name="3 CuadroTexto"/>
          <p:cNvSpPr txBox="1"/>
          <p:nvPr/>
        </p:nvSpPr>
        <p:spPr>
          <a:xfrm>
            <a:off x="5364088" y="4077072"/>
            <a:ext cx="2185214" cy="523220"/>
          </a:xfrm>
          <a:prstGeom prst="rect">
            <a:avLst/>
          </a:prstGeom>
          <a:noFill/>
        </p:spPr>
        <p:txBody>
          <a:bodyPr wrap="none" rtlCol="0">
            <a:spAutoFit/>
          </a:bodyPr>
          <a:lstStyle/>
          <a:p>
            <a:r>
              <a:rPr lang="es-ES" sz="2800" b="1" dirty="0" smtClean="0">
                <a:solidFill>
                  <a:schemeClr val="bg1"/>
                </a:solidFill>
                <a:latin typeface="Bradley Hand ITC" pitchFamily="66" charset="0"/>
              </a:rPr>
              <a:t>Por lo que . . .</a:t>
            </a:r>
            <a:endParaRPr lang="es-ES" sz="2800" b="1" dirty="0">
              <a:solidFill>
                <a:schemeClr val="bg1"/>
              </a:solidFill>
              <a:latin typeface="Bradley Hand ITC" pitchFamily="66" charset="0"/>
            </a:endParaRPr>
          </a:p>
        </p:txBody>
      </p:sp>
      <p:sp>
        <p:nvSpPr>
          <p:cNvPr id="5" name="4 CuadroTexto"/>
          <p:cNvSpPr txBox="1"/>
          <p:nvPr/>
        </p:nvSpPr>
        <p:spPr>
          <a:xfrm>
            <a:off x="467544" y="5229200"/>
            <a:ext cx="7344816" cy="830997"/>
          </a:xfrm>
          <a:prstGeom prst="rect">
            <a:avLst/>
          </a:prstGeom>
          <a:noFill/>
        </p:spPr>
        <p:txBody>
          <a:bodyPr wrap="square" rtlCol="0">
            <a:spAutoFit/>
          </a:bodyPr>
          <a:lstStyle/>
          <a:p>
            <a:pPr algn="ctr"/>
            <a:r>
              <a:rPr lang="es-ES" sz="4800" b="1" dirty="0" smtClean="0">
                <a:solidFill>
                  <a:schemeClr val="bg1"/>
                </a:solidFill>
                <a:latin typeface="Bradley Hand ITC" pitchFamily="66" charset="0"/>
              </a:rPr>
              <a:t>Déjame que te cuente . . .</a:t>
            </a:r>
            <a:endParaRPr lang="es-ES" sz="4800" b="1" dirty="0">
              <a:solidFill>
                <a:schemeClr val="bg1"/>
              </a:solidFill>
              <a:latin typeface="Bradley Hand ITC" pitchFamily="66" charset="0"/>
            </a:endParaRPr>
          </a:p>
        </p:txBody>
      </p:sp>
      <p:sp>
        <p:nvSpPr>
          <p:cNvPr id="6" name="5 CuadroTexto"/>
          <p:cNvSpPr txBox="1"/>
          <p:nvPr/>
        </p:nvSpPr>
        <p:spPr>
          <a:xfrm>
            <a:off x="0" y="6488668"/>
            <a:ext cx="4067944" cy="369332"/>
          </a:xfrm>
          <a:prstGeom prst="rect">
            <a:avLst/>
          </a:prstGeom>
          <a:noFill/>
        </p:spPr>
        <p:txBody>
          <a:bodyPr wrap="square" rtlCol="0">
            <a:spAutoFit/>
          </a:bodyPr>
          <a:lstStyle/>
          <a:p>
            <a:r>
              <a:rPr lang="es-ES" b="1" dirty="0" smtClean="0">
                <a:solidFill>
                  <a:schemeClr val="bg1"/>
                </a:solidFill>
                <a:latin typeface="Bradley Hand ITC" pitchFamily="66" charset="0"/>
              </a:rPr>
              <a:t>José Miguel Moreno Ojeda – Mayo 2015</a:t>
            </a:r>
            <a:endParaRPr lang="es-ES" b="1" dirty="0">
              <a:solidFill>
                <a:schemeClr val="bg1"/>
              </a:solidFill>
              <a:latin typeface="Bradley Hand ITC" pitchFamily="66" charset="0"/>
            </a:endParaRPr>
          </a:p>
        </p:txBody>
      </p:sp>
      <p:pic>
        <p:nvPicPr>
          <p:cNvPr id="9" name="MusicanadinaElcondorpasa.wav">
            <a:hlinkClick r:id="" action="ppaction://media"/>
          </p:cNvPr>
          <p:cNvPicPr>
            <a:picLocks noRot="1" noChangeAspect="1"/>
          </p:cNvPicPr>
          <p:nvPr>
            <a:audioFile r:link="rId1"/>
          </p:nvPr>
        </p:nvPicPr>
        <p:blipFill>
          <a:blip r:embed="rId3" cstate="print"/>
          <a:stretch>
            <a:fillRect/>
          </a:stretch>
        </p:blipFill>
        <p:spPr>
          <a:xfrm>
            <a:off x="8460432" y="6237312"/>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par>
                                <p:cTn id="7" presetID="9"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dissolve">
                                      <p:cBhvr>
                                        <p:cTn id="9" dur="2000"/>
                                        <p:tgtEl>
                                          <p:spTgt spid="2"/>
                                        </p:tgtEl>
                                      </p:cBhvr>
                                    </p:animEffect>
                                  </p:childTnLst>
                                </p:cTn>
                              </p:par>
                              <p:par>
                                <p:cTn id="10" presetID="27" presetClass="entr" presetSubtype="0" fill="hold" grpId="0" nodeType="withEffect">
                                  <p:stCondLst>
                                    <p:cond delay="0"/>
                                  </p:stCondLst>
                                  <p:iterate type="lt">
                                    <p:tmPct val="50000"/>
                                  </p:iterate>
                                  <p:childTnLst>
                                    <p:set>
                                      <p:cBhvr>
                                        <p:cTn id="11" dur="1" fill="hold">
                                          <p:stCondLst>
                                            <p:cond delay="0"/>
                                          </p:stCondLst>
                                        </p:cTn>
                                        <p:tgtEl>
                                          <p:spTgt spid="6"/>
                                        </p:tgtEl>
                                        <p:attrNameLst>
                                          <p:attrName>style.visibility</p:attrName>
                                        </p:attrNameLst>
                                      </p:cBhvr>
                                      <p:to>
                                        <p:strVal val="visible"/>
                                      </p:to>
                                    </p:set>
                                    <p:anim calcmode="discrete" valueType="clr">
                                      <p:cBhvr override="childStyle">
                                        <p:cTn id="12" dur="50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13" dur="500"/>
                                        <p:tgtEl>
                                          <p:spTgt spid="6"/>
                                        </p:tgtEl>
                                        <p:attrNameLst>
                                          <p:attrName>fillcolor</p:attrName>
                                        </p:attrNameLst>
                                      </p:cBhvr>
                                      <p:tavLst>
                                        <p:tav tm="0">
                                          <p:val>
                                            <p:clrVal>
                                              <a:schemeClr val="accent2"/>
                                            </p:clrVal>
                                          </p:val>
                                        </p:tav>
                                        <p:tav tm="50000">
                                          <p:val>
                                            <p:clrVal>
                                              <a:schemeClr val="hlink"/>
                                            </p:clrVal>
                                          </p:val>
                                        </p:tav>
                                      </p:tavLst>
                                    </p:anim>
                                    <p:set>
                                      <p:cBhvr>
                                        <p:cTn id="14" dur="500"/>
                                        <p:tgtEl>
                                          <p:spTgt spid="6"/>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ppt_x</p:attrName>
                                        </p:attrNameLst>
                                      </p:cBhvr>
                                      <p:tavLst>
                                        <p:tav tm="0">
                                          <p:val>
                                            <p:strVal val="#ppt_x-.2"/>
                                          </p:val>
                                        </p:tav>
                                        <p:tav tm="100000">
                                          <p:val>
                                            <p:strVal val="#ppt_x"/>
                                          </p:val>
                                        </p:tav>
                                      </p:tavLst>
                                    </p:anim>
                                    <p:anim calcmode="lin" valueType="num">
                                      <p:cBhvr>
                                        <p:cTn id="20"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1" dur="2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29"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ppt_x</p:attrName>
                                        </p:attrNameLst>
                                      </p:cBhvr>
                                      <p:tavLst>
                                        <p:tav tm="0">
                                          <p:val>
                                            <p:strVal val="#ppt_x-.2"/>
                                          </p:val>
                                        </p:tav>
                                        <p:tav tm="100000">
                                          <p:val>
                                            <p:strVal val="#ppt_x"/>
                                          </p:val>
                                        </p:tav>
                                      </p:tavLst>
                                    </p:anim>
                                    <p:anim calcmode="lin" valueType="num">
                                      <p:cBhvr>
                                        <p:cTn id="27"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8" dur="3000"/>
                                        <p:tgtEl>
                                          <p:spTgt spid="4"/>
                                        </p:tgtEl>
                                      </p:cBhvr>
                                    </p:animEffect>
                                  </p:childTnLst>
                                </p:cTn>
                              </p:par>
                              <p:par>
                                <p:cTn id="29" presetID="2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fltVal val="0"/>
                                          </p:val>
                                        </p:tav>
                                        <p:tav tm="100000">
                                          <p:val>
                                            <p:strVal val="#ppt_w"/>
                                          </p:val>
                                        </p:tav>
                                      </p:tavLst>
                                    </p:anim>
                                    <p:anim calcmode="lin" valueType="num">
                                      <p:cBhvr>
                                        <p:cTn id="32"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12">
                <p:cTn id="33"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2" grpId="0"/>
      <p:bldP spid="3" grpId="0"/>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ribunasalamanca.com/images/images/P3180011.JPG"/>
          <p:cNvPicPr>
            <a:picLocks noChangeAspect="1" noChangeArrowheads="1"/>
          </p:cNvPicPr>
          <p:nvPr/>
        </p:nvPicPr>
        <p:blipFill>
          <a:blip r:embed="rId2" cstate="print"/>
          <a:srcRect/>
          <a:stretch>
            <a:fillRect/>
          </a:stretch>
        </p:blipFill>
        <p:spPr bwMode="auto">
          <a:xfrm>
            <a:off x="4788024" y="0"/>
            <a:ext cx="4355976" cy="6858000"/>
          </a:xfrm>
          <a:prstGeom prst="rect">
            <a:avLst/>
          </a:prstGeom>
          <a:noFill/>
        </p:spPr>
      </p:pic>
      <p:pic>
        <p:nvPicPr>
          <p:cNvPr id="3" name="Picture 6" descr="http://images.china.cn/attachement/jpg/site1006/20110110/001ec949faf10e94eaab07.jpg"/>
          <p:cNvPicPr>
            <a:picLocks noChangeAspect="1" noChangeArrowheads="1"/>
          </p:cNvPicPr>
          <p:nvPr/>
        </p:nvPicPr>
        <p:blipFill>
          <a:blip r:embed="rId3" cstate="print"/>
          <a:srcRect/>
          <a:stretch>
            <a:fillRect/>
          </a:stretch>
        </p:blipFill>
        <p:spPr bwMode="auto">
          <a:xfrm>
            <a:off x="0" y="0"/>
            <a:ext cx="4788024" cy="6858000"/>
          </a:xfrm>
          <a:prstGeom prst="rect">
            <a:avLst/>
          </a:prstGeom>
          <a:noFill/>
        </p:spPr>
      </p:pic>
      <p:pic>
        <p:nvPicPr>
          <p:cNvPr id="4" name="Picture 6" descr="http://guias-viajar.com/china/wp-content/uploads/2009/04/fotos-pekin-hutongs-013.jpg"/>
          <p:cNvPicPr>
            <a:picLocks noChangeAspect="1" noChangeArrowheads="1"/>
          </p:cNvPicPr>
          <p:nvPr/>
        </p:nvPicPr>
        <p:blipFill>
          <a:blip r:embed="rId4" cstate="print"/>
          <a:srcRect/>
          <a:stretch>
            <a:fillRect/>
          </a:stretch>
        </p:blipFill>
        <p:spPr bwMode="auto">
          <a:xfrm>
            <a:off x="0" y="0"/>
            <a:ext cx="9144000" cy="8126760"/>
          </a:xfrm>
          <a:prstGeom prst="rect">
            <a:avLst/>
          </a:prstGeom>
          <a:noFill/>
        </p:spPr>
      </p:pic>
      <p:sp>
        <p:nvSpPr>
          <p:cNvPr id="5" name="4 Pergamino vertical"/>
          <p:cNvSpPr/>
          <p:nvPr/>
        </p:nvSpPr>
        <p:spPr>
          <a:xfrm>
            <a:off x="5652120" y="1268760"/>
            <a:ext cx="2915816" cy="3312368"/>
          </a:xfrm>
          <a:prstGeom prst="verticalScroll">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smtClean="0"/>
              <a:t>Hace mucho tiempo una joven china, llamada </a:t>
            </a:r>
            <a:r>
              <a:rPr lang="es-ES" sz="2000" b="1" dirty="0" smtClean="0"/>
              <a:t>Lee, </a:t>
            </a:r>
            <a:r>
              <a:rPr lang="es-ES" sz="2000" dirty="0" smtClean="0"/>
              <a:t>se casó y fue a vivir con su marido y la suegra</a:t>
            </a:r>
            <a:endParaRPr lang="es-E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2"/>
                                          </p:val>
                                        </p:tav>
                                        <p:tav tm="100000">
                                          <p:val>
                                            <p:strVal val="#ppt_x"/>
                                          </p:val>
                                        </p:tav>
                                      </p:tavLst>
                                    </p:anim>
                                    <p:anim calcmode="lin" valueType="num">
                                      <p:cBhvr>
                                        <p:cTn id="8"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2000"/>
                                        <p:tgtEl>
                                          <p:spTgt spid="2"/>
                                        </p:tgtEl>
                                      </p:cBhvr>
                                    </p:animEffect>
                                  </p:childTnLst>
                                </p:cTn>
                              </p:par>
                            </p:childTnLst>
                          </p:cTn>
                        </p:par>
                        <p:par>
                          <p:cTn id="10" fill="hold">
                            <p:stCondLst>
                              <p:cond delay="2000"/>
                            </p:stCondLst>
                            <p:childTnLst>
                              <p:par>
                                <p:cTn id="11" presetID="29"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000" fill="hold"/>
                                        <p:tgtEl>
                                          <p:spTgt spid="3"/>
                                        </p:tgtEl>
                                        <p:attrNameLst>
                                          <p:attrName>ppt_x</p:attrName>
                                        </p:attrNameLst>
                                      </p:cBhvr>
                                      <p:tavLst>
                                        <p:tav tm="0">
                                          <p:val>
                                            <p:strVal val="#ppt_x-.2"/>
                                          </p:val>
                                        </p:tav>
                                        <p:tav tm="100000">
                                          <p:val>
                                            <p:strVal val="#ppt_x"/>
                                          </p:val>
                                        </p:tav>
                                      </p:tavLst>
                                    </p:anim>
                                    <p:anim calcmode="lin" valueType="num">
                                      <p:cBhvr>
                                        <p:cTn id="14" dur="2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5" dur="2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2"/>
                                          </p:val>
                                        </p:tav>
                                        <p:tav tm="100000">
                                          <p:val>
                                            <p:strVal val="#ppt_x"/>
                                          </p:val>
                                        </p:tav>
                                      </p:tavLst>
                                    </p:anim>
                                    <p:anim calcmode="lin" valueType="num">
                                      <p:cBhvr>
                                        <p:cTn id="21"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2" dur="3000"/>
                                        <p:tgtEl>
                                          <p:spTgt spid="4"/>
                                        </p:tgtEl>
                                      </p:cBhvr>
                                    </p:animEffect>
                                  </p:childTnLst>
                                </p:cTn>
                              </p:par>
                            </p:childTnLst>
                          </p:cTn>
                        </p:par>
                        <p:par>
                          <p:cTn id="23" fill="hold">
                            <p:stCondLst>
                              <p:cond delay="3000"/>
                            </p:stCondLst>
                            <p:childTnLst>
                              <p:par>
                                <p:cTn id="24" presetID="3" presetClass="entr" presetSubtype="1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horizontal)">
                                      <p:cBhvr>
                                        <p:cTn id="2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akantuszlakberendezes.hu/images/orosz/orosz_enterior.jpg"/>
          <p:cNvPicPr>
            <a:picLocks noChangeAspect="1" noChangeArrowheads="1"/>
          </p:cNvPicPr>
          <p:nvPr/>
        </p:nvPicPr>
        <p:blipFill>
          <a:blip r:embed="rId2" cstate="print"/>
          <a:srcRect/>
          <a:stretch>
            <a:fillRect/>
          </a:stretch>
        </p:blipFill>
        <p:spPr bwMode="auto">
          <a:xfrm>
            <a:off x="0" y="0"/>
            <a:ext cx="4572000" cy="6858000"/>
          </a:xfrm>
          <a:prstGeom prst="rect">
            <a:avLst/>
          </a:prstGeom>
          <a:noFill/>
        </p:spPr>
      </p:pic>
      <p:pic>
        <p:nvPicPr>
          <p:cNvPr id="3" name="Picture 6" descr="http://thingstodo.viator.com/scotland/files/2014/04/insideprovandslordship.jpg"/>
          <p:cNvPicPr>
            <a:picLocks noChangeAspect="1" noChangeArrowheads="1"/>
          </p:cNvPicPr>
          <p:nvPr/>
        </p:nvPicPr>
        <p:blipFill>
          <a:blip r:embed="rId3" cstate="print"/>
          <a:srcRect/>
          <a:stretch>
            <a:fillRect/>
          </a:stretch>
        </p:blipFill>
        <p:spPr bwMode="auto">
          <a:xfrm>
            <a:off x="4499992" y="0"/>
            <a:ext cx="4644008" cy="6858000"/>
          </a:xfrm>
          <a:prstGeom prst="rect">
            <a:avLst/>
          </a:prstGeom>
          <a:noFill/>
        </p:spPr>
      </p:pic>
      <p:pic>
        <p:nvPicPr>
          <p:cNvPr id="4" name="Picture 6" descr="http://elcandildelospensamientos.files.wordpress.com/2012/07/g_vigoenfotos_5844q.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sp>
        <p:nvSpPr>
          <p:cNvPr id="5" name="4 CuadroTexto"/>
          <p:cNvSpPr txBox="1"/>
          <p:nvPr/>
        </p:nvSpPr>
        <p:spPr>
          <a:xfrm>
            <a:off x="0" y="5288340"/>
            <a:ext cx="7236296" cy="1569660"/>
          </a:xfrm>
          <a:prstGeom prst="rect">
            <a:avLst/>
          </a:prstGeom>
          <a:solidFill>
            <a:srgbClr val="0033CC"/>
          </a:solidFill>
        </p:spPr>
        <p:txBody>
          <a:bodyPr wrap="square" rtlCol="0">
            <a:spAutoFit/>
          </a:bodyPr>
          <a:lstStyle/>
          <a:p>
            <a:pPr algn="ctr"/>
            <a:r>
              <a:rPr lang="es-ES" sz="2400" b="1" dirty="0" smtClean="0">
                <a:solidFill>
                  <a:schemeClr val="bg1"/>
                </a:solidFill>
              </a:rPr>
              <a:t>Después de algunos meses, no se entendía con ella. Sus personalidades eran muy diferentes y LEE se irritaba con los hábitos de su suegra, que frecuentemente la criticaba. </a:t>
            </a:r>
            <a:endParaRPr lang="es-ES" sz="24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2000"/>
                                        <p:tgtEl>
                                          <p:spTgt spid="3"/>
                                        </p:tgtEl>
                                      </p:cBhvr>
                                    </p:animEffect>
                                  </p:childTnLst>
                                </p:cTn>
                              </p:par>
                            </p:childTnLst>
                          </p:cTn>
                        </p:par>
                        <p:par>
                          <p:cTn id="11" fill="hold">
                            <p:stCondLst>
                              <p:cond delay="2000"/>
                            </p:stCondLst>
                            <p:childTnLst>
                              <p:par>
                                <p:cTn id="12" presetID="21"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5000"/>
                                        <p:tgtEl>
                                          <p:spTgt spid="4"/>
                                        </p:tgtEl>
                                      </p:cBhvr>
                                    </p:animEffect>
                                  </p:childTnLst>
                                </p:cTn>
                              </p:par>
                            </p:childTnLst>
                          </p:cTn>
                        </p:par>
                        <p:par>
                          <p:cTn id="15" fill="hold">
                            <p:stCondLst>
                              <p:cond delay="7000"/>
                            </p:stCondLst>
                            <p:childTnLst>
                              <p:par>
                                <p:cTn id="16" presetID="29"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0" fill="hold"/>
                                        <p:tgtEl>
                                          <p:spTgt spid="5"/>
                                        </p:tgtEl>
                                        <p:attrNameLst>
                                          <p:attrName>ppt_x</p:attrName>
                                        </p:attrNameLst>
                                      </p:cBhvr>
                                      <p:tavLst>
                                        <p:tav tm="0">
                                          <p:val>
                                            <p:strVal val="#ppt_x-.2"/>
                                          </p:val>
                                        </p:tav>
                                        <p:tav tm="100000">
                                          <p:val>
                                            <p:strVal val="#ppt_x"/>
                                          </p:val>
                                        </p:tav>
                                      </p:tavLst>
                                    </p:anim>
                                    <p:anim calcmode="lin" valueType="num">
                                      <p:cBhvr>
                                        <p:cTn id="19"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ttp://images.china.cn/attachement/jpg/site1006/20090928/0011432109d20c2a5ea109.jpg"/>
          <p:cNvPicPr>
            <a:picLocks noChangeAspect="1" noChangeArrowheads="1"/>
          </p:cNvPicPr>
          <p:nvPr/>
        </p:nvPicPr>
        <p:blipFill>
          <a:blip r:embed="rId2" cstate="print"/>
          <a:srcRect/>
          <a:stretch>
            <a:fillRect/>
          </a:stretch>
        </p:blipFill>
        <p:spPr bwMode="auto">
          <a:xfrm>
            <a:off x="0" y="0"/>
            <a:ext cx="2483768" cy="6858000"/>
          </a:xfrm>
          <a:prstGeom prst="rect">
            <a:avLst/>
          </a:prstGeom>
          <a:noFill/>
        </p:spPr>
      </p:pic>
      <p:pic>
        <p:nvPicPr>
          <p:cNvPr id="6" name="Picture 4" descr="http://images.china.cn/attachement/jpg/site1006/20090928/0011432109d20c2a5ea109.jpg"/>
          <p:cNvPicPr>
            <a:picLocks noChangeAspect="1" noChangeArrowheads="1"/>
          </p:cNvPicPr>
          <p:nvPr/>
        </p:nvPicPr>
        <p:blipFill>
          <a:blip r:embed="rId2" cstate="print"/>
          <a:srcRect/>
          <a:stretch>
            <a:fillRect/>
          </a:stretch>
        </p:blipFill>
        <p:spPr bwMode="auto">
          <a:xfrm>
            <a:off x="6732240" y="0"/>
            <a:ext cx="2411760" cy="6858000"/>
          </a:xfrm>
          <a:prstGeom prst="rect">
            <a:avLst/>
          </a:prstGeom>
          <a:noFill/>
        </p:spPr>
      </p:pic>
      <p:pic>
        <p:nvPicPr>
          <p:cNvPr id="7" name="Picture 4" descr="http://images.china.cn/attachement/jpg/site1006/20090928/0011432109d20c2a5ea109.jpg"/>
          <p:cNvPicPr>
            <a:picLocks noChangeAspect="1" noChangeArrowheads="1"/>
          </p:cNvPicPr>
          <p:nvPr/>
        </p:nvPicPr>
        <p:blipFill>
          <a:blip r:embed="rId2" cstate="print"/>
          <a:srcRect/>
          <a:stretch>
            <a:fillRect/>
          </a:stretch>
        </p:blipFill>
        <p:spPr bwMode="auto">
          <a:xfrm>
            <a:off x="2483768" y="0"/>
            <a:ext cx="4248472" cy="3645024"/>
          </a:xfrm>
          <a:prstGeom prst="rect">
            <a:avLst/>
          </a:prstGeom>
          <a:noFill/>
        </p:spPr>
      </p:pic>
      <p:sp>
        <p:nvSpPr>
          <p:cNvPr id="8" name="7 CuadroTexto"/>
          <p:cNvSpPr txBox="1"/>
          <p:nvPr/>
        </p:nvSpPr>
        <p:spPr>
          <a:xfrm>
            <a:off x="2699792" y="3687901"/>
            <a:ext cx="3816424" cy="3170099"/>
          </a:xfrm>
          <a:prstGeom prst="rect">
            <a:avLst/>
          </a:prstGeom>
          <a:noFill/>
        </p:spPr>
        <p:txBody>
          <a:bodyPr wrap="square" rtlCol="0">
            <a:spAutoFit/>
          </a:bodyPr>
          <a:lstStyle/>
          <a:p>
            <a:pPr algn="ctr"/>
            <a:r>
              <a:rPr lang="es-ES" sz="2000" b="1" dirty="0" smtClean="0">
                <a:solidFill>
                  <a:schemeClr val="bg1"/>
                </a:solidFill>
              </a:rPr>
              <a:t>Los meses pasaban. LEE y su suegra  discutían más y peleaban.</a:t>
            </a:r>
          </a:p>
          <a:p>
            <a:pPr algn="ctr"/>
            <a:r>
              <a:rPr lang="es-ES" sz="2000" b="1" dirty="0" smtClean="0">
                <a:solidFill>
                  <a:schemeClr val="bg1"/>
                </a:solidFill>
              </a:rPr>
              <a:t>De acuerdo con una antigua tradición china, la nuera tiene que cuidar a la suegra y obedecerla en todo.</a:t>
            </a:r>
          </a:p>
          <a:p>
            <a:pPr algn="ctr"/>
            <a:r>
              <a:rPr lang="es-ES" sz="2000" b="1" dirty="0" smtClean="0">
                <a:solidFill>
                  <a:schemeClr val="bg1"/>
                </a:solidFill>
              </a:rPr>
              <a:t>LEE, no soportaba vivir con su suegra y . . .</a:t>
            </a:r>
          </a:p>
          <a:p>
            <a:pPr algn="ctr"/>
            <a:r>
              <a:rPr lang="es-ES" sz="2000" b="1" dirty="0" smtClean="0">
                <a:solidFill>
                  <a:schemeClr val="bg1"/>
                </a:solidFill>
              </a:rPr>
              <a:t>Tomó la decisión de visitar a un amigo de su padre.</a:t>
            </a:r>
            <a:endParaRPr lang="es-ES" sz="20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2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childTnLst>
                          </p:cTn>
                        </p:par>
                        <p:par>
                          <p:cTn id="11" fill="hold">
                            <p:stCondLst>
                              <p:cond delay="2000"/>
                            </p:stCondLst>
                            <p:childTnLst>
                              <p:par>
                                <p:cTn id="12" presetID="3" presetClass="entr" presetSubtype="1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linds(horizontal)">
                                      <p:cBhvr>
                                        <p:cTn id="14" dur="3000"/>
                                        <p:tgtEl>
                                          <p:spTgt spid="7"/>
                                        </p:tgtEl>
                                      </p:cBhvr>
                                    </p:animEffect>
                                  </p:childTnLst>
                                </p:cTn>
                              </p:par>
                            </p:childTnLst>
                          </p:cTn>
                        </p:par>
                        <p:par>
                          <p:cTn id="15" fill="hold">
                            <p:stCondLst>
                              <p:cond delay="5000"/>
                            </p:stCondLst>
                            <p:childTnLst>
                              <p:par>
                                <p:cTn id="16" presetID="2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p:val>
                                            <p:fltVal val="0"/>
                                          </p:val>
                                        </p:tav>
                                        <p:tav tm="100000">
                                          <p:val>
                                            <p:strVal val="#ppt_w"/>
                                          </p:val>
                                        </p:tav>
                                      </p:tavLst>
                                    </p:anim>
                                    <p:anim calcmode="lin" valueType="num">
                                      <p:cBhvr>
                                        <p:cTn id="19" dur="3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images.china.cn/attachement/jpg/site1006/20131115/d02788e9b71f13eff4f23f.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Picture 2" descr="http://www.cinemanet.info/images/stories/imagenes_articulos/peliculas/mil%20anos%20de%20oracion/mil-anos-de-oracion_2.jpg"/>
          <p:cNvPicPr>
            <a:picLocks noChangeAspect="1" noChangeArrowheads="1"/>
          </p:cNvPicPr>
          <p:nvPr/>
        </p:nvPicPr>
        <p:blipFill>
          <a:blip r:embed="rId3" cstate="print"/>
          <a:srcRect/>
          <a:stretch>
            <a:fillRect/>
          </a:stretch>
        </p:blipFill>
        <p:spPr bwMode="auto">
          <a:xfrm>
            <a:off x="0" y="2996952"/>
            <a:ext cx="9144000" cy="3861048"/>
          </a:xfrm>
          <a:prstGeom prst="rect">
            <a:avLst/>
          </a:prstGeom>
          <a:noFill/>
        </p:spPr>
      </p:pic>
      <p:pic>
        <p:nvPicPr>
          <p:cNvPr id="2" name="Picture 4" descr="http://1.bp.blogspot.com/-fAgrxYgT-oo/UXLRU4W0OSI/AAAAAAAAAhE/zoTVw6AItw4/s1600/IMG_3125.JPG"/>
          <p:cNvPicPr>
            <a:picLocks noChangeAspect="1" noChangeArrowheads="1"/>
          </p:cNvPicPr>
          <p:nvPr/>
        </p:nvPicPr>
        <p:blipFill>
          <a:blip r:embed="rId4" cstate="print"/>
          <a:srcRect/>
          <a:stretch>
            <a:fillRect/>
          </a:stretch>
        </p:blipFill>
        <p:spPr bwMode="auto">
          <a:xfrm>
            <a:off x="4716016" y="6165304"/>
            <a:ext cx="1390800" cy="504056"/>
          </a:xfrm>
          <a:prstGeom prst="rect">
            <a:avLst/>
          </a:prstGeom>
          <a:noFill/>
        </p:spPr>
      </p:pic>
      <p:sp>
        <p:nvSpPr>
          <p:cNvPr id="7" name="6 CuadroTexto"/>
          <p:cNvSpPr txBox="1"/>
          <p:nvPr/>
        </p:nvSpPr>
        <p:spPr>
          <a:xfrm>
            <a:off x="179512" y="188640"/>
            <a:ext cx="7344816" cy="461665"/>
          </a:xfrm>
          <a:prstGeom prst="rect">
            <a:avLst/>
          </a:prstGeom>
          <a:solidFill>
            <a:srgbClr val="008000"/>
          </a:solidFill>
        </p:spPr>
        <p:txBody>
          <a:bodyPr wrap="square" rtlCol="0">
            <a:spAutoFit/>
          </a:bodyPr>
          <a:lstStyle/>
          <a:p>
            <a:r>
              <a:rPr lang="es-ES" sz="2400" dirty="0" smtClean="0">
                <a:solidFill>
                  <a:schemeClr val="bg1"/>
                </a:solidFill>
              </a:rPr>
              <a:t>Después de oírla, él tomo un paquete de hierbas y le dijo:</a:t>
            </a:r>
            <a:r>
              <a:rPr lang="es-ES" dirty="0" smtClean="0">
                <a:solidFill>
                  <a:schemeClr val="bg1"/>
                </a:solidFill>
              </a:rPr>
              <a:t> </a:t>
            </a:r>
            <a:endParaRPr lang="es-ES" dirty="0">
              <a:solidFill>
                <a:schemeClr val="bg1"/>
              </a:solidFill>
            </a:endParaRPr>
          </a:p>
        </p:txBody>
      </p:sp>
      <p:sp>
        <p:nvSpPr>
          <p:cNvPr id="8" name="7 Llamada de nube"/>
          <p:cNvSpPr/>
          <p:nvPr/>
        </p:nvSpPr>
        <p:spPr>
          <a:xfrm>
            <a:off x="5508104" y="620688"/>
            <a:ext cx="3384376" cy="3528392"/>
          </a:xfrm>
          <a:prstGeom prst="cloudCallout">
            <a:avLst>
              <a:gd name="adj1" fmla="val -24904"/>
              <a:gd name="adj2" fmla="val 436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1"/>
                </a:solidFill>
              </a:rPr>
              <a:t>“No deberás usarlas de una sola vez  para liberarte de tu suegra, porque ello causaría sospechas”. Debes darle estas hierbas que irán lentamente envenenando a tu suegra. </a:t>
            </a:r>
            <a:endParaRPr lang="es-ES" dirty="0">
              <a:solidFill>
                <a:schemeClr val="bg1"/>
              </a:solidFill>
            </a:endParaRPr>
          </a:p>
        </p:txBody>
      </p:sp>
      <p:sp>
        <p:nvSpPr>
          <p:cNvPr id="9" name="8 Llamada de nube"/>
          <p:cNvSpPr/>
          <p:nvPr/>
        </p:nvSpPr>
        <p:spPr>
          <a:xfrm>
            <a:off x="971600" y="476672"/>
            <a:ext cx="3888432" cy="3024336"/>
          </a:xfrm>
          <a:prstGeom prst="cloudCallout">
            <a:avLst>
              <a:gd name="adj1" fmla="val 52923"/>
              <a:gd name="adj2" fmla="val 507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1"/>
                </a:solidFill>
              </a:rPr>
              <a:t>Cada dos días pondrás un poco de hierbas en su comida. Ahora, para tener certeza de que cuando ella muera nadie sospechara de ti, deberás tener mucho cuidado y actuar de manera amigable</a:t>
            </a:r>
            <a:endParaRPr lang="es-E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par>
                          <p:cTn id="8" fill="hold">
                            <p:stCondLst>
                              <p:cond delay="2000"/>
                            </p:stCondLst>
                            <p:childTnLst>
                              <p:par>
                                <p:cTn id="9" presetID="1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lide(fromBottom)">
                                      <p:cBhvr>
                                        <p:cTn id="11" dur="2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9"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ppt_x</p:attrName>
                                        </p:attrNameLst>
                                      </p:cBhvr>
                                      <p:tavLst>
                                        <p:tav tm="0">
                                          <p:val>
                                            <p:strVal val="#ppt_x-.2"/>
                                          </p:val>
                                        </p:tav>
                                        <p:tav tm="100000">
                                          <p:val>
                                            <p:strVal val="#ppt_x"/>
                                          </p:val>
                                        </p:tav>
                                      </p:tavLst>
                                    </p:anim>
                                    <p:anim calcmode="lin" valueType="num">
                                      <p:cBhvr>
                                        <p:cTn id="1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8" dur="2000"/>
                                        <p:tgtEl>
                                          <p:spTgt spid="7"/>
                                        </p:tgtEl>
                                      </p:cBhvr>
                                    </p:animEffect>
                                  </p:childTnLst>
                                </p:cTn>
                              </p:par>
                              <p:par>
                                <p:cTn id="19" presetID="9"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dissolve">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ssolve">
                                      <p:cBhvr>
                                        <p:cTn id="26" dur="20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dissolve">
                                      <p:cBhvr>
                                        <p:cTn id="3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images.china.cn/attachement/jpg/site1006/20131115/d02788e9b71f13eff4f23f.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Picture 2" descr="http://www.cinemanet.info/images/stories/imagenes_articulos/peliculas/mil%20anos%20de%20oracion/mil-anos-de-oracion_2.jpg"/>
          <p:cNvPicPr>
            <a:picLocks noChangeAspect="1" noChangeArrowheads="1"/>
          </p:cNvPicPr>
          <p:nvPr/>
        </p:nvPicPr>
        <p:blipFill>
          <a:blip r:embed="rId3" cstate="print"/>
          <a:srcRect/>
          <a:stretch>
            <a:fillRect/>
          </a:stretch>
        </p:blipFill>
        <p:spPr bwMode="auto">
          <a:xfrm>
            <a:off x="0" y="2996952"/>
            <a:ext cx="9144000" cy="3861048"/>
          </a:xfrm>
          <a:prstGeom prst="rect">
            <a:avLst/>
          </a:prstGeom>
          <a:noFill/>
        </p:spPr>
      </p:pic>
      <p:pic>
        <p:nvPicPr>
          <p:cNvPr id="6" name="Picture 4" descr="http://1.bp.blogspot.com/-fAgrxYgT-oo/UXLRU4W0OSI/AAAAAAAAAhE/zoTVw6AItw4/s1600/IMG_3125.JPG"/>
          <p:cNvPicPr>
            <a:picLocks noChangeAspect="1" noChangeArrowheads="1"/>
          </p:cNvPicPr>
          <p:nvPr/>
        </p:nvPicPr>
        <p:blipFill>
          <a:blip r:embed="rId4" cstate="print"/>
          <a:srcRect/>
          <a:stretch>
            <a:fillRect/>
          </a:stretch>
        </p:blipFill>
        <p:spPr bwMode="auto">
          <a:xfrm>
            <a:off x="1691680" y="6353944"/>
            <a:ext cx="1390800" cy="504056"/>
          </a:xfrm>
          <a:prstGeom prst="rect">
            <a:avLst/>
          </a:prstGeom>
          <a:noFill/>
        </p:spPr>
      </p:pic>
      <p:sp>
        <p:nvSpPr>
          <p:cNvPr id="7" name="6 Llamada de nube"/>
          <p:cNvSpPr/>
          <p:nvPr/>
        </p:nvSpPr>
        <p:spPr>
          <a:xfrm>
            <a:off x="5868144" y="0"/>
            <a:ext cx="3275856" cy="3645024"/>
          </a:xfrm>
          <a:prstGeom prst="cloudCallout">
            <a:avLst>
              <a:gd name="adj1" fmla="val -37033"/>
              <a:gd name="adj2" fmla="val 62244"/>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1"/>
                </a:solidFill>
              </a:rPr>
              <a:t>No discutas, ayúdala a resolver sus problemas. Recuerda, tienes que escucharme y seguir todas mis instrucciones al pie de la letra. </a:t>
            </a:r>
            <a:endParaRPr lang="es-ES" dirty="0">
              <a:solidFill>
                <a:schemeClr val="bg1"/>
              </a:solidFill>
            </a:endParaRPr>
          </a:p>
        </p:txBody>
      </p:sp>
      <p:sp>
        <p:nvSpPr>
          <p:cNvPr id="8" name="7 Llamada de nube"/>
          <p:cNvSpPr/>
          <p:nvPr/>
        </p:nvSpPr>
        <p:spPr>
          <a:xfrm>
            <a:off x="2123728" y="332656"/>
            <a:ext cx="2808312" cy="2880320"/>
          </a:xfrm>
          <a:prstGeom prst="cloudCallout">
            <a:avLst>
              <a:gd name="adj1" fmla="val -28497"/>
              <a:gd name="adj2" fmla="val 79026"/>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1"/>
                </a:solidFill>
              </a:rPr>
              <a:t>“Si señor HUANG, haré todo lo que me pida”</a:t>
            </a:r>
            <a:endParaRPr lang="es-E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par>
                          <p:cTn id="8" fill="hold">
                            <p:stCondLst>
                              <p:cond delay="2000"/>
                            </p:stCondLst>
                            <p:childTnLst>
                              <p:par>
                                <p:cTn id="9" presetID="1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lide(fromBottom)">
                                      <p:cBhvr>
                                        <p:cTn id="11" dur="2000"/>
                                        <p:tgtEl>
                                          <p:spTgt spid="5"/>
                                        </p:tgtEl>
                                      </p:cBhvr>
                                    </p:animEffect>
                                  </p:childTnLst>
                                </p:cTn>
                              </p:par>
                            </p:childTnLst>
                          </p:cTn>
                        </p:par>
                        <p:par>
                          <p:cTn id="12" fill="hold">
                            <p:stCondLst>
                              <p:cond delay="4000"/>
                            </p:stCondLst>
                            <p:childTnLst>
                              <p:par>
                                <p:cTn id="13" presetID="9"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ssolve">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dissolve">
                                      <p:cBhvr>
                                        <p:cTn id="20" dur="2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ssolve">
                                      <p:cBhvr>
                                        <p:cTn id="2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upload.wikimedia.org/wikipedia/commons/a/a7/Wooden_house_(Museum_of_Wooden_Architecture,_Suzdal)_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Pergamino horizontal"/>
          <p:cNvSpPr/>
          <p:nvPr/>
        </p:nvSpPr>
        <p:spPr>
          <a:xfrm>
            <a:off x="1619672" y="1052736"/>
            <a:ext cx="6048672" cy="4032448"/>
          </a:xfrm>
          <a:prstGeom prst="horizontalScroll">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1"/>
                </a:solidFill>
              </a:rPr>
              <a:t>LEE quedó muy contenta y agradecida al SR. HUANG. Volvió muy apurada a su casa para comenzar el proyecto de asesinar a su suegra.</a:t>
            </a:r>
          </a:p>
          <a:p>
            <a:pPr algn="ctr"/>
            <a:endParaRPr lang="es-ES" dirty="0" smtClean="0">
              <a:solidFill>
                <a:schemeClr val="bg1"/>
              </a:solidFill>
            </a:endParaRPr>
          </a:p>
          <a:p>
            <a:pPr algn="ctr"/>
            <a:r>
              <a:rPr lang="es-ES" dirty="0" smtClean="0">
                <a:solidFill>
                  <a:schemeClr val="bg1"/>
                </a:solidFill>
              </a:rPr>
              <a:t>Pasaron las semanas y cada dos días , LEE servía una comida especialmente tratada  a su suegra.</a:t>
            </a:r>
            <a:endParaRPr lang="es-ES" dirty="0">
              <a:solidFill>
                <a:schemeClr val="bg1"/>
              </a:solidFill>
            </a:endParaRPr>
          </a:p>
        </p:txBody>
      </p:sp>
      <p:pic>
        <p:nvPicPr>
          <p:cNvPr id="6" name="Picture 2" descr="http://imanesparalanevera.es/files/2012/08/kowloon-6.jpeg"/>
          <p:cNvPicPr>
            <a:picLocks noChangeAspect="1" noChangeArrowheads="1"/>
          </p:cNvPicPr>
          <p:nvPr/>
        </p:nvPicPr>
        <p:blipFill>
          <a:blip r:embed="rId3" cstate="print"/>
          <a:srcRect/>
          <a:stretch>
            <a:fillRect/>
          </a:stretch>
        </p:blipFill>
        <p:spPr bwMode="auto">
          <a:xfrm>
            <a:off x="-38100" y="0"/>
            <a:ext cx="9182100" cy="6858000"/>
          </a:xfrm>
          <a:prstGeom prst="rect">
            <a:avLst/>
          </a:prstGeom>
          <a:noFill/>
        </p:spPr>
      </p:pic>
      <p:sp>
        <p:nvSpPr>
          <p:cNvPr id="7" name="6 CuadroTexto"/>
          <p:cNvSpPr txBox="1"/>
          <p:nvPr/>
        </p:nvSpPr>
        <p:spPr>
          <a:xfrm>
            <a:off x="0" y="4919008"/>
            <a:ext cx="3563888" cy="1938992"/>
          </a:xfrm>
          <a:prstGeom prst="rect">
            <a:avLst/>
          </a:prstGeom>
          <a:solidFill>
            <a:srgbClr val="0099FF"/>
          </a:solidFill>
        </p:spPr>
        <p:txBody>
          <a:bodyPr wrap="square" rtlCol="0">
            <a:spAutoFit/>
          </a:bodyPr>
          <a:lstStyle/>
          <a:p>
            <a:pPr algn="ctr"/>
            <a:r>
              <a:rPr lang="es-ES" sz="2000" b="1" dirty="0" smtClean="0">
                <a:solidFill>
                  <a:schemeClr val="bg1"/>
                </a:solidFill>
              </a:rPr>
              <a:t>Siempre recordaba lo que el Sr. HUANG le había recomendado  sobre evitar sospechas. Controló su temperamento, obedecía a su suegra y la trataba como si fuese su madre. </a:t>
            </a:r>
            <a:endParaRPr lang="es-ES" sz="20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3000"/>
                                        <p:tgtEl>
                                          <p:spTgt spid="4"/>
                                        </p:tgtEl>
                                      </p:cBhvr>
                                    </p:animEffect>
                                  </p:childTnLst>
                                </p:cTn>
                              </p:par>
                            </p:childTnLst>
                          </p:cTn>
                        </p:par>
                        <p:par>
                          <p:cTn id="10" fill="hold">
                            <p:stCondLst>
                              <p:cond delay="3000"/>
                            </p:stCondLst>
                            <p:childTnLst>
                              <p:par>
                                <p:cTn id="11" presetID="29"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ppt_x</p:attrName>
                                        </p:attrNameLst>
                                      </p:cBhvr>
                                      <p:tavLst>
                                        <p:tav tm="0">
                                          <p:val>
                                            <p:strVal val="#ppt_x-.2"/>
                                          </p:val>
                                        </p:tav>
                                        <p:tav tm="100000">
                                          <p:val>
                                            <p:strVal val="#ppt_x"/>
                                          </p:val>
                                        </p:tav>
                                      </p:tavLst>
                                    </p:anim>
                                    <p:anim calcmode="lin" valueType="num">
                                      <p:cBhvr>
                                        <p:cTn id="14"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ppt_x</p:attrName>
                                        </p:attrNameLst>
                                      </p:cBhvr>
                                      <p:tavLst>
                                        <p:tav tm="0">
                                          <p:val>
                                            <p:strVal val="#ppt_x-.2"/>
                                          </p:val>
                                        </p:tav>
                                        <p:tav tm="100000">
                                          <p:val>
                                            <p:strVal val="#ppt_x"/>
                                          </p:val>
                                        </p:tav>
                                      </p:tavLst>
                                    </p:anim>
                                    <p:anim calcmode="lin" valueType="num">
                                      <p:cBhvr>
                                        <p:cTn id="21"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2" dur="3000"/>
                                        <p:tgtEl>
                                          <p:spTgt spid="6"/>
                                        </p:tgtEl>
                                      </p:cBhvr>
                                    </p:animEffect>
                                  </p:childTnLst>
                                </p:cTn>
                              </p:par>
                            </p:childTnLst>
                          </p:cTn>
                        </p:par>
                        <p:par>
                          <p:cTn id="23" fill="hold">
                            <p:stCondLst>
                              <p:cond delay="3000"/>
                            </p:stCondLst>
                            <p:childTnLst>
                              <p:par>
                                <p:cTn id="24" presetID="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dissolve">
                                      <p:cBhvr>
                                        <p:cTn id="2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treasury.worldbank.org/cmd/htm/images/ChinaIntegratedForestry.png"/>
          <p:cNvPicPr>
            <a:picLocks noChangeAspect="1" noChangeArrowheads="1"/>
          </p:cNvPicPr>
          <p:nvPr/>
        </p:nvPicPr>
        <p:blipFill>
          <a:blip r:embed="rId2" cstate="print"/>
          <a:srcRect/>
          <a:stretch>
            <a:fillRect/>
          </a:stretch>
        </p:blipFill>
        <p:spPr bwMode="auto">
          <a:xfrm>
            <a:off x="0" y="3140968"/>
            <a:ext cx="2771800" cy="3717032"/>
          </a:xfrm>
          <a:prstGeom prst="rect">
            <a:avLst/>
          </a:prstGeom>
          <a:noFill/>
        </p:spPr>
      </p:pic>
      <p:pic>
        <p:nvPicPr>
          <p:cNvPr id="5" name="Picture 8" descr="http://spanish.peopledaily.com.cn/mediafile/201303/05/F201303051001192163214531.jpg"/>
          <p:cNvPicPr>
            <a:picLocks noChangeAspect="1" noChangeArrowheads="1"/>
          </p:cNvPicPr>
          <p:nvPr/>
        </p:nvPicPr>
        <p:blipFill>
          <a:blip r:embed="rId3" cstate="print"/>
          <a:srcRect/>
          <a:stretch>
            <a:fillRect/>
          </a:stretch>
        </p:blipFill>
        <p:spPr bwMode="auto">
          <a:xfrm>
            <a:off x="5724128" y="3140968"/>
            <a:ext cx="3419872" cy="3717032"/>
          </a:xfrm>
          <a:prstGeom prst="rect">
            <a:avLst/>
          </a:prstGeom>
          <a:noFill/>
        </p:spPr>
      </p:pic>
      <p:sp>
        <p:nvSpPr>
          <p:cNvPr id="6" name="5 CuadroTexto"/>
          <p:cNvSpPr txBox="1"/>
          <p:nvPr/>
        </p:nvSpPr>
        <p:spPr>
          <a:xfrm>
            <a:off x="323528" y="188640"/>
            <a:ext cx="8496944" cy="2677656"/>
          </a:xfrm>
          <a:prstGeom prst="rect">
            <a:avLst/>
          </a:prstGeom>
          <a:noFill/>
        </p:spPr>
        <p:txBody>
          <a:bodyPr wrap="square" rtlCol="0">
            <a:spAutoFit/>
          </a:bodyPr>
          <a:lstStyle/>
          <a:p>
            <a:pPr algn="ctr"/>
            <a:r>
              <a:rPr lang="es-ES" sz="2400" dirty="0" smtClean="0">
                <a:solidFill>
                  <a:schemeClr val="bg1"/>
                </a:solidFill>
              </a:rPr>
              <a:t>Después de seis meses, la casa entera estaba completamente cambiada. LEE había controlado su temperamento y ya no aborrecía a su suegra, al contrario fue tomándole cariño. En esos meses, no había tenido ni una discusión con ella. Ahora parecía mucho más amable y era más fácil la relación. Las actitudes de la suegra también cambiaron y ambas pasaron a tratarse como madre e hija.</a:t>
            </a:r>
            <a:endParaRPr lang="es-ES" sz="2400" dirty="0">
              <a:solidFill>
                <a:schemeClr val="bg1"/>
              </a:solidFill>
            </a:endParaRPr>
          </a:p>
        </p:txBody>
      </p:sp>
      <p:pic>
        <p:nvPicPr>
          <p:cNvPr id="7" name="Picture 8" descr="http://www.vigoenfotos.com/china/imagenes/guilin/casa_tipica/g_vigoenfotos_5797q.jpg"/>
          <p:cNvPicPr>
            <a:picLocks noChangeAspect="1" noChangeArrowheads="1"/>
          </p:cNvPicPr>
          <p:nvPr/>
        </p:nvPicPr>
        <p:blipFill>
          <a:blip r:embed="rId4" cstate="print"/>
          <a:srcRect/>
          <a:stretch>
            <a:fillRect/>
          </a:stretch>
        </p:blipFill>
        <p:spPr bwMode="auto">
          <a:xfrm>
            <a:off x="2771800" y="2852937"/>
            <a:ext cx="3024336" cy="40050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childTnLst>
                          </p:cTn>
                        </p:par>
                        <p:par>
                          <p:cTn id="11" fill="hold">
                            <p:stCondLst>
                              <p:cond delay="2000"/>
                            </p:stCondLst>
                            <p:childTnLst>
                              <p:par>
                                <p:cTn id="12" presetID="21" presetClass="entr" presetSubtype="4"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heel(4)">
                                      <p:cBhvr>
                                        <p:cTn id="14" dur="2000"/>
                                        <p:tgtEl>
                                          <p:spTgt spid="7"/>
                                        </p:tgtEl>
                                      </p:cBhvr>
                                    </p:animEffect>
                                  </p:childTnLst>
                                </p:cTn>
                              </p:par>
                            </p:childTnLst>
                          </p:cTn>
                        </p:par>
                        <p:par>
                          <p:cTn id="15" fill="hold">
                            <p:stCondLst>
                              <p:cond delay="4000"/>
                            </p:stCondLst>
                            <p:childTnLst>
                              <p:par>
                                <p:cTn id="16" presetID="9"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Pergamino horizontal"/>
          <p:cNvSpPr/>
          <p:nvPr/>
        </p:nvSpPr>
        <p:spPr>
          <a:xfrm>
            <a:off x="1835696" y="1484784"/>
            <a:ext cx="5688632" cy="4032448"/>
          </a:xfrm>
          <a:prstGeom prst="horizontalScroll">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solidFill>
                  <a:schemeClr val="bg1"/>
                </a:solidFill>
              </a:rPr>
              <a:t>Un día LEE fue, nuevamente, a visitar al Sr. </a:t>
            </a:r>
            <a:r>
              <a:rPr lang="es-ES" sz="2400" b="1" dirty="0" err="1" smtClean="0">
                <a:solidFill>
                  <a:schemeClr val="bg1"/>
                </a:solidFill>
              </a:rPr>
              <a:t>Huang</a:t>
            </a:r>
            <a:r>
              <a:rPr lang="es-ES" sz="2400" b="1" dirty="0" smtClean="0">
                <a:solidFill>
                  <a:schemeClr val="bg1"/>
                </a:solidFill>
              </a:rPr>
              <a:t> para pedirle ayuda y le dijo:</a:t>
            </a:r>
            <a:endParaRPr lang="es-ES" sz="2400" b="1" dirty="0">
              <a:solidFill>
                <a:schemeClr val="bg1"/>
              </a:solidFill>
            </a:endParaRPr>
          </a:p>
        </p:txBody>
      </p:sp>
      <p:pic>
        <p:nvPicPr>
          <p:cNvPr id="5" name="Picture 6" descr="http://images.china.cn/attachement/jpg/site1006/20131115/d02788e9b71f13eff4f23f.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6" name="Picture 2" descr="http://www.cinemanet.info/images/stories/imagenes_articulos/peliculas/mil%20anos%20de%20oracion/mil-anos-de-oracion_2.jpg"/>
          <p:cNvPicPr>
            <a:picLocks noChangeAspect="1" noChangeArrowheads="1"/>
          </p:cNvPicPr>
          <p:nvPr/>
        </p:nvPicPr>
        <p:blipFill>
          <a:blip r:embed="rId3" cstate="print"/>
          <a:srcRect/>
          <a:stretch>
            <a:fillRect/>
          </a:stretch>
        </p:blipFill>
        <p:spPr bwMode="auto">
          <a:xfrm>
            <a:off x="0" y="3573016"/>
            <a:ext cx="9144000" cy="3284984"/>
          </a:xfrm>
          <a:prstGeom prst="rect">
            <a:avLst/>
          </a:prstGeom>
          <a:noFill/>
        </p:spPr>
      </p:pic>
      <p:sp>
        <p:nvSpPr>
          <p:cNvPr id="7" name="6 Llamada de nube"/>
          <p:cNvSpPr/>
          <p:nvPr/>
        </p:nvSpPr>
        <p:spPr>
          <a:xfrm>
            <a:off x="179512" y="0"/>
            <a:ext cx="4248472" cy="3573016"/>
          </a:xfrm>
          <a:prstGeom prst="cloudCallout">
            <a:avLst>
              <a:gd name="adj1" fmla="val 8383"/>
              <a:gd name="adj2" fmla="val 68881"/>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“Querido Sr. </a:t>
            </a:r>
            <a:r>
              <a:rPr lang="es-ES" dirty="0" err="1" smtClean="0"/>
              <a:t>Huang</a:t>
            </a:r>
            <a:r>
              <a:rPr lang="es-ES" dirty="0" smtClean="0"/>
              <a:t>, por favor ayúdeme  a evitar que el veneno mate a mi suegra. Ella se ha transformado en una mujer agradable y la amo como si fuera mi madre. Estaba equivocada, no quiero que ella muera por causa del veneno que le di”.  </a:t>
            </a:r>
            <a:endParaRPr lang="es-ES" dirty="0"/>
          </a:p>
        </p:txBody>
      </p:sp>
      <p:sp>
        <p:nvSpPr>
          <p:cNvPr id="8" name="7 Llamada de nube"/>
          <p:cNvSpPr/>
          <p:nvPr/>
        </p:nvSpPr>
        <p:spPr>
          <a:xfrm>
            <a:off x="4644008" y="0"/>
            <a:ext cx="4499992" cy="4005064"/>
          </a:xfrm>
          <a:prstGeom prst="cloudCallout">
            <a:avLst>
              <a:gd name="adj1" fmla="val -11524"/>
              <a:gd name="adj2" fmla="val 68925"/>
            </a:avLst>
          </a:prstGeom>
          <a:solidFill>
            <a:srgbClr val="00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El Sr </a:t>
            </a:r>
            <a:r>
              <a:rPr lang="es-ES" dirty="0" err="1" smtClean="0"/>
              <a:t>Huang</a:t>
            </a:r>
            <a:r>
              <a:rPr lang="es-ES" dirty="0" smtClean="0"/>
              <a:t> sonrió y le dijo:”Sra. Lee, no tiene por que preocuparse. Su suegra no ha cambiado, la que ha cambiado fue usted. Las hierbas que le di eran vitaminas para mejorar su salud. El veneno estaba en su mente, en su actitud, pero fue echado fuera y sustituido por el amor que pasaste a darle a ella”.</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edge">
                                      <p:cBhvr>
                                        <p:cTn id="12" dur="2000"/>
                                        <p:tgtEl>
                                          <p:spTgt spid="5"/>
                                        </p:tgtEl>
                                      </p:cBhvr>
                                    </p:animEffect>
                                  </p:childTnLst>
                                </p:cTn>
                              </p:par>
                            </p:childTnLst>
                          </p:cTn>
                        </p:par>
                        <p:par>
                          <p:cTn id="13" fill="hold">
                            <p:stCondLst>
                              <p:cond delay="2000"/>
                            </p:stCondLst>
                            <p:childTnLst>
                              <p:par>
                                <p:cTn id="14" presetID="1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lide(fromBottom)">
                                      <p:cBhvr>
                                        <p:cTn id="16" dur="2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ssolve">
                                      <p:cBhvr>
                                        <p:cTn id="21" dur="10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ssolve">
                                      <p:cBhvr>
                                        <p:cTn id="2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chinaodysseytours.com/guilin/photo/bamboo-houses.jpg"/>
          <p:cNvPicPr>
            <a:picLocks noChangeAspect="1" noChangeArrowheads="1"/>
          </p:cNvPicPr>
          <p:nvPr/>
        </p:nvPicPr>
        <p:blipFill>
          <a:blip r:embed="rId2" cstate="print"/>
          <a:srcRect/>
          <a:stretch>
            <a:fillRect/>
          </a:stretch>
        </p:blipFill>
        <p:spPr bwMode="auto">
          <a:xfrm>
            <a:off x="0" y="1844824"/>
            <a:ext cx="2483768" cy="5013176"/>
          </a:xfrm>
          <a:prstGeom prst="rect">
            <a:avLst/>
          </a:prstGeom>
          <a:noFill/>
        </p:spPr>
      </p:pic>
      <p:pic>
        <p:nvPicPr>
          <p:cNvPr id="5" name="Picture 2" descr="http://www.chinaodysseytours.com/guilin/photo/bamboo-houses.jpg"/>
          <p:cNvPicPr>
            <a:picLocks noChangeAspect="1" noChangeArrowheads="1"/>
          </p:cNvPicPr>
          <p:nvPr/>
        </p:nvPicPr>
        <p:blipFill>
          <a:blip r:embed="rId2" cstate="print"/>
          <a:srcRect/>
          <a:stretch>
            <a:fillRect/>
          </a:stretch>
        </p:blipFill>
        <p:spPr bwMode="auto">
          <a:xfrm>
            <a:off x="6660232" y="1916832"/>
            <a:ext cx="2483768" cy="4941168"/>
          </a:xfrm>
          <a:prstGeom prst="rect">
            <a:avLst/>
          </a:prstGeom>
          <a:noFill/>
        </p:spPr>
      </p:pic>
      <p:sp>
        <p:nvSpPr>
          <p:cNvPr id="6" name="5 CuadroTexto"/>
          <p:cNvSpPr txBox="1"/>
          <p:nvPr/>
        </p:nvSpPr>
        <p:spPr>
          <a:xfrm>
            <a:off x="2627784" y="0"/>
            <a:ext cx="3888432" cy="3477875"/>
          </a:xfrm>
          <a:prstGeom prst="rect">
            <a:avLst/>
          </a:prstGeom>
          <a:noFill/>
        </p:spPr>
        <p:txBody>
          <a:bodyPr wrap="square" rtlCol="0">
            <a:spAutoFit/>
          </a:bodyPr>
          <a:lstStyle/>
          <a:p>
            <a:pPr algn="ctr"/>
            <a:r>
              <a:rPr lang="es-ES" sz="2000" b="1" dirty="0" smtClean="0">
                <a:solidFill>
                  <a:schemeClr val="bg1"/>
                </a:solidFill>
              </a:rPr>
              <a:t>En la China existe un adagio que dice:</a:t>
            </a:r>
          </a:p>
          <a:p>
            <a:pPr algn="ctr"/>
            <a:r>
              <a:rPr lang="es-ES" sz="2000" b="1" dirty="0" smtClean="0">
                <a:solidFill>
                  <a:schemeClr val="bg1"/>
                </a:solidFill>
              </a:rPr>
              <a:t>“</a:t>
            </a:r>
            <a:r>
              <a:rPr lang="es-ES" sz="2000" b="1" i="1" dirty="0" smtClean="0">
                <a:solidFill>
                  <a:schemeClr val="bg1"/>
                </a:solidFill>
              </a:rPr>
              <a:t>La persona que ama a otros, también será amada”. </a:t>
            </a:r>
          </a:p>
          <a:p>
            <a:pPr algn="ctr"/>
            <a:r>
              <a:rPr lang="es-ES" sz="2000" b="1" i="1" dirty="0" smtClean="0">
                <a:solidFill>
                  <a:schemeClr val="bg1"/>
                </a:solidFill>
              </a:rPr>
              <a:t>La mayor parte de las veces recibimos de las otras personas lo que les damos y por eso tenemos que tener cuidado.</a:t>
            </a:r>
          </a:p>
          <a:p>
            <a:pPr algn="ctr"/>
            <a:r>
              <a:rPr lang="es-ES" sz="2000" b="1" i="1" dirty="0" smtClean="0">
                <a:solidFill>
                  <a:schemeClr val="bg1"/>
                </a:solidFill>
              </a:rPr>
              <a:t>El plantar es opcional, pero la cosecha es obligatoria, por eso ten cuidado con lo que plantas”.</a:t>
            </a:r>
            <a:endParaRPr lang="es-ES" sz="2000" b="1" dirty="0">
              <a:solidFill>
                <a:schemeClr val="bg1"/>
              </a:solidFill>
            </a:endParaRPr>
          </a:p>
        </p:txBody>
      </p:sp>
      <p:sp>
        <p:nvSpPr>
          <p:cNvPr id="7" name="6 CuadroTexto"/>
          <p:cNvSpPr txBox="1"/>
          <p:nvPr/>
        </p:nvSpPr>
        <p:spPr>
          <a:xfrm>
            <a:off x="2771800" y="3717032"/>
            <a:ext cx="3672408" cy="830997"/>
          </a:xfrm>
          <a:prstGeom prst="rect">
            <a:avLst/>
          </a:prstGeom>
          <a:noFill/>
        </p:spPr>
        <p:txBody>
          <a:bodyPr wrap="square" rtlCol="0">
            <a:spAutoFit/>
          </a:bodyPr>
          <a:lstStyle/>
          <a:p>
            <a:pPr algn="ctr"/>
            <a:r>
              <a:rPr lang="es-ES" sz="2400" b="1" dirty="0" smtClean="0">
                <a:solidFill>
                  <a:schemeClr val="bg1"/>
                </a:solidFill>
              </a:rPr>
              <a:t>Hasta aquí el cuento.</a:t>
            </a:r>
          </a:p>
          <a:p>
            <a:pPr algn="ctr"/>
            <a:r>
              <a:rPr lang="es-ES" sz="2400" b="1" dirty="0" smtClean="0">
                <a:solidFill>
                  <a:schemeClr val="bg1"/>
                </a:solidFill>
              </a:rPr>
              <a:t> Ahora . . .</a:t>
            </a:r>
            <a:endParaRPr lang="es-ES" sz="2400" b="1" dirty="0">
              <a:solidFill>
                <a:schemeClr val="bg1"/>
              </a:solidFill>
            </a:endParaRPr>
          </a:p>
        </p:txBody>
      </p:sp>
      <p:sp>
        <p:nvSpPr>
          <p:cNvPr id="8" name="7 CuadroTexto"/>
          <p:cNvSpPr txBox="1"/>
          <p:nvPr/>
        </p:nvSpPr>
        <p:spPr>
          <a:xfrm>
            <a:off x="2843808" y="4941168"/>
            <a:ext cx="3528392" cy="523220"/>
          </a:xfrm>
          <a:prstGeom prst="rect">
            <a:avLst/>
          </a:prstGeom>
          <a:noFill/>
        </p:spPr>
        <p:txBody>
          <a:bodyPr wrap="square" rtlCol="0">
            <a:spAutoFit/>
          </a:bodyPr>
          <a:lstStyle/>
          <a:p>
            <a:r>
              <a:rPr lang="es-ES" sz="2800" b="1" dirty="0" smtClean="0">
                <a:solidFill>
                  <a:schemeClr val="bg1"/>
                </a:solidFill>
              </a:rPr>
              <a:t>Sólo depende de ti. . .</a:t>
            </a:r>
            <a:endParaRPr lang="es-ES" sz="2800" b="1" dirty="0">
              <a:solidFill>
                <a:schemeClr val="bg1"/>
              </a:solidFill>
            </a:endParaRPr>
          </a:p>
        </p:txBody>
      </p:sp>
      <p:sp>
        <p:nvSpPr>
          <p:cNvPr id="9" name="8 CuadroTexto"/>
          <p:cNvSpPr txBox="1"/>
          <p:nvPr/>
        </p:nvSpPr>
        <p:spPr>
          <a:xfrm>
            <a:off x="2987824" y="5733256"/>
            <a:ext cx="3384376" cy="923330"/>
          </a:xfrm>
          <a:prstGeom prst="rect">
            <a:avLst/>
          </a:prstGeom>
          <a:noFill/>
        </p:spPr>
        <p:txBody>
          <a:bodyPr wrap="square" rtlCol="0">
            <a:spAutoFit/>
          </a:bodyPr>
          <a:lstStyle/>
          <a:p>
            <a:r>
              <a:rPr lang="es-ES" b="1" dirty="0" smtClean="0">
                <a:solidFill>
                  <a:schemeClr val="bg1"/>
                </a:solidFill>
                <a:latin typeface="Bradley Hand ITC" pitchFamily="66" charset="0"/>
              </a:rPr>
              <a:t>Hasta la próxima . . .</a:t>
            </a:r>
          </a:p>
          <a:p>
            <a:r>
              <a:rPr lang="es-ES" b="1" dirty="0" smtClean="0">
                <a:solidFill>
                  <a:schemeClr val="bg1"/>
                </a:solidFill>
                <a:latin typeface="Bradley Hand ITC" pitchFamily="66" charset="0"/>
              </a:rPr>
              <a:t>José Miguel Moreno Ojeda</a:t>
            </a:r>
          </a:p>
          <a:p>
            <a:r>
              <a:rPr lang="es-ES" b="1" dirty="0" smtClean="0">
                <a:solidFill>
                  <a:schemeClr val="bg1"/>
                </a:solidFill>
                <a:latin typeface="Bradley Hand ITC" pitchFamily="66" charset="0"/>
              </a:rPr>
              <a:t>Sevilla Mayo 2015</a:t>
            </a:r>
            <a:endParaRPr lang="es-ES" b="1" dirty="0">
              <a:solidFill>
                <a:schemeClr val="bg1"/>
              </a:solidFill>
              <a:latin typeface="Bradley Hand ITC" pitchFamily="66" charset="0"/>
            </a:endParaRPr>
          </a:p>
        </p:txBody>
      </p:sp>
      <p:pic>
        <p:nvPicPr>
          <p:cNvPr id="10" name="Picture 4" descr="http://images.china.cn/attachement/jpg/site1006/20091030/0011432109d20c54909804.jpg"/>
          <p:cNvPicPr>
            <a:picLocks noChangeAspect="1" noChangeArrowheads="1"/>
          </p:cNvPicPr>
          <p:nvPr/>
        </p:nvPicPr>
        <p:blipFill>
          <a:blip r:embed="rId3" cstate="print"/>
          <a:srcRect/>
          <a:stretch>
            <a:fillRect/>
          </a:stretch>
        </p:blipFill>
        <p:spPr bwMode="auto">
          <a:xfrm>
            <a:off x="6660232" y="0"/>
            <a:ext cx="2483768" cy="1916832"/>
          </a:xfrm>
          <a:prstGeom prst="rect">
            <a:avLst/>
          </a:prstGeom>
          <a:noFill/>
        </p:spPr>
      </p:pic>
      <p:pic>
        <p:nvPicPr>
          <p:cNvPr id="11" name="Picture 2" descr="http://estudios-internacionales.universia.net/china/vivir/images/cultura-tradiciones.gif"/>
          <p:cNvPicPr>
            <a:picLocks noChangeAspect="1" noChangeArrowheads="1"/>
          </p:cNvPicPr>
          <p:nvPr/>
        </p:nvPicPr>
        <p:blipFill>
          <a:blip r:embed="rId4" cstate="print"/>
          <a:srcRect/>
          <a:stretch>
            <a:fillRect/>
          </a:stretch>
        </p:blipFill>
        <p:spPr bwMode="auto">
          <a:xfrm>
            <a:off x="0" y="0"/>
            <a:ext cx="2483768" cy="18448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dissolve">
                                      <p:cBhvr>
                                        <p:cTn id="13" dur="2000"/>
                                        <p:tgtEl>
                                          <p:spTgt spid="10"/>
                                        </p:tgtEl>
                                      </p:cBhvr>
                                    </p:animEffect>
                                  </p:childTnLst>
                                </p:cTn>
                              </p:par>
                              <p:par>
                                <p:cTn id="14" presetID="9"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dissolve">
                                      <p:cBhvr>
                                        <p:cTn id="16" dur="2000"/>
                                        <p:tgtEl>
                                          <p:spTgt spid="11"/>
                                        </p:tgtEl>
                                      </p:cBhvr>
                                    </p:animEffect>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ssolve">
                                      <p:cBhvr>
                                        <p:cTn id="25" dur="2000"/>
                                        <p:tgtEl>
                                          <p:spTgt spid="7"/>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dissolve">
                                      <p:cBhvr>
                                        <p:cTn id="29" dur="2000"/>
                                        <p:tgtEl>
                                          <p:spTgt spid="8"/>
                                        </p:tgtEl>
                                      </p:cBhvr>
                                    </p:animEffect>
                                  </p:childTnLst>
                                </p:cTn>
                              </p:par>
                              <p:par>
                                <p:cTn id="30" presetID="2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2000" fill="hold"/>
                                        <p:tgtEl>
                                          <p:spTgt spid="9"/>
                                        </p:tgtEl>
                                        <p:attrNameLst>
                                          <p:attrName>ppt_w</p:attrName>
                                        </p:attrNameLst>
                                      </p:cBhvr>
                                      <p:tavLst>
                                        <p:tav tm="0">
                                          <p:val>
                                            <p:fltVal val="0"/>
                                          </p:val>
                                        </p:tav>
                                        <p:tav tm="100000">
                                          <p:val>
                                            <p:strVal val="#ppt_w"/>
                                          </p:val>
                                        </p:tav>
                                      </p:tavLst>
                                    </p:anim>
                                    <p:anim calcmode="lin" valueType="num">
                                      <p:cBhvr>
                                        <p:cTn id="33"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print"/>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cstate="print"/>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print"/>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joven chi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joven china</Template>
  <TotalTime>13</TotalTime>
  <Words>736</Words>
  <Application>Microsoft Office PowerPoint</Application>
  <PresentationFormat>Presentación en pantalla (4:3)</PresentationFormat>
  <Paragraphs>37</Paragraphs>
  <Slides>11</Slides>
  <Notes>0</Notes>
  <HiddenSlides>0</HiddenSlides>
  <MMClips>2</MMClips>
  <ScaleCrop>false</ScaleCrop>
  <HeadingPairs>
    <vt:vector size="4" baseType="variant">
      <vt:variant>
        <vt:lpstr>Tema</vt:lpstr>
      </vt:variant>
      <vt:variant>
        <vt:i4>2</vt:i4>
      </vt:variant>
      <vt:variant>
        <vt:lpstr>Títulos de diapositiva</vt:lpstr>
      </vt:variant>
      <vt:variant>
        <vt:i4>11</vt:i4>
      </vt:variant>
    </vt:vector>
  </HeadingPairs>
  <TitlesOfParts>
    <vt:vector size="13" baseType="lpstr">
      <vt:lpstr>joven china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cp:revision>
  <dcterms:created xsi:type="dcterms:W3CDTF">2015-05-21T17:13:59Z</dcterms:created>
  <dcterms:modified xsi:type="dcterms:W3CDTF">2015-05-21T17:29:39Z</dcterms:modified>
</cp:coreProperties>
</file>