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8" r:id="rId20"/>
    <p:sldId id="279" r:id="rId21"/>
    <p:sldId id="276" r:id="rId22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i4IeAmkclB0hz8y18h00A==" hashData="Kd/lvfqIt01ji2iAJ2oCJ/jp21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83" autoAdjust="0"/>
  </p:normalViewPr>
  <p:slideViewPr>
    <p:cSldViewPr>
      <p:cViewPr varScale="1">
        <p:scale>
          <a:sx n="104" d="100"/>
          <a:sy n="104" d="100"/>
        </p:scale>
        <p:origin x="-84" y="-54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3D8FAE-4264-4315-9CB3-D33E46565753}" type="datetimeFigureOut">
              <a:rPr lang="es-ES" smtClean="0"/>
              <a:t>07/10/2018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1FDB61-F093-4550-B29F-A1C8D2D8454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95477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1FDB61-F093-4550-B29F-A1C8D2D84546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71321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1FDB61-F093-4550-B29F-A1C8D2D84546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11975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1FDB61-F093-4550-B29F-A1C8D2D84546}" type="slidenum">
              <a:rPr lang="es-ES" smtClean="0"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118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504D-8AA9-4F23-B42A-4359809D20BD}" type="datetimeFigureOut">
              <a:rPr lang="es-ES" smtClean="0"/>
              <a:t>07/10/2018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6F2AA-252B-482C-9952-D6E514C59C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8352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504D-8AA9-4F23-B42A-4359809D20BD}" type="datetimeFigureOut">
              <a:rPr lang="es-ES" smtClean="0"/>
              <a:t>07/10/2018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6F2AA-252B-482C-9952-D6E514C59C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750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504D-8AA9-4F23-B42A-4359809D20BD}" type="datetimeFigureOut">
              <a:rPr lang="es-ES" smtClean="0"/>
              <a:t>07/10/2018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6F2AA-252B-482C-9952-D6E514C59C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4622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504D-8AA9-4F23-B42A-4359809D20BD}" type="datetimeFigureOut">
              <a:rPr lang="es-ES" smtClean="0"/>
              <a:t>07/10/2018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6F2AA-252B-482C-9952-D6E514C59C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7200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504D-8AA9-4F23-B42A-4359809D20BD}" type="datetimeFigureOut">
              <a:rPr lang="es-ES" smtClean="0"/>
              <a:t>07/10/2018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6F2AA-252B-482C-9952-D6E514C59C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185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504D-8AA9-4F23-B42A-4359809D20BD}" type="datetimeFigureOut">
              <a:rPr lang="es-ES" smtClean="0"/>
              <a:t>07/10/2018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6F2AA-252B-482C-9952-D6E514C59C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2676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504D-8AA9-4F23-B42A-4359809D20BD}" type="datetimeFigureOut">
              <a:rPr lang="es-ES" smtClean="0"/>
              <a:t>07/10/2018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6F2AA-252B-482C-9952-D6E514C59C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5149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504D-8AA9-4F23-B42A-4359809D20BD}" type="datetimeFigureOut">
              <a:rPr lang="es-ES" smtClean="0"/>
              <a:t>07/10/2018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6F2AA-252B-482C-9952-D6E514C59C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0571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504D-8AA9-4F23-B42A-4359809D20BD}" type="datetimeFigureOut">
              <a:rPr lang="es-ES" smtClean="0"/>
              <a:t>07/10/2018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6F2AA-252B-482C-9952-D6E514C59C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44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504D-8AA9-4F23-B42A-4359809D20BD}" type="datetimeFigureOut">
              <a:rPr lang="es-ES" smtClean="0"/>
              <a:t>07/10/2018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6F2AA-252B-482C-9952-D6E514C59C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7875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504D-8AA9-4F23-B42A-4359809D20BD}" type="datetimeFigureOut">
              <a:rPr lang="es-ES" smtClean="0"/>
              <a:t>07/10/2018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6F2AA-252B-482C-9952-D6E514C59C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94665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466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F6504D-8AA9-4F23-B42A-4359809D20BD}" type="datetimeFigureOut">
              <a:rPr lang="es-ES" smtClean="0"/>
              <a:t>07/10/2018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A6F2AA-252B-482C-9952-D6E514C59C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97091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7.png"/><Relationship Id="rId18" Type="http://schemas.openxmlformats.org/officeDocument/2006/relationships/image" Target="../media/image3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2.png"/><Relationship Id="rId9" Type="http://schemas.openxmlformats.org/officeDocument/2006/relationships/image" Target="../media/image2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"/>
            <a:ext cx="9144000" cy="514351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uadroTexto"/>
          <p:cNvSpPr txBox="1"/>
          <p:nvPr/>
        </p:nvSpPr>
        <p:spPr>
          <a:xfrm>
            <a:off x="7391934" y="4794851"/>
            <a:ext cx="1736002" cy="284693"/>
          </a:xfrm>
          <a:prstGeom prst="rect">
            <a:avLst/>
          </a:prstGeom>
          <a:noFill/>
        </p:spPr>
        <p:txBody>
          <a:bodyPr lIns="68580" tIns="34290" rIns="68580" bIns="34290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5">
                  <a:lumMod val="50000"/>
                </a:schemeClr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00" b="1" i="1" dirty="0">
                <a:ln w="0">
                  <a:noFill/>
                </a:ln>
                <a:solidFill>
                  <a:schemeClr val="bg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CON REPRODUCCIÓN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00" b="1" i="1" dirty="0">
                <a:ln w="0">
                  <a:noFill/>
                </a:ln>
                <a:solidFill>
                  <a:schemeClr val="bg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 MANUAL Y MÚSICA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7587" y="915566"/>
            <a:ext cx="4316413" cy="340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010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3" name="SELECTION A(1).wav"/>
          </p:stSnd>
        </p:sndAc>
      </p:transition>
    </mc:Choice>
    <mc:Fallback xmlns="">
      <p:transition spd="slow">
        <p:sndAc>
          <p:stSnd loop="1">
            <p:snd r:embed="rId6" name="SELECTION A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79512" y="3363838"/>
            <a:ext cx="8712968" cy="188513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Cuando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Noé comenzó la construcción del arca en tierra seca, muchos pensaron que era un pesimista. Cuando Jeremías profetizó que Judá seria tomada por Nabucodonosor, fue tratado de pesimista. </a:t>
            </a:r>
          </a:p>
          <a:p>
            <a:pPr algn="ctr"/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  Eran realmente negativos estos hombres de Dios? El diluvio llegó y Nabucodonosor también, y todo esto no tiene que ver con pesimismo u optimismo, sino con lo que la palabra de Dios dice. </a:t>
            </a:r>
            <a:endParaRPr lang="es-ES" sz="1400" b="1" dirty="0" smtClean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La </a:t>
            </a:r>
            <a:r>
              <a:rPr lang="es-ES" b="1" dirty="0">
                <a:solidFill>
                  <a:srgbClr val="19434F"/>
                </a:solidFill>
                <a:latin typeface="Arial Black" panose="020B0A04020102020204" pitchFamily="34" charset="0"/>
              </a:rPr>
              <a:t>Biblia avisa, pero siempre nos enseña una vía de </a:t>
            </a:r>
            <a:r>
              <a:rPr lang="es-ES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escape</a:t>
            </a:r>
            <a:r>
              <a:rPr lang="es-ES" sz="16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.</a:t>
            </a:r>
            <a:endParaRPr lang="es-ES" sz="16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6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 </a:t>
            </a:r>
            <a:endParaRPr lang="es-PE" sz="20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06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uadroTexto 1"/>
          <p:cNvSpPr txBox="1"/>
          <p:nvPr/>
        </p:nvSpPr>
        <p:spPr>
          <a:xfrm>
            <a:off x="395536" y="3997032"/>
            <a:ext cx="8424936" cy="114646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Vamos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a diagnosticar conforme a la palabra de Dios la situación real del planeta. Juan fue la persona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escogida por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Dios para revelar el futuro de la humanidad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y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para escribirlo de tal manera que nosotros pudiéramos interpretarlo en relación a los eventos que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estamos siendo testigos.</a:t>
            </a:r>
            <a:endParaRPr lang="es-ES" sz="14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 </a:t>
            </a:r>
            <a:endParaRPr lang="es-PE" b="1" dirty="0">
              <a:solidFill>
                <a:srgbClr val="19434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514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3136392"/>
            <a:ext cx="8712120" cy="200824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A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Juan se le pidió que escribiera tres cosas: En primer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lugar,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lo que había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visto acerca del Cristo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glorificado; en segundo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lugar,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la situación espiritual de las siete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iglesias,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y en tercer lugar la situación de las cosas que sucederán después de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éstas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, el fin del mundo y el comienzo de un nuevo mundo.</a:t>
            </a:r>
          </a:p>
          <a:p>
            <a:pPr algn="ctr"/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Antes de su muerte, Cristo se encontró con su círculo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íntimo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y les habló de los eventos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futuros. Juan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le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preguntó: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¿cuál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sería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la señal de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su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venida y el fin de los tiempos?</a:t>
            </a:r>
          </a:p>
          <a:p>
            <a:pPr algn="ctr"/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 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Las podemos encontrar en Mateo 24, que es como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el "periódico profético de hoy", así que les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invitamos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a que se sumerjan en las noticias más relevantes de la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actualidad.</a:t>
            </a:r>
            <a:endParaRPr lang="es-ES" sz="14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 </a:t>
            </a:r>
            <a:endParaRPr lang="es-PE" b="1" dirty="0">
              <a:solidFill>
                <a:srgbClr val="19434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9056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52" y="0"/>
            <a:ext cx="9144000" cy="5143500"/>
          </a:xfrm>
          <a:prstGeom prst="rect">
            <a:avLst/>
          </a:prstGeom>
        </p:spPr>
      </p:pic>
      <p:sp>
        <p:nvSpPr>
          <p:cNvPr id="3" name="CuadroTexto 1"/>
          <p:cNvSpPr txBox="1"/>
          <p:nvPr/>
        </p:nvSpPr>
        <p:spPr>
          <a:xfrm>
            <a:off x="251520" y="3651870"/>
            <a:ext cx="8892480" cy="139268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Noticias relacionadas con el </a:t>
            </a:r>
            <a:r>
              <a:rPr lang="es-ES" b="1" dirty="0">
                <a:solidFill>
                  <a:srgbClr val="19434F"/>
                </a:solidFill>
                <a:latin typeface="Arial Black" panose="020B0A04020102020204" pitchFamily="34" charset="0"/>
              </a:rPr>
              <a:t>tema</a:t>
            </a:r>
          </a:p>
          <a:p>
            <a:pPr algn="ctr"/>
            <a:r>
              <a:rPr lang="es-ES" sz="1600" b="1" dirty="0">
                <a:solidFill>
                  <a:srgbClr val="19434F"/>
                </a:solidFill>
                <a:latin typeface="Arial Black" panose="020B0A04020102020204" pitchFamily="34" charset="0"/>
              </a:rPr>
              <a:t> </a:t>
            </a:r>
          </a:p>
          <a:p>
            <a:pPr algn="ctr"/>
            <a:r>
              <a:rPr lang="es-ES" sz="16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El </a:t>
            </a:r>
            <a:r>
              <a:rPr lang="es-ES" sz="1600" b="1" dirty="0">
                <a:solidFill>
                  <a:srgbClr val="19434F"/>
                </a:solidFill>
                <a:latin typeface="Arial Black" panose="020B0A04020102020204" pitchFamily="34" charset="0"/>
              </a:rPr>
              <a:t>clima extremo es la amenaza más importante que enfrenta el mundo en términos de probabilidad, según el último informe de Riesgos </a:t>
            </a:r>
            <a:r>
              <a:rPr lang="es-ES" sz="16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Globales. </a:t>
            </a:r>
            <a:endParaRPr lang="es-ES" sz="16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endParaRPr lang="es-PE" sz="20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064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uadroTexto 1"/>
          <p:cNvSpPr txBox="1"/>
          <p:nvPr/>
        </p:nvSpPr>
        <p:spPr>
          <a:xfrm>
            <a:off x="107504" y="3384000"/>
            <a:ext cx="8892480" cy="163891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Yo </a:t>
            </a:r>
            <a:r>
              <a:rPr lang="es-ES" b="1" dirty="0">
                <a:solidFill>
                  <a:srgbClr val="19434F"/>
                </a:solidFill>
                <a:latin typeface="Arial Black" panose="020B0A04020102020204" pitchFamily="34" charset="0"/>
              </a:rPr>
              <a:t>soy el Cristo </a:t>
            </a:r>
          </a:p>
          <a:p>
            <a:pPr algn="ctr"/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Mateo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24:5  “Porque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vendrán muchos en mi nombre, diciendo: Yo soy el Cristo; y a muchos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engañarán”. </a:t>
            </a:r>
            <a:endParaRPr lang="es-ES" sz="14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El engaño es el motor del sistema mundial, de tal manera que muchos creyentes están atrapados en esta trampa.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Hay muchas iglesias de apariencia cristiana que tratan de esparcir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sus herejías doctrinales, buscando convencer a los miembros de las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iglesias, 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para que crean en sus falsas enseñanzas, llenas de fabulas y engaños. </a:t>
            </a:r>
            <a:endParaRPr lang="es-PE" b="1" dirty="0">
              <a:solidFill>
                <a:srgbClr val="19434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41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79512" y="3291830"/>
            <a:ext cx="8740931" cy="17927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También existe el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movimiento de la "Nueva Era". Ellos enseñan que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como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somos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dioses,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dependemos de nosotros. El humanismo y la nueva era, son gemelos. Para el que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está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en este movimiento, creen que Dios es una energía impersonal, fuerza o conciencia. Como en la película de la "Guerra de la Galaxias", hay un poder al que llaman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“la fuerza”.</a:t>
            </a:r>
            <a:endParaRPr lang="es-ES" sz="12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Ellos piensan que todos nosotros somos como Cristo y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él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no es Dios, sino que todos somos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Dioses.</a:t>
            </a:r>
            <a:endParaRPr lang="es-ES" sz="12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Es por esta razón que hay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gran cantidad de peligrosa información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para demostrar que Jesús no es Dios, y que finalmente cualquiera de nosotros es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Jesús. Igualmente en la actualidad hay varios personajes que aseguran ser la reencarnación de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C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risto.</a:t>
            </a:r>
            <a:endParaRPr lang="es-ES" sz="12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endParaRPr lang="es-PE" sz="16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099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07504" y="3075806"/>
            <a:ext cx="8892480" cy="197746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16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Guerras </a:t>
            </a:r>
            <a:r>
              <a:rPr lang="es-ES" sz="1600" b="1" dirty="0">
                <a:solidFill>
                  <a:srgbClr val="19434F"/>
                </a:solidFill>
                <a:latin typeface="Arial Black" panose="020B0A04020102020204" pitchFamily="34" charset="0"/>
              </a:rPr>
              <a:t>y rumores...</a:t>
            </a:r>
          </a:p>
          <a:p>
            <a:pPr algn="ctr"/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Mateo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24:6-7 “Y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oiréis de guerras y rumores de guerras; mirad que no os turbéis, porque es necesario que todo esto acontezca; pero aún no es el fin. Porque se levantarán nación contra nación, y reino contra reino; y habrá pestes y hambres, y terremotos en diferentes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lugares”.</a:t>
            </a:r>
            <a:endParaRPr lang="es-ES" sz="12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¿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Dónde explotará la siguiente bomba? Estamos inmunizados a los telediarios. Cada día vemos un país diferente con bombas, explosiones y guerras.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El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holocausto nazi, solo queda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el recuerdo,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y la explosión nuclear de Hiroshima es solo una nube del pasado.</a:t>
            </a:r>
          </a:p>
          <a:p>
            <a:pPr algn="ctr"/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Nunca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antes el mundo ha sido tan devastado. En los últimos diez años se han contabilizado decenas de guerras en todo el mundo.</a:t>
            </a:r>
          </a:p>
          <a:p>
            <a:pPr algn="ctr"/>
            <a:endParaRPr lang="es-ES" sz="12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6832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3075806"/>
            <a:ext cx="8747448" cy="197746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16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Pestes</a:t>
            </a:r>
            <a:endParaRPr lang="es-ES" sz="16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Mateo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24:7 “Porque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se levantará nación contra nación, y reino contra reino; y habrá pestes, y hambres, y terremotos en diferentes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lugares”.</a:t>
            </a:r>
            <a:endParaRPr lang="es-ES" sz="12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Las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plagas son otra de las señales de la segunda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venida de Cristo.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Una de las plagas más horribles, que mata a millones en el siglo XXI es el SIDA. En los noventa se contaban por miles, en los dos mil, por millones y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en la actualidad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por cientos de millones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...</a:t>
            </a:r>
          </a:p>
          <a:p>
            <a:pPr algn="ctr"/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Al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mismo tiempo 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cada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año se producen epidemias de cólera, malaria, sarampión y meningitis que incapacitan y matan a muchas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personas. Igualmente,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hay que hacer frente a la amenaza que suponen las enfermedades emergentes y reemergentes propagadas por virus y parásitos (como la fiebre del dengue, el </a:t>
            </a:r>
            <a:r>
              <a:rPr lang="es-ES" sz="1200" b="1" dirty="0" err="1">
                <a:solidFill>
                  <a:srgbClr val="19434F"/>
                </a:solidFill>
                <a:latin typeface="Arial Black" panose="020B0A04020102020204" pitchFamily="34" charset="0"/>
              </a:rPr>
              <a:t>zika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, el </a:t>
            </a:r>
            <a:r>
              <a:rPr lang="es-ES" sz="1200" b="1" dirty="0" err="1">
                <a:solidFill>
                  <a:srgbClr val="19434F"/>
                </a:solidFill>
                <a:latin typeface="Arial Black" panose="020B0A04020102020204" pitchFamily="34" charset="0"/>
              </a:rPr>
              <a:t>Ébola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 y el </a:t>
            </a:r>
            <a:r>
              <a:rPr lang="es-ES" sz="1200" b="1" dirty="0" err="1">
                <a:solidFill>
                  <a:srgbClr val="19434F"/>
                </a:solidFill>
                <a:latin typeface="Arial Black" panose="020B0A04020102020204" pitchFamily="34" charset="0"/>
              </a:rPr>
              <a:t>kala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 azar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).</a:t>
            </a:r>
            <a:endParaRPr lang="es-PE" sz="16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277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79512" y="3219822"/>
            <a:ext cx="8747738" cy="234679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Rostros </a:t>
            </a:r>
            <a:r>
              <a:rPr lang="es-ES" b="1" dirty="0">
                <a:solidFill>
                  <a:srgbClr val="19434F"/>
                </a:solidFill>
                <a:latin typeface="Arial Black" panose="020B0A04020102020204" pitchFamily="34" charset="0"/>
              </a:rPr>
              <a:t>de hambre</a:t>
            </a:r>
          </a:p>
          <a:p>
            <a:pPr algn="ctr"/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Mateo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24:7 “Porque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se levantará nación contra nación, y reino contra reino; y habrá pestes, y hambres, y terremotos en diferentes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lugares”.</a:t>
            </a:r>
            <a:endParaRPr lang="es-ES" sz="14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Millones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en todo el mundo no cenarán hoy, ni comerán mañana. Ya no lloramos cuando vemos los rostros hambrientos. Solo en la India el 37% no come. Los científicos aseguran que no hay suficientes alimentos.</a:t>
            </a:r>
          </a:p>
          <a:p>
            <a:pPr algn="ctr"/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El cambio climático está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devastando campos de cosecha, bien por inundaciones o por sequía.</a:t>
            </a:r>
          </a:p>
          <a:p>
            <a:pPr algn="ctr"/>
            <a:endParaRPr lang="es-ES" sz="14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endParaRPr lang="es-PE" b="1" dirty="0">
              <a:solidFill>
                <a:srgbClr val="19434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187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16000" y="3204000"/>
            <a:ext cx="8712968" cy="200824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Terremotos</a:t>
            </a:r>
            <a:endParaRPr lang="es-ES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Mateo 24:7  “Porque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se levantará nación contra nación, y reino contra reino; y habrá pestes, y hambres, y terremotos en diferentes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lugares”.</a:t>
            </a:r>
            <a:endParaRPr lang="es-ES" sz="14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En los últimos mil años solo hay registrados quince grandes terremotos, en los últimos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cincuenta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años el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mundo ha sido impactado por terremotos que han dejado miles de muertos, millones de damnificados y graves daños materiales. </a:t>
            </a:r>
            <a:endParaRPr lang="es-ES" sz="1400" b="1" dirty="0" smtClean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Los </a:t>
            </a:r>
            <a:r>
              <a:rPr lang="es-ES" b="1" dirty="0">
                <a:solidFill>
                  <a:srgbClr val="19434F"/>
                </a:solidFill>
                <a:latin typeface="Arial Black" panose="020B0A04020102020204" pitchFamily="34" charset="0"/>
              </a:rPr>
              <a:t>desastres naturales se </a:t>
            </a:r>
            <a:r>
              <a:rPr lang="es-ES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multiplican. </a:t>
            </a:r>
            <a:endParaRPr lang="es-ES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endParaRPr lang="es-PE" sz="20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551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uadroTexto 1"/>
          <p:cNvSpPr txBox="1"/>
          <p:nvPr/>
        </p:nvSpPr>
        <p:spPr>
          <a:xfrm>
            <a:off x="251520" y="3110698"/>
            <a:ext cx="8659325" cy="206979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El </a:t>
            </a:r>
            <a:r>
              <a:rPr lang="es-ES" b="1" dirty="0">
                <a:solidFill>
                  <a:srgbClr val="19434F"/>
                </a:solidFill>
                <a:latin typeface="Arial Black" panose="020B0A04020102020204" pitchFamily="34" charset="0"/>
              </a:rPr>
              <a:t>amor se enfriará</a:t>
            </a:r>
          </a:p>
          <a:p>
            <a:pPr algn="ctr"/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Mateo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24:12 “y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por haberse multiplicado la maldad, el amor de muchos se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enfriará”.</a:t>
            </a:r>
            <a:endParaRPr lang="es-ES" sz="14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¿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Recuerdas cuando no teníamos que cerrar las puertas de la casa con llave, cuando los niños salían y entraban en casa, no poníamos alarmas en ningún lugar y no pasabas por apenas ningún control en los aeropuertos?</a:t>
            </a:r>
          </a:p>
          <a:p>
            <a:pPr algn="ctr"/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Esto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eran memorias de un mundo seguro. En este tiempo la violencia llega a los sectores de los adolescentes y muy pronto estará en los niños. La maldad se incrementa y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nadie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podrá detener este fenómeno del fin.</a:t>
            </a:r>
          </a:p>
          <a:p>
            <a:pPr algn="ctr"/>
            <a:endParaRPr lang="es-ES" sz="14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2914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30"/>
            <a:ext cx="9144000" cy="5152630"/>
          </a:xfrm>
          <a:prstGeom prst="rect">
            <a:avLst/>
          </a:prstGeom>
        </p:spPr>
      </p:pic>
      <p:sp>
        <p:nvSpPr>
          <p:cNvPr id="3" name="CuadroTexto 1"/>
          <p:cNvSpPr txBox="1"/>
          <p:nvPr/>
        </p:nvSpPr>
        <p:spPr>
          <a:xfrm>
            <a:off x="323528" y="3363838"/>
            <a:ext cx="8568952" cy="142346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La </a:t>
            </a:r>
            <a:r>
              <a:rPr lang="es-ES" b="1" dirty="0">
                <a:solidFill>
                  <a:srgbClr val="19434F"/>
                </a:solidFill>
                <a:latin typeface="Arial Black" panose="020B0A04020102020204" pitchFamily="34" charset="0"/>
              </a:rPr>
              <a:t>ciencia se aumentará</a:t>
            </a:r>
          </a:p>
          <a:p>
            <a:pPr algn="ctr"/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Daniel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12:4 “Pero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tú, Daniel, cierra las palabras y sella el libro hasta el tiempo del fin. Muchos correrán de aquí para allá, y la ciencia se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aumentará”.</a:t>
            </a:r>
            <a:endParaRPr lang="es-ES" sz="14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Las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empresas de tecnología tienen un lema, si funciona es obsoleto. Hay tanto que aun a los jóvenes les cuesta seguir las novedades de la tecnología. Cada día hay novedades en investigación y medicina. Antes todo esto era noticia, hoy ya no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.</a:t>
            </a:r>
            <a:endParaRPr lang="es-ES" sz="14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128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-3450"/>
            <a:ext cx="9144000" cy="5143500"/>
          </a:xfrm>
          <a:prstGeom prst="rect">
            <a:avLst/>
          </a:prstGeom>
        </p:spPr>
      </p:pic>
      <p:sp>
        <p:nvSpPr>
          <p:cNvPr id="3" name="CuadroTexto 1"/>
          <p:cNvSpPr txBox="1"/>
          <p:nvPr/>
        </p:nvSpPr>
        <p:spPr>
          <a:xfrm>
            <a:off x="251520" y="3291830"/>
            <a:ext cx="8658091" cy="213135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El </a:t>
            </a:r>
            <a:r>
              <a:rPr lang="es-ES" b="1" dirty="0">
                <a:solidFill>
                  <a:srgbClr val="19434F"/>
                </a:solidFill>
                <a:latin typeface="Arial Black" panose="020B0A04020102020204" pitchFamily="34" charset="0"/>
              </a:rPr>
              <a:t>evangelio llega a todo el mundo</a:t>
            </a:r>
          </a:p>
          <a:p>
            <a:pPr algn="ctr"/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Mateo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24:14 “Y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será predicado este evangelio del reino en todo el mundo, para testimonio a todas las naciones; y entonces vendrá el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fin”.</a:t>
            </a:r>
            <a:endParaRPr lang="es-ES" sz="14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Gracias a la tecnología, se está predicando el Evangelio en todos los rincones del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mundo. Cientos de canales de televisión cristiano por satélite, miles de emisoras de radio cristianas y millones de páginas web en todo el mundo, es la herramienta que Dios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está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utilizando para llevar el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Evangelio al mundo.</a:t>
            </a:r>
          </a:p>
          <a:p>
            <a:pPr algn="ctr"/>
            <a:endParaRPr lang="es-ES" sz="16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6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    </a:t>
            </a:r>
            <a:endParaRPr lang="es-PE" sz="20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135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uadroTexto 1"/>
          <p:cNvSpPr txBox="1"/>
          <p:nvPr/>
        </p:nvSpPr>
        <p:spPr>
          <a:xfrm>
            <a:off x="72000" y="3276000"/>
            <a:ext cx="8964488" cy="17927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16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Globalización</a:t>
            </a:r>
            <a:endParaRPr lang="es-ES" sz="16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Daniel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12:4 “Pero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tú, Daniel, cierra las palabras y sella el libro hasta el tiempo del fin. Muchos correrán de aquí para allá, y la ciencia se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aumentará”.</a:t>
            </a:r>
            <a:endParaRPr lang="es-ES" sz="12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 El tiempo ha llegado, estamos en vísperas de un anuncio que cambiará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nuestra existencia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para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siempre.</a:t>
            </a:r>
          </a:p>
          <a:p>
            <a:pPr algn="ctr"/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El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mundo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se prepara para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globalizarse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y para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escoger un líder mundial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con la excusa de resolver problemas como el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hambre, las guerras, el terrorismo, las plagas, el 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cambio climático, </a:t>
            </a:r>
            <a:r>
              <a:rPr lang="es-ES" sz="1200" b="1" dirty="0">
                <a:solidFill>
                  <a:srgbClr val="19434F"/>
                </a:solidFill>
                <a:latin typeface="Arial Black" panose="020B0A04020102020204" pitchFamily="34" charset="0"/>
              </a:rPr>
              <a:t>etc</a:t>
            </a:r>
            <a:r>
              <a:rPr lang="es-ES" sz="12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. Este líder la Biblia lo describe como el “Anticristo”, que llevará a cabo malvados planes para conducir al mundo hacia un camino de destrucción y muerte. Después Jesucristo le vencerá y establecerá su reinado de paz por mil años.</a:t>
            </a:r>
            <a:endParaRPr lang="es-ES" sz="12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2811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uadroTexto 1"/>
          <p:cNvSpPr txBox="1"/>
          <p:nvPr/>
        </p:nvSpPr>
        <p:spPr>
          <a:xfrm>
            <a:off x="107504" y="2988000"/>
            <a:ext cx="8928992" cy="206979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Días </a:t>
            </a:r>
            <a:r>
              <a:rPr lang="es-ES" b="1" dirty="0">
                <a:solidFill>
                  <a:srgbClr val="19434F"/>
                </a:solidFill>
                <a:latin typeface="Arial Black" panose="020B0A04020102020204" pitchFamily="34" charset="0"/>
              </a:rPr>
              <a:t>de </a:t>
            </a:r>
            <a:r>
              <a:rPr lang="es-ES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Noé</a:t>
            </a:r>
            <a:endParaRPr lang="es-ES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Génesis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6:5 “Y vio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Jehová que la maldad de los hombres era mucha en la tierra, y que </a:t>
            </a:r>
            <a:endParaRPr lang="es-ES" sz="1400" b="1" dirty="0" smtClean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todo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designio de los pensamientos del corazón de ellos era de continuo solamente </a:t>
            </a:r>
            <a:endParaRPr lang="es-ES" sz="1400" b="1" dirty="0" smtClean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del mal”.</a:t>
            </a:r>
            <a:endParaRPr lang="es-ES" sz="1400" b="1" dirty="0">
              <a:solidFill>
                <a:srgbClr val="19434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Noé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fue tratado como un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loco,  y no le escucharon y por ello todos perecieron. </a:t>
            </a:r>
            <a:r>
              <a:rPr lang="es-ES" sz="1400" b="1" dirty="0">
                <a:solidFill>
                  <a:srgbClr val="19434F"/>
                </a:solidFill>
                <a:latin typeface="Arial Black" panose="020B0A04020102020204" pitchFamily="34" charset="0"/>
              </a:rPr>
              <a:t>Los que sirven a Dios son tratados de la misma manera. </a:t>
            </a:r>
            <a:r>
              <a:rPr lang="es-ES" sz="1400" b="1" dirty="0" smtClean="0">
                <a:solidFill>
                  <a:srgbClr val="19434F"/>
                </a:solidFill>
                <a:latin typeface="Arial Black" panose="020B0A04020102020204" pitchFamily="34" charset="0"/>
              </a:rPr>
              <a:t>Muchas personas cierran sus oídos a los mensajes cristianos y solo se preocupan de sus ambiciones personales. Otros están inmersos en la codicia tratando de enriquecerse. Todas estas personas terminarán perdiendo su alma por su distanciamiento pleno y definitivo con Dios.</a:t>
            </a:r>
            <a:endParaRPr lang="es-PE" b="1" dirty="0">
              <a:solidFill>
                <a:srgbClr val="19434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2484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59875" cy="517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1"/>
          <p:cNvSpPr txBox="1"/>
          <p:nvPr/>
        </p:nvSpPr>
        <p:spPr>
          <a:xfrm>
            <a:off x="683568" y="612000"/>
            <a:ext cx="7776864" cy="422423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5">
                  <a:lumMod val="20000"/>
                  <a:lumOff val="80000"/>
                </a:schemeClr>
              </a:extrusionClr>
              <a:contourClr>
                <a:schemeClr val="accent5">
                  <a:lumMod val="50000"/>
                </a:schemeClr>
              </a:contourClr>
            </a:sp3d>
          </a:bodyPr>
          <a:lstStyle/>
          <a:p>
            <a:pPr algn="ctr"/>
            <a:r>
              <a:rPr lang="es-ES" sz="2000" b="1" i="1" dirty="0" smtClean="0">
                <a:solidFill>
                  <a:srgbClr val="1A4652"/>
                </a:solidFill>
                <a:latin typeface="Adobe Garamond Pro Bold" pitchFamily="18" charset="0"/>
              </a:rPr>
              <a:t>“</a:t>
            </a:r>
            <a:r>
              <a:rPr lang="es-ES" sz="2000" b="1" i="1" dirty="0">
                <a:solidFill>
                  <a:srgbClr val="1A4652"/>
                </a:solidFill>
                <a:latin typeface="Adobe Garamond Pro Bold" pitchFamily="18" charset="0"/>
              </a:rPr>
              <a:t>En el amor no hay temor, sino que el amor perfecto </a:t>
            </a:r>
            <a:endParaRPr lang="es-ES" sz="2000" b="1" i="1" dirty="0" smtClean="0">
              <a:solidFill>
                <a:srgbClr val="1A4652"/>
              </a:solidFill>
              <a:latin typeface="Adobe Garamond Pro Bold" pitchFamily="18" charset="0"/>
            </a:endParaRPr>
          </a:p>
          <a:p>
            <a:pPr algn="ctr"/>
            <a:r>
              <a:rPr lang="es-ES" sz="2000" b="1" i="1" dirty="0" smtClean="0">
                <a:solidFill>
                  <a:srgbClr val="1A4652"/>
                </a:solidFill>
                <a:latin typeface="Adobe Garamond Pro Bold" pitchFamily="18" charset="0"/>
              </a:rPr>
              <a:t>echa </a:t>
            </a:r>
            <a:r>
              <a:rPr lang="es-ES" sz="2000" b="1" i="1" dirty="0">
                <a:solidFill>
                  <a:srgbClr val="1A4652"/>
                </a:solidFill>
                <a:latin typeface="Adobe Garamond Pro Bold" pitchFamily="18" charset="0"/>
              </a:rPr>
              <a:t>fuera el temor”</a:t>
            </a:r>
          </a:p>
          <a:p>
            <a:pPr algn="ctr"/>
            <a:r>
              <a:rPr lang="es-ES" sz="1600" b="1" i="1" dirty="0" smtClean="0">
                <a:solidFill>
                  <a:srgbClr val="1A4652"/>
                </a:solidFill>
                <a:latin typeface="Adobe Garamond Pro Bold" pitchFamily="18" charset="0"/>
              </a:rPr>
              <a:t>1 </a:t>
            </a:r>
            <a:r>
              <a:rPr lang="es-ES" sz="1600" b="1" i="1" dirty="0">
                <a:solidFill>
                  <a:srgbClr val="1A4652"/>
                </a:solidFill>
                <a:latin typeface="Adobe Garamond Pro Bold" pitchFamily="18" charset="0"/>
              </a:rPr>
              <a:t>J</a:t>
            </a:r>
            <a:r>
              <a:rPr lang="es-ES" sz="1600" b="1" i="1" dirty="0" smtClean="0">
                <a:solidFill>
                  <a:srgbClr val="1A4652"/>
                </a:solidFill>
                <a:latin typeface="Adobe Garamond Pro Bold" pitchFamily="18" charset="0"/>
              </a:rPr>
              <a:t>uan 4:18</a:t>
            </a:r>
          </a:p>
          <a:p>
            <a:pPr algn="ctr"/>
            <a:endParaRPr lang="es-ES" sz="1600" b="1" dirty="0">
              <a:solidFill>
                <a:srgbClr val="1A4652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b="1" dirty="0">
                <a:solidFill>
                  <a:srgbClr val="1A4652"/>
                </a:solidFill>
                <a:latin typeface="+mj-lt"/>
              </a:rPr>
              <a:t>Dios quiere que compartas las buenas nuevas. Nos deben importar los incrédulos ya que a Dios le preocupan. El amor no da alternativas. Un padre correría dentro de un edificio en llamas para salvar a su niño, porque su amor es más grande que </a:t>
            </a:r>
            <a:r>
              <a:rPr lang="es-ES" b="1" dirty="0" smtClean="0">
                <a:solidFill>
                  <a:srgbClr val="1A4652"/>
                </a:solidFill>
                <a:latin typeface="+mj-lt"/>
              </a:rPr>
              <a:t>su </a:t>
            </a:r>
            <a:r>
              <a:rPr lang="es-ES" b="1" dirty="0">
                <a:solidFill>
                  <a:srgbClr val="1A4652"/>
                </a:solidFill>
                <a:latin typeface="+mj-lt"/>
              </a:rPr>
              <a:t>temor. Si temes compartir las buenas nuevas con las personas cercanas a ti, pídele a Dios que llene tu corazón con su amor por ellos. Mientras tengas una persona </a:t>
            </a:r>
            <a:r>
              <a:rPr lang="es-ES" b="1" dirty="0" smtClean="0">
                <a:solidFill>
                  <a:srgbClr val="1A4652"/>
                </a:solidFill>
                <a:latin typeface="+mj-lt"/>
              </a:rPr>
              <a:t>cercana </a:t>
            </a:r>
            <a:r>
              <a:rPr lang="es-ES" b="1" dirty="0">
                <a:solidFill>
                  <a:srgbClr val="1A4652"/>
                </a:solidFill>
                <a:latin typeface="+mj-lt"/>
              </a:rPr>
              <a:t>que aún no conoce a </a:t>
            </a:r>
            <a:r>
              <a:rPr lang="es-ES" b="1" dirty="0" smtClean="0">
                <a:solidFill>
                  <a:srgbClr val="1A4652"/>
                </a:solidFill>
                <a:latin typeface="+mj-lt"/>
              </a:rPr>
              <a:t>Jesucristo</a:t>
            </a:r>
            <a:r>
              <a:rPr lang="es-ES" b="1" dirty="0">
                <a:solidFill>
                  <a:srgbClr val="1A4652"/>
                </a:solidFill>
                <a:latin typeface="+mj-lt"/>
              </a:rPr>
              <a:t>, debes orar por ella, servirle en amor y compartirle las buenas </a:t>
            </a:r>
            <a:r>
              <a:rPr lang="es-ES" b="1" dirty="0" smtClean="0">
                <a:solidFill>
                  <a:srgbClr val="1A4652"/>
                </a:solidFill>
                <a:latin typeface="+mj-lt"/>
              </a:rPr>
              <a:t>nuevas, sobre todo en estos tiempos tan peligrosos, donde podríamos perder la vida abruptamente en alguno de los desastres naturales que están sucediendo </a:t>
            </a:r>
            <a:r>
              <a:rPr lang="es-ES" b="1" dirty="0" smtClean="0">
                <a:solidFill>
                  <a:srgbClr val="1A4652"/>
                </a:solidFill>
                <a:latin typeface="+mj-lt"/>
              </a:rPr>
              <a:t>en todo </a:t>
            </a:r>
            <a:r>
              <a:rPr lang="es-ES" b="1" dirty="0" smtClean="0">
                <a:solidFill>
                  <a:srgbClr val="1A4652"/>
                </a:solidFill>
                <a:latin typeface="+mj-lt"/>
              </a:rPr>
              <a:t>el mundo. </a:t>
            </a:r>
            <a:endParaRPr lang="es-ES" b="1" dirty="0" smtClean="0">
              <a:solidFill>
                <a:srgbClr val="1A4652"/>
              </a:solidFill>
              <a:latin typeface="+mj-lt"/>
            </a:endParaRPr>
          </a:p>
          <a:p>
            <a:pPr algn="ctr"/>
            <a:r>
              <a:rPr lang="es-ES" b="1" dirty="0" smtClean="0">
                <a:solidFill>
                  <a:srgbClr val="1A4652"/>
                </a:solidFill>
                <a:latin typeface="+mj-lt"/>
              </a:rPr>
              <a:t>Con </a:t>
            </a:r>
            <a:r>
              <a:rPr lang="es-ES" b="1" dirty="0">
                <a:solidFill>
                  <a:srgbClr val="1A4652"/>
                </a:solidFill>
                <a:latin typeface="+mj-lt"/>
              </a:rPr>
              <a:t>tu conversión también te convertiste en el mensajero de Dios</a:t>
            </a:r>
            <a:r>
              <a:rPr lang="es-ES" b="1" dirty="0" smtClean="0">
                <a:solidFill>
                  <a:srgbClr val="1A4652"/>
                </a:solidFill>
                <a:latin typeface="+mj-lt"/>
              </a:rPr>
              <a:t>.</a:t>
            </a:r>
          </a:p>
          <a:p>
            <a:pPr algn="ctr"/>
            <a:endParaRPr lang="es-ES" b="1" dirty="0">
              <a:solidFill>
                <a:srgbClr val="1A465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72358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59875" cy="517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uadroTexto 1"/>
          <p:cNvSpPr txBox="1"/>
          <p:nvPr/>
        </p:nvSpPr>
        <p:spPr>
          <a:xfrm>
            <a:off x="936000" y="915566"/>
            <a:ext cx="7272808" cy="3947234"/>
          </a:xfrm>
          <a:prstGeom prst="rect">
            <a:avLst/>
          </a:prstGeom>
          <a:noFill/>
        </p:spPr>
        <p:txBody>
          <a:bodyPr lIns="68580" tIns="34290" rIns="68580" bIns="3429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5">
                  <a:lumMod val="20000"/>
                  <a:lumOff val="80000"/>
                </a:schemeClr>
              </a:extrusionClr>
              <a:contourClr>
                <a:schemeClr val="accent5">
                  <a:lumMod val="5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rgbClr val="1A4652"/>
                </a:solidFill>
                <a:latin typeface="+mn-lt"/>
                <a:cs typeface="+mn-cs"/>
              </a:rPr>
              <a:t>Si todavía no conoces a  Jesucristo y deseas confiar en ÉL como tu Salvador personal, asegúrate de entender y creer lo siguiente, y como un acto de fe se lo comunicas a Dios: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rgbClr val="1A4652"/>
                </a:solidFill>
                <a:latin typeface="+mn-lt"/>
                <a:cs typeface="+mn-cs"/>
              </a:rPr>
              <a:t> Dios, sé que soy pecador, y sé que por mi pecado, merezco estar eternamente separado de ti. Gracias por amarme y proveer el sacrificio por mis pecados a través de la muerte y resurrección de Jesucristo, aunque no lo merezco. Yo creo que Jesús murió por mis pecados, y confío en Él solamente para salvarme. De ahora en adelante, ayúdame a vivir mi vida para ti, en vez de para el pecado. Ayúdame a vivir el resto de mi vida en gratitud por la maravillosa salvación que tú has provisto.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1A4652"/>
                </a:solidFill>
                <a:latin typeface="Kozuka Gothic Pr6N B" pitchFamily="34" charset="-128"/>
                <a:ea typeface="Kozuka Gothic Pr6N B" pitchFamily="34" charset="-128"/>
                <a:cs typeface="+mn-cs"/>
              </a:rPr>
              <a:t>¡Gracias Jesús, por salvarme!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1A4652"/>
                </a:solidFill>
                <a:latin typeface="Kozuka Gothic Pr6N B" pitchFamily="34" charset="-128"/>
                <a:ea typeface="Kozuka Gothic Pr6N B" pitchFamily="34" charset="-128"/>
                <a:cs typeface="+mn-cs"/>
              </a:rPr>
              <a:t>En Tu Nombre, Amén.</a:t>
            </a:r>
            <a:br>
              <a:rPr lang="es-ES" sz="2400" dirty="0">
                <a:solidFill>
                  <a:srgbClr val="1A4652"/>
                </a:solidFill>
                <a:latin typeface="Kozuka Gothic Pr6N B" pitchFamily="34" charset="-128"/>
                <a:ea typeface="Kozuka Gothic Pr6N B" pitchFamily="34" charset="-128"/>
                <a:cs typeface="+mn-cs"/>
              </a:rPr>
            </a:br>
            <a:endParaRPr lang="es-ES" sz="2400" dirty="0">
              <a:solidFill>
                <a:srgbClr val="1A4652"/>
              </a:solidFill>
              <a:latin typeface="Kozuka Gothic Pr6N B" pitchFamily="34" charset="-128"/>
              <a:ea typeface="Kozuka Gothic Pr6N B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1231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" t="390" r="395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71" t="17995" r="14108" b="24362"/>
          <a:stretch/>
        </p:blipFill>
        <p:spPr bwMode="auto">
          <a:xfrm>
            <a:off x="251520" y="483518"/>
            <a:ext cx="2448272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1" t="14020" r="48018" b="24267"/>
          <a:stretch/>
        </p:blipFill>
        <p:spPr bwMode="auto">
          <a:xfrm>
            <a:off x="7380312" y="4659982"/>
            <a:ext cx="1582184" cy="491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2135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1369</TotalTime>
  <Words>1786</Words>
  <Application>Microsoft Office PowerPoint</Application>
  <PresentationFormat>Presentación en pantalla (16:9)</PresentationFormat>
  <Paragraphs>74</Paragraphs>
  <Slides>20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cp:revision>3</cp:revision>
  <dcterms:created xsi:type="dcterms:W3CDTF">2018-08-01T12:31:52Z</dcterms:created>
  <dcterms:modified xsi:type="dcterms:W3CDTF">2018-10-07T01:03:36Z</dcterms:modified>
</cp:coreProperties>
</file>