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351" r:id="rId21"/>
    <p:sldId id="276" r:id="rId22"/>
    <p:sldId id="277" r:id="rId23"/>
    <p:sldId id="278" r:id="rId24"/>
    <p:sldId id="279"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45" r:id="rId45"/>
    <p:sldId id="348" r:id="rId46"/>
    <p:sldId id="347" r:id="rId47"/>
    <p:sldId id="353" r:id="rId48"/>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iuT+rEf4XCTcRnK02rDog==" hashData="y3mZKpqNqVilgj2g3NnypNUNKy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90" y="-552"/>
      </p:cViewPr>
      <p:guideLst>
        <p:guide orient="horz" pos="1620"/>
        <p:guide pos="2880"/>
      </p:guideLst>
    </p:cSldViewPr>
  </p:slideViewPr>
  <p:notesTextViewPr>
    <p:cViewPr>
      <p:scale>
        <a:sx n="1" d="1"/>
        <a:sy n="1" d="1"/>
      </p:scale>
      <p:origin x="0" y="0"/>
    </p:cViewPr>
  </p:notesTextViewPr>
  <p:sorterViewPr>
    <p:cViewPr>
      <p:scale>
        <a:sx n="44" d="100"/>
        <a:sy n="4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3ABB70-7698-4D6D-8A24-D41A97B0E394}" type="datetimeFigureOut">
              <a:rPr lang="es-ES" smtClean="0"/>
              <a:t>22/04/2017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06839B-B18D-4F0C-86F8-56596778E755}" type="slidenum">
              <a:rPr lang="es-ES" smtClean="0"/>
              <a:t>‹Nº›</a:t>
            </a:fld>
            <a:endParaRPr lang="es-ES"/>
          </a:p>
        </p:txBody>
      </p:sp>
    </p:spTree>
    <p:extLst>
      <p:ext uri="{BB962C8B-B14F-4D97-AF65-F5344CB8AC3E}">
        <p14:creationId xmlns:p14="http://schemas.microsoft.com/office/powerpoint/2010/main" val="259352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006839B-B18D-4F0C-86F8-56596778E755}" type="slidenum">
              <a:rPr lang="es-ES" smtClean="0"/>
              <a:t>40</a:t>
            </a:fld>
            <a:endParaRPr lang="es-ES"/>
          </a:p>
        </p:txBody>
      </p:sp>
    </p:spTree>
    <p:extLst>
      <p:ext uri="{BB962C8B-B14F-4D97-AF65-F5344CB8AC3E}">
        <p14:creationId xmlns:p14="http://schemas.microsoft.com/office/powerpoint/2010/main" val="1428976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4053424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320715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1885992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3080015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2979591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1204451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4093303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1119720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296906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341100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DA8CDF-5AA0-45A5-A508-3C40772FFE06}" type="datetimeFigureOut">
              <a:rPr lang="es-ES" smtClean="0"/>
              <a:t>22/04/2017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9AEAEAC-2C17-4271-B156-C022285217DD}" type="slidenum">
              <a:rPr lang="es-ES" smtClean="0"/>
              <a:t>‹Nº›</a:t>
            </a:fld>
            <a:endParaRPr lang="es-ES"/>
          </a:p>
        </p:txBody>
      </p:sp>
    </p:spTree>
    <p:extLst>
      <p:ext uri="{BB962C8B-B14F-4D97-AF65-F5344CB8AC3E}">
        <p14:creationId xmlns:p14="http://schemas.microsoft.com/office/powerpoint/2010/main" val="1817096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953813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0DA8CDF-5AA0-45A5-A508-3C40772FFE06}" type="datetimeFigureOut">
              <a:rPr lang="es-ES" smtClean="0"/>
              <a:t>22/04/2017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9AEAEAC-2C17-4271-B156-C022285217DD}" type="slidenum">
              <a:rPr lang="es-ES" smtClean="0"/>
              <a:t>‹Nº›</a:t>
            </a:fld>
            <a:endParaRPr lang="es-ES"/>
          </a:p>
        </p:txBody>
      </p:sp>
    </p:spTree>
    <p:extLst>
      <p:ext uri="{BB962C8B-B14F-4D97-AF65-F5344CB8AC3E}">
        <p14:creationId xmlns:p14="http://schemas.microsoft.com/office/powerpoint/2010/main" val="228091918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9BM84dQV-f8" TargetMode="External"/><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s://www.youtube.com/watch?v=kCCEfPDLzxM&amp;t=156s"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LA MENTIRA EN QUE VIVIMOSSSS"/>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3984" y="2270"/>
            <a:ext cx="9144000" cy="5143500"/>
          </a:xfrm>
          <a:prstGeom prst="rect">
            <a:avLst/>
          </a:prstGeom>
          <a:noFill/>
          <a:ln>
            <a:noFill/>
          </a:ln>
        </p:spPr>
      </p:pic>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97" t="4306" r="6328" b="7080"/>
          <a:stretch/>
        </p:blipFill>
        <p:spPr bwMode="auto">
          <a:xfrm>
            <a:off x="5004048" y="627534"/>
            <a:ext cx="3919287" cy="266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tx1">
                    <a:lumMod val="50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tx1">
                    <a:lumMod val="50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tx1">
                  <a:lumMod val="50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tx1">
                    <a:lumMod val="50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tx1">
                    <a:lumMod val="50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tx1">
                  <a:lumMod val="50000"/>
                </a:schemeClr>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339451127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LBUM MV.wav"/>
          </p:stSnd>
        </p:sndAc>
      </p:transition>
    </mc:Choice>
    <mc:Fallback xmlns="">
      <p:transition spd="slow">
        <p:sndAc>
          <p:stSnd loop="1">
            <p:snd r:embed="rId5" name="ALBUM M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800" fill="hold"/>
                                        <p:tgtEl>
                                          <p:spTgt spid="1026"/>
                                        </p:tgtEl>
                                        <p:attrNameLst>
                                          <p:attrName>ppt_w</p:attrName>
                                        </p:attrNameLst>
                                      </p:cBhvr>
                                      <p:tavLst>
                                        <p:tav tm="0">
                                          <p:val>
                                            <p:fltVal val="0"/>
                                          </p:val>
                                        </p:tav>
                                        <p:tav tm="100000">
                                          <p:val>
                                            <p:strVal val="#ppt_w"/>
                                          </p:val>
                                        </p:tav>
                                      </p:tavLst>
                                    </p:anim>
                                    <p:anim calcmode="lin" valueType="num">
                                      <p:cBhvr>
                                        <p:cTn id="8" dur="18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strVal val="4/3*#ppt_w"/>
                                          </p:val>
                                        </p:tav>
                                        <p:tav tm="100000">
                                          <p:val>
                                            <p:strVal val="#ppt_w"/>
                                          </p:val>
                                        </p:tav>
                                      </p:tavLst>
                                    </p:anim>
                                    <p:anim calcmode="lin" valueType="num">
                                      <p:cBhvr>
                                        <p:cTn id="12" dur="16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651870"/>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este momento podrías estar en cualquier lugar haciendo cualquier cosa en lugar de sentarte frente a una pantalla</a:t>
            </a:r>
          </a:p>
          <a:p>
            <a:pPr algn="ctr"/>
            <a:r>
              <a:rPr lang="es-ES" b="1" dirty="0" smtClean="0">
                <a:solidFill>
                  <a:srgbClr val="002060"/>
                </a:solidFill>
                <a:latin typeface="Arial Black" panose="020B0A04020102020204" pitchFamily="34" charset="0"/>
              </a:rPr>
              <a:t>que te impide hacer lo que quieres o estar donde quieres.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65940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9461" y="3342381"/>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Cada </a:t>
            </a:r>
            <a:r>
              <a:rPr lang="es-ES" b="1" dirty="0">
                <a:solidFill>
                  <a:srgbClr val="002060"/>
                </a:solidFill>
                <a:latin typeface="Arial Black" panose="020B0A04020102020204" pitchFamily="34" charset="0"/>
              </a:rPr>
              <a:t>día despertamos en la misma habitación y hacemos la misma rutina de siempre pero en el diario vivir, cada día es una nueva aventura. </a:t>
            </a:r>
          </a:p>
          <a:p>
            <a:pPr algn="ctr"/>
            <a:r>
              <a:rPr lang="es-ES" b="1" dirty="0">
                <a:solidFill>
                  <a:srgbClr val="002060"/>
                </a:solidFill>
                <a:latin typeface="Arial Black" panose="020B0A04020102020204" pitchFamily="34" charset="0"/>
              </a:rPr>
              <a:t>En algún momento algo cambió. Antes los días no dependían de un reloj, hoy todo está programado.</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93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66"/>
            <a:ext cx="9144000" cy="5126362"/>
          </a:xfrm>
          <a:prstGeom prst="rect">
            <a:avLst/>
          </a:prstGeom>
          <a:noFill/>
          <a:ln>
            <a:noFill/>
          </a:ln>
        </p:spPr>
      </p:pic>
      <p:sp>
        <p:nvSpPr>
          <p:cNvPr id="3" name="CuadroTexto 1"/>
          <p:cNvSpPr txBox="1"/>
          <p:nvPr/>
        </p:nvSpPr>
        <p:spPr>
          <a:xfrm>
            <a:off x="323528" y="3412257"/>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Esto es desarrollo? ¿Somos libres realmente? Los alimentos, el agua, la tierra son propiedad de las grandes corporaciones.</a:t>
            </a:r>
          </a:p>
          <a:p>
            <a:pPr algn="ctr"/>
            <a:r>
              <a:rPr lang="es-ES" b="1" dirty="0">
                <a:solidFill>
                  <a:srgbClr val="002060"/>
                </a:solidFill>
                <a:latin typeface="Arial Black" panose="020B0A04020102020204" pitchFamily="34" charset="0"/>
              </a:rPr>
              <a:t>Para nosotros no hay frutos en los árboles ni agua dulce en los ríos y tampoco terrenos para casas. Si tomas lo que te da la tierra te encierran. Entonces no nos queda más que acatar sus </a:t>
            </a:r>
            <a:r>
              <a:rPr lang="es-ES" b="1" dirty="0" smtClean="0">
                <a:solidFill>
                  <a:srgbClr val="002060"/>
                </a:solidFill>
                <a:latin typeface="Arial Black" panose="020B0A04020102020204" pitchFamily="34" charset="0"/>
              </a:rPr>
              <a:t>reglas</a:t>
            </a:r>
            <a:r>
              <a:rPr lang="es-ES" b="1" dirty="0">
                <a:solidFill>
                  <a:srgbClr val="002060"/>
                </a:solidFill>
                <a:latin typeface="Arial Black" panose="020B0A04020102020204" pitchFamily="34" charset="0"/>
              </a:rPr>
              <a:t>.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9790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856" y="18270"/>
            <a:ext cx="9144000" cy="5125230"/>
          </a:xfrm>
          <a:prstGeom prst="rect">
            <a:avLst/>
          </a:prstGeom>
          <a:noFill/>
          <a:ln>
            <a:noFill/>
          </a:ln>
        </p:spPr>
      </p:pic>
      <p:sp>
        <p:nvSpPr>
          <p:cNvPr id="3" name="CuadroTexto 1"/>
          <p:cNvSpPr txBox="1"/>
          <p:nvPr/>
        </p:nvSpPr>
        <p:spPr>
          <a:xfrm>
            <a:off x="323528" y="3219822"/>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Conocemos </a:t>
            </a:r>
            <a:r>
              <a:rPr lang="es-ES" b="1" dirty="0">
                <a:solidFill>
                  <a:srgbClr val="002060"/>
                </a:solidFill>
                <a:latin typeface="Arial Black" panose="020B0A04020102020204" pitchFamily="34" charset="0"/>
              </a:rPr>
              <a:t>el mundo a través de libros. Pasamos años repitiendo lo que nos enseñan. Nos prueban y nos clasifican como a ratas en un laboratorio.</a:t>
            </a:r>
          </a:p>
          <a:p>
            <a:pPr algn="ctr"/>
            <a:r>
              <a:rPr lang="es-ES" b="1" dirty="0">
                <a:solidFill>
                  <a:srgbClr val="002060"/>
                </a:solidFill>
                <a:latin typeface="Arial Black" panose="020B0A04020102020204" pitchFamily="34" charset="0"/>
              </a:rPr>
              <a:t>Somos educados para ser iguales y lo suficiente para hacer bien nuestro trabajo, pero no para cuestionarlo.</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41646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296" y="11414"/>
            <a:ext cx="9144000" cy="5132086"/>
          </a:xfrm>
          <a:prstGeom prst="rect">
            <a:avLst/>
          </a:prstGeom>
          <a:noFill/>
          <a:ln>
            <a:noFill/>
          </a:ln>
        </p:spPr>
      </p:pic>
      <p:sp>
        <p:nvSpPr>
          <p:cNvPr id="3" name="CuadroTexto 1"/>
          <p:cNvSpPr txBox="1"/>
          <p:nvPr/>
        </p:nvSpPr>
        <p:spPr>
          <a:xfrm>
            <a:off x="288000" y="3060000"/>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Trabajamos </a:t>
            </a:r>
            <a:r>
              <a:rPr lang="es-ES" b="1" dirty="0">
                <a:solidFill>
                  <a:srgbClr val="002060"/>
                </a:solidFill>
                <a:latin typeface="Arial Black" panose="020B0A04020102020204" pitchFamily="34" charset="0"/>
              </a:rPr>
              <a:t>tanto que no tenemos tiempo para disfrutar de la vida hasta que nos volvemos viejos y entonces nos dejan morir y nuestros niños toman nuestro lugar en este juego.</a:t>
            </a:r>
          </a:p>
          <a:p>
            <a:pPr algn="ctr"/>
            <a:r>
              <a:rPr lang="es-ES" b="1" dirty="0">
                <a:solidFill>
                  <a:srgbClr val="002060"/>
                </a:solidFill>
                <a:latin typeface="Arial Black" panose="020B0A04020102020204" pitchFamily="34" charset="0"/>
              </a:rPr>
              <a:t>Nuestra vida es única pero no somos más que combustibles, la materia prima de la élite. La élite, que se esconde detrás del logo de una multinacional, el mundo les pertenece y su recurso más valioso somos nosotros.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27254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40" y="2270"/>
            <a:ext cx="9144000" cy="5154946"/>
          </a:xfrm>
          <a:prstGeom prst="rect">
            <a:avLst/>
          </a:prstGeom>
          <a:noFill/>
          <a:ln>
            <a:noFill/>
          </a:ln>
        </p:spPr>
      </p:pic>
      <p:sp>
        <p:nvSpPr>
          <p:cNvPr id="3" name="CuadroTexto 1"/>
          <p:cNvSpPr txBox="1"/>
          <p:nvPr/>
        </p:nvSpPr>
        <p:spPr>
          <a:xfrm>
            <a:off x="251520" y="300379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Construimos </a:t>
            </a:r>
            <a:r>
              <a:rPr lang="es-ES" b="1" dirty="0">
                <a:solidFill>
                  <a:srgbClr val="002060"/>
                </a:solidFill>
                <a:latin typeface="Arial Black" panose="020B0A04020102020204" pitchFamily="34" charset="0"/>
              </a:rPr>
              <a:t>sus ciudades, operamos sus máquinas y luchamos sus guerras, pues no es el dinero lo que les interesa sino el poder. </a:t>
            </a:r>
          </a:p>
          <a:p>
            <a:pPr algn="ctr"/>
            <a:r>
              <a:rPr lang="es-ES" b="1" dirty="0">
                <a:solidFill>
                  <a:srgbClr val="002060"/>
                </a:solidFill>
                <a:latin typeface="Arial Black" panose="020B0A04020102020204" pitchFamily="34" charset="0"/>
              </a:rPr>
              <a:t>El dinero es la herramienta que utilizan para controlarnos, pues son papeles sin valor de los que dependemos para alimentarnos, movernos y distraernos. Ellos nos dieron el dinero y a cambio nosotros les entregamos el planeta.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10762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4" y="0"/>
            <a:ext cx="9144000" cy="5143500"/>
          </a:xfrm>
          <a:prstGeom prst="rect">
            <a:avLst/>
          </a:prstGeom>
          <a:noFill/>
          <a:ln>
            <a:noFill/>
          </a:ln>
        </p:spPr>
      </p:pic>
      <p:sp>
        <p:nvSpPr>
          <p:cNvPr id="3" name="CuadroTexto 1"/>
          <p:cNvSpPr txBox="1"/>
          <p:nvPr/>
        </p:nvSpPr>
        <p:spPr>
          <a:xfrm>
            <a:off x="323528" y="3507854"/>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Donde </a:t>
            </a:r>
            <a:r>
              <a:rPr lang="es-ES" b="1" dirty="0">
                <a:solidFill>
                  <a:srgbClr val="002060"/>
                </a:solidFill>
                <a:latin typeface="Arial Black" panose="020B0A04020102020204" pitchFamily="34" charset="0"/>
              </a:rPr>
              <a:t>había árboles limpiando el aire ahora hay fábricas contaminantes. Donde había agua para beber ahora hay residuos tóxicos. Donde los animales corrían libres ahora hay  granjas para criarlos y sacrificarlos. </a:t>
            </a:r>
          </a:p>
        </p:txBody>
      </p:sp>
    </p:spTree>
    <p:extLst>
      <p:ext uri="{BB962C8B-B14F-4D97-AF65-F5344CB8AC3E}">
        <p14:creationId xmlns:p14="http://schemas.microsoft.com/office/powerpoint/2010/main" val="2427518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127481"/>
            <a:ext cx="8822814"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Más de mil millones de personas mueren de hambre a pesar de </a:t>
            </a: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que </a:t>
            </a:r>
            <a:r>
              <a:rPr lang="es-ES" b="1" dirty="0">
                <a:solidFill>
                  <a:srgbClr val="002060"/>
                </a:solidFill>
                <a:latin typeface="Arial Black" panose="020B0A04020102020204" pitchFamily="34" charset="0"/>
              </a:rPr>
              <a:t>hay comida para todos.</a:t>
            </a:r>
          </a:p>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Dónde está esa comida? </a:t>
            </a:r>
          </a:p>
          <a:p>
            <a:pPr algn="ctr"/>
            <a:r>
              <a:rPr lang="es-ES" b="1" dirty="0">
                <a:solidFill>
                  <a:srgbClr val="002060"/>
                </a:solidFill>
                <a:latin typeface="Arial Black" panose="020B0A04020102020204" pitchFamily="34" charset="0"/>
              </a:rPr>
              <a:t>El 70 por ciento del grano producido alimenta a los animales que comemos.</a:t>
            </a:r>
          </a:p>
          <a:p>
            <a:pPr algn="ctr"/>
            <a:r>
              <a:rPr lang="es-ES" b="1" dirty="0">
                <a:solidFill>
                  <a:srgbClr val="002060"/>
                </a:solidFill>
                <a:latin typeface="Arial Black" panose="020B0A04020102020204" pitchFamily="34" charset="0"/>
              </a:rPr>
              <a:t>¿Para qué ayudar a los hambrientos, si ellos no generan ganancias?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5375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8928"/>
          </a:xfrm>
          <a:prstGeom prst="rect">
            <a:avLst/>
          </a:prstGeom>
          <a:noFill/>
          <a:ln>
            <a:noFill/>
          </a:ln>
        </p:spPr>
      </p:pic>
      <p:sp>
        <p:nvSpPr>
          <p:cNvPr id="3" name="CuadroTexto 1"/>
          <p:cNvSpPr txBox="1"/>
          <p:nvPr/>
        </p:nvSpPr>
        <p:spPr>
          <a:xfrm>
            <a:off x="251520" y="2858259"/>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Somos </a:t>
            </a:r>
            <a:r>
              <a:rPr lang="es-ES" b="1" dirty="0">
                <a:solidFill>
                  <a:srgbClr val="002060"/>
                </a:solidFill>
                <a:latin typeface="Arial Black" panose="020B0A04020102020204" pitchFamily="34" charset="0"/>
              </a:rPr>
              <a:t>como una plaga propagándose por toda la tierra, destruyendo el medio ambiente que nos permite vivir, todo lo vemos como un objeto que se puede vender, pero ¿qué pasará cuando hayamos contaminado el último río y envenenado todo el aire, </a:t>
            </a:r>
            <a:r>
              <a:rPr lang="es-ES" b="1" dirty="0" smtClean="0">
                <a:solidFill>
                  <a:srgbClr val="002060"/>
                </a:solidFill>
                <a:latin typeface="Arial Black" panose="020B0A04020102020204" pitchFamily="34" charset="0"/>
              </a:rPr>
              <a:t>cuando </a:t>
            </a:r>
            <a:r>
              <a:rPr lang="es-ES" b="1" dirty="0">
                <a:solidFill>
                  <a:srgbClr val="002060"/>
                </a:solidFill>
                <a:latin typeface="Arial Black" panose="020B0A04020102020204" pitchFamily="34" charset="0"/>
              </a:rPr>
              <a:t>no haya combustible para transportar los alimentos?</a:t>
            </a:r>
          </a:p>
          <a:p>
            <a:pPr algn="ctr"/>
            <a:r>
              <a:rPr lang="es-ES" b="1" dirty="0">
                <a:solidFill>
                  <a:srgbClr val="002060"/>
                </a:solidFill>
                <a:latin typeface="Arial Black" panose="020B0A04020102020204" pitchFamily="34" charset="0"/>
              </a:rPr>
              <a:t>¿Cuándo nos daremos cuenta que el dinero no se puede comer y que no tiene ningún valor?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2657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66"/>
            <a:ext cx="9144000" cy="5138934"/>
          </a:xfrm>
          <a:prstGeom prst="rect">
            <a:avLst/>
          </a:prstGeom>
          <a:noFill/>
          <a:ln>
            <a:noFill/>
          </a:ln>
        </p:spPr>
      </p:pic>
      <p:sp>
        <p:nvSpPr>
          <p:cNvPr id="3" name="CuadroTexto 1"/>
          <p:cNvSpPr txBox="1"/>
          <p:nvPr/>
        </p:nvSpPr>
        <p:spPr>
          <a:xfrm>
            <a:off x="251520" y="3412257"/>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No destruimos el planeta, destruimos la vida que hay en él. </a:t>
            </a:r>
          </a:p>
          <a:p>
            <a:pPr algn="ctr"/>
            <a:r>
              <a:rPr lang="es-ES" b="1" dirty="0" smtClean="0">
                <a:solidFill>
                  <a:srgbClr val="002060"/>
                </a:solidFill>
                <a:latin typeface="Arial Black" panose="020B0A04020102020204" pitchFamily="34" charset="0"/>
              </a:rPr>
              <a:t>Todos </a:t>
            </a:r>
            <a:r>
              <a:rPr lang="es-ES" b="1" dirty="0">
                <a:solidFill>
                  <a:srgbClr val="002060"/>
                </a:solidFill>
                <a:latin typeface="Arial Black" panose="020B0A04020102020204" pitchFamily="34" charset="0"/>
              </a:rPr>
              <a:t>los años miles de especies se extinguen. Falta poco para que seamos los siguientes. </a:t>
            </a:r>
          </a:p>
          <a:p>
            <a:pPr algn="ctr"/>
            <a:r>
              <a:rPr lang="es-ES" b="1" dirty="0">
                <a:solidFill>
                  <a:srgbClr val="002060"/>
                </a:solidFill>
                <a:latin typeface="Arial Black" panose="020B0A04020102020204" pitchFamily="34" charset="0"/>
              </a:rPr>
              <a:t>En Estados Unidos hay un 41% de posibilidades de contraer cáncer y una de cada tres personas muere del corazón.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155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363838"/>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Nos </a:t>
            </a:r>
            <a:r>
              <a:rPr lang="es-ES" b="1" dirty="0">
                <a:solidFill>
                  <a:srgbClr val="002060"/>
                </a:solidFill>
                <a:latin typeface="Arial Black" panose="020B0A04020102020204" pitchFamily="34" charset="0"/>
              </a:rPr>
              <a:t>dan medicinas, pero </a:t>
            </a:r>
            <a:r>
              <a:rPr lang="es-ES" b="1" dirty="0" smtClean="0">
                <a:solidFill>
                  <a:srgbClr val="002060"/>
                </a:solidFill>
                <a:latin typeface="Arial Black" panose="020B0A04020102020204" pitchFamily="34" charset="0"/>
              </a:rPr>
              <a:t>los fármacos </a:t>
            </a:r>
            <a:r>
              <a:rPr lang="es-ES" b="1" dirty="0">
                <a:solidFill>
                  <a:srgbClr val="002060"/>
                </a:solidFill>
                <a:latin typeface="Arial Black" panose="020B0A04020102020204" pitchFamily="34" charset="0"/>
              </a:rPr>
              <a:t>es </a:t>
            </a:r>
            <a:r>
              <a:rPr lang="es-ES" b="1" dirty="0" smtClean="0">
                <a:solidFill>
                  <a:srgbClr val="002060"/>
                </a:solidFill>
                <a:latin typeface="Arial Black" panose="020B0A04020102020204" pitchFamily="34" charset="0"/>
              </a:rPr>
              <a:t>la tercera </a:t>
            </a:r>
            <a:r>
              <a:rPr lang="es-ES" b="1" dirty="0">
                <a:solidFill>
                  <a:srgbClr val="002060"/>
                </a:solidFill>
                <a:latin typeface="Arial Black" panose="020B0A04020102020204" pitchFamily="34" charset="0"/>
              </a:rPr>
              <a:t>causa de muerte después del cáncer y las cardiopatías. Dicen que la solución es dar dinero a los científicos para que descubran una cura, pero la industria farmacéutica depende de nuestro sufrimiento para obtener un beneficio.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686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755576" y="3723878"/>
            <a:ext cx="7560840" cy="62324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Cuando </a:t>
            </a:r>
            <a:r>
              <a:rPr lang="es-ES" b="1" dirty="0">
                <a:solidFill>
                  <a:srgbClr val="002060"/>
                </a:solidFill>
                <a:latin typeface="Arial Black" panose="020B0A04020102020204" pitchFamily="34" charset="0"/>
              </a:rPr>
              <a:t>creemos encontrar la cura en realidad olvidamos la </a:t>
            </a:r>
            <a:r>
              <a:rPr lang="es-ES" b="1" dirty="0" smtClean="0">
                <a:solidFill>
                  <a:srgbClr val="002060"/>
                </a:solidFill>
                <a:latin typeface="Arial Black" panose="020B0A04020102020204" pitchFamily="34" charset="0"/>
              </a:rPr>
              <a:t>causa...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71122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280" y="0"/>
            <a:ext cx="9144000" cy="5143500"/>
          </a:xfrm>
          <a:prstGeom prst="rect">
            <a:avLst/>
          </a:prstGeom>
          <a:noFill/>
          <a:ln>
            <a:noFill/>
          </a:ln>
        </p:spPr>
      </p:pic>
      <p:sp>
        <p:nvSpPr>
          <p:cNvPr id="3" name="CuadroTexto 1"/>
          <p:cNvSpPr txBox="1"/>
          <p:nvPr/>
        </p:nvSpPr>
        <p:spPr>
          <a:xfrm>
            <a:off x="323528" y="3651870"/>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causa es lo que comemos, ya que los alimentos están hechos sólo para enriquecer a la industria, por eso están llenos de químicos tóxicos.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639614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0848" y="0"/>
            <a:ext cx="9174848" cy="5138928"/>
          </a:xfrm>
          <a:prstGeom prst="rect">
            <a:avLst/>
          </a:prstGeom>
          <a:noFill/>
          <a:ln>
            <a:noFill/>
          </a:ln>
        </p:spPr>
      </p:pic>
      <p:sp>
        <p:nvSpPr>
          <p:cNvPr id="3" name="CuadroTexto 1"/>
          <p:cNvSpPr txBox="1"/>
          <p:nvPr/>
        </p:nvSpPr>
        <p:spPr>
          <a:xfrm>
            <a:off x="323528" y="312152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Existen </a:t>
            </a:r>
            <a:r>
              <a:rPr lang="es-ES" b="1" dirty="0">
                <a:solidFill>
                  <a:srgbClr val="002060"/>
                </a:solidFill>
                <a:latin typeface="Arial Black" panose="020B0A04020102020204" pitchFamily="34" charset="0"/>
              </a:rPr>
              <a:t>los productos transgénicos, que son producidos en base a semillas modificadas </a:t>
            </a:r>
            <a:r>
              <a:rPr lang="es-ES" b="1" dirty="0" smtClean="0">
                <a:solidFill>
                  <a:srgbClr val="002060"/>
                </a:solidFill>
                <a:latin typeface="Arial Black" panose="020B0A04020102020204" pitchFamily="34" charset="0"/>
              </a:rPr>
              <a:t>mediante ingeniería genética </a:t>
            </a:r>
            <a:r>
              <a:rPr lang="es-ES" b="1" dirty="0">
                <a:solidFill>
                  <a:srgbClr val="002060"/>
                </a:solidFill>
                <a:latin typeface="Arial Black" panose="020B0A04020102020204" pitchFamily="34" charset="0"/>
              </a:rPr>
              <a:t>y donde hay estudios científicos muy serios que sostienen que </a:t>
            </a:r>
            <a:r>
              <a:rPr lang="es-ES" b="1" dirty="0" smtClean="0">
                <a:solidFill>
                  <a:srgbClr val="002060"/>
                </a:solidFill>
                <a:latin typeface="Arial Black" panose="020B0A04020102020204" pitchFamily="34" charset="0"/>
              </a:rPr>
              <a:t>hacen </a:t>
            </a:r>
            <a:r>
              <a:rPr lang="es-ES" b="1" dirty="0">
                <a:solidFill>
                  <a:srgbClr val="002060"/>
                </a:solidFill>
                <a:latin typeface="Arial Black" panose="020B0A04020102020204" pitchFamily="34" charset="0"/>
              </a:rPr>
              <a:t>daño al organismo </a:t>
            </a:r>
            <a:r>
              <a:rPr lang="es-ES" b="1" dirty="0" smtClean="0">
                <a:solidFill>
                  <a:srgbClr val="002060"/>
                </a:solidFill>
                <a:latin typeface="Arial Black" panose="020B0A04020102020204" pitchFamily="34" charset="0"/>
              </a:rPr>
              <a:t>provocando </a:t>
            </a:r>
            <a:r>
              <a:rPr lang="es-ES" b="1" dirty="0">
                <a:solidFill>
                  <a:srgbClr val="002060"/>
                </a:solidFill>
                <a:latin typeface="Arial Black" panose="020B0A04020102020204" pitchFamily="34" charset="0"/>
              </a:rPr>
              <a:t>la aparición de nuevas alergias, </a:t>
            </a:r>
            <a:r>
              <a:rPr lang="es-ES" b="1" dirty="0" smtClean="0">
                <a:solidFill>
                  <a:srgbClr val="002060"/>
                </a:solidFill>
                <a:latin typeface="Arial Black" panose="020B0A04020102020204" pitchFamily="34" charset="0"/>
              </a:rPr>
              <a:t>aparición </a:t>
            </a:r>
            <a:r>
              <a:rPr lang="es-ES" b="1" dirty="0">
                <a:solidFill>
                  <a:srgbClr val="002060"/>
                </a:solidFill>
                <a:latin typeface="Arial Black" panose="020B0A04020102020204" pitchFamily="34" charset="0"/>
              </a:rPr>
              <a:t>de genes resistentes a los </a:t>
            </a:r>
            <a:r>
              <a:rPr lang="es-ES" b="1" dirty="0" smtClean="0">
                <a:solidFill>
                  <a:srgbClr val="002060"/>
                </a:solidFill>
                <a:latin typeface="Arial Black" panose="020B0A04020102020204" pitchFamily="34" charset="0"/>
              </a:rPr>
              <a:t>antibióticos, </a:t>
            </a:r>
            <a:r>
              <a:rPr lang="es-ES" b="1" dirty="0">
                <a:solidFill>
                  <a:srgbClr val="002060"/>
                </a:solidFill>
                <a:latin typeface="Arial Black" panose="020B0A04020102020204" pitchFamily="34" charset="0"/>
              </a:rPr>
              <a:t>daños hepáticos y renales, </a:t>
            </a:r>
            <a:r>
              <a:rPr lang="es-ES" b="1" dirty="0" smtClean="0">
                <a:solidFill>
                  <a:srgbClr val="002060"/>
                </a:solidFill>
                <a:latin typeface="Arial Black" panose="020B0A04020102020204" pitchFamily="34" charset="0"/>
              </a:rPr>
              <a:t>tumores cancerígenos, disminución en </a:t>
            </a:r>
            <a:r>
              <a:rPr lang="es-ES" b="1" dirty="0">
                <a:solidFill>
                  <a:srgbClr val="002060"/>
                </a:solidFill>
                <a:latin typeface="Arial Black" panose="020B0A04020102020204" pitchFamily="34" charset="0"/>
              </a:rPr>
              <a:t>la capacidad de </a:t>
            </a:r>
            <a:r>
              <a:rPr lang="es-ES" b="1" dirty="0" smtClean="0">
                <a:solidFill>
                  <a:srgbClr val="002060"/>
                </a:solidFill>
                <a:latin typeface="Arial Black" panose="020B0A04020102020204" pitchFamily="34" charset="0"/>
              </a:rPr>
              <a:t>fertilidad…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8815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9512" y="3363838"/>
            <a:ext cx="8784976" cy="1477328"/>
          </a:xfrm>
          <a:prstGeom prst="rect">
            <a:avLst/>
          </a:prstGeom>
        </p:spPr>
        <p:txBody>
          <a:bodyPr wrap="square">
            <a:spAutoFit/>
          </a:bodyPr>
          <a:lstStyle/>
          <a:p>
            <a:pPr algn="ctr"/>
            <a:r>
              <a:rPr lang="es-ES" b="1" dirty="0" smtClean="0">
                <a:solidFill>
                  <a:srgbClr val="002060"/>
                </a:solidFill>
                <a:latin typeface="Arial Black" panose="020B0A04020102020204" pitchFamily="34" charset="0"/>
              </a:rPr>
              <a:t>Una </a:t>
            </a:r>
            <a:r>
              <a:rPr lang="es-ES" b="1" dirty="0">
                <a:solidFill>
                  <a:srgbClr val="002060"/>
                </a:solidFill>
                <a:latin typeface="Arial Black" panose="020B0A04020102020204" pitchFamily="34" charset="0"/>
              </a:rPr>
              <a:t>vez liberados al medio ambiente los transgénicos no se pueden controlar. La contaminación genética pone en peligro variedades y especies cultivadas tradicionalmente, y es </a:t>
            </a:r>
            <a:r>
              <a:rPr lang="es-ES" b="1" dirty="0" smtClean="0">
                <a:solidFill>
                  <a:srgbClr val="002060"/>
                </a:solidFill>
                <a:latin typeface="Arial Black" panose="020B0A04020102020204" pitchFamily="34" charset="0"/>
              </a:rPr>
              <a:t>impredecible</a:t>
            </a:r>
            <a:r>
              <a:rPr lang="es-ES" b="1" dirty="0">
                <a:solidFill>
                  <a:srgbClr val="002060"/>
                </a:solidFill>
                <a:latin typeface="Arial Black" panose="020B0A04020102020204" pitchFamily="34" charset="0"/>
              </a:rPr>
              <a:t>, no se puede volver a la situación de </a:t>
            </a:r>
            <a:r>
              <a:rPr lang="es-ES" b="1" dirty="0" smtClean="0">
                <a:solidFill>
                  <a:srgbClr val="002060"/>
                </a:solidFill>
                <a:latin typeface="Arial Black" panose="020B0A04020102020204" pitchFamily="34" charset="0"/>
              </a:rPr>
              <a:t>partida</a:t>
            </a:r>
            <a:r>
              <a:rPr lang="es-ES" b="1" dirty="0">
                <a:solidFill>
                  <a:srgbClr val="002060"/>
                </a:solidFill>
                <a:latin typeface="Arial Black" panose="020B0A04020102020204" pitchFamily="34" charset="0"/>
              </a:rPr>
              <a:t>,</a:t>
            </a: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provocando una pérdida irreversible para la biodiversidad.</a:t>
            </a:r>
          </a:p>
        </p:txBody>
      </p:sp>
    </p:spTree>
    <p:extLst>
      <p:ext uri="{BB962C8B-B14F-4D97-AF65-F5344CB8AC3E}">
        <p14:creationId xmlns:p14="http://schemas.microsoft.com/office/powerpoint/2010/main" val="1020374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90152" y="3399378"/>
            <a:ext cx="8964488"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S</a:t>
            </a:r>
            <a:r>
              <a:rPr lang="es-ES" b="1" dirty="0" smtClean="0">
                <a:solidFill>
                  <a:srgbClr val="002060"/>
                </a:solidFill>
                <a:latin typeface="Arial Black" panose="020B0A04020102020204" pitchFamily="34" charset="0"/>
              </a:rPr>
              <a:t>e ha </a:t>
            </a:r>
            <a:r>
              <a:rPr lang="es-ES" b="1" dirty="0">
                <a:solidFill>
                  <a:srgbClr val="002060"/>
                </a:solidFill>
                <a:latin typeface="Arial Black" panose="020B0A04020102020204" pitchFamily="34" charset="0"/>
              </a:rPr>
              <a:t>incrementado la contaminación en los alimentos por un mayor uso de productos químicos en la </a:t>
            </a:r>
            <a:r>
              <a:rPr lang="es-ES" b="1" dirty="0" smtClean="0">
                <a:solidFill>
                  <a:srgbClr val="002060"/>
                </a:solidFill>
                <a:latin typeface="Arial Black" panose="020B0A04020102020204" pitchFamily="34" charset="0"/>
              </a:rPr>
              <a:t>agricultura, como los herbicidas</a:t>
            </a:r>
            <a:r>
              <a:rPr lang="es-ES" b="1" dirty="0">
                <a:solidFill>
                  <a:srgbClr val="002060"/>
                </a:solidFill>
                <a:latin typeface="Arial Black" panose="020B0A04020102020204" pitchFamily="34" charset="0"/>
              </a:rPr>
              <a:t>, insecticidas y </a:t>
            </a:r>
            <a:r>
              <a:rPr lang="es-ES" b="1" dirty="0" smtClean="0">
                <a:solidFill>
                  <a:srgbClr val="002060"/>
                </a:solidFill>
                <a:latin typeface="Arial Black" panose="020B0A04020102020204" pitchFamily="34" charset="0"/>
              </a:rPr>
              <a:t>fungicidas, que son derivados </a:t>
            </a:r>
            <a:r>
              <a:rPr lang="es-ES" b="1" dirty="0">
                <a:solidFill>
                  <a:srgbClr val="002060"/>
                </a:solidFill>
                <a:latin typeface="Arial Black" panose="020B0A04020102020204" pitchFamily="34" charset="0"/>
              </a:rPr>
              <a:t>de las armas químicas elaboradas durante la I y II Guerra Mundial. Son productos tóxicos fabricados para matar organismos </a:t>
            </a:r>
            <a:r>
              <a:rPr lang="es-ES" b="1" dirty="0" smtClean="0">
                <a:solidFill>
                  <a:srgbClr val="002060"/>
                </a:solidFill>
                <a:latin typeface="Arial Black" panose="020B0A04020102020204" pitchFamily="34" charset="0"/>
              </a:rPr>
              <a:t>vivos. </a:t>
            </a:r>
            <a:endParaRPr lang="es-ES" b="1" dirty="0">
              <a:solidFill>
                <a:srgbClr val="FF000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90062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219822"/>
            <a:ext cx="8763547"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También consumimos  </a:t>
            </a:r>
            <a:r>
              <a:rPr lang="es-ES" b="1" dirty="0">
                <a:solidFill>
                  <a:srgbClr val="002060"/>
                </a:solidFill>
                <a:latin typeface="Arial Black" panose="020B0A04020102020204" pitchFamily="34" charset="0"/>
              </a:rPr>
              <a:t>carne de animales criados </a:t>
            </a:r>
            <a:r>
              <a:rPr lang="es-ES" b="1" dirty="0" smtClean="0">
                <a:solidFill>
                  <a:srgbClr val="002060"/>
                </a:solidFill>
                <a:latin typeface="Arial Black" panose="020B0A04020102020204" pitchFamily="34" charset="0"/>
              </a:rPr>
              <a:t>con alimentos transgénicos y </a:t>
            </a:r>
            <a:r>
              <a:rPr lang="es-ES" b="1" dirty="0">
                <a:solidFill>
                  <a:srgbClr val="002060"/>
                </a:solidFill>
                <a:latin typeface="Arial Black" panose="020B0A04020102020204" pitchFamily="34" charset="0"/>
              </a:rPr>
              <a:t>concentraciones de químicos como la cafeína</a:t>
            </a:r>
            <a:r>
              <a:rPr lang="es-ES" b="1" dirty="0" smtClean="0">
                <a:solidFill>
                  <a:srgbClr val="002060"/>
                </a:solidFill>
                <a:latin typeface="Arial Black" panose="020B0A04020102020204" pitchFamily="34" charset="0"/>
              </a:rPr>
              <a:t>, hormonas, </a:t>
            </a:r>
            <a:r>
              <a:rPr lang="es-ES" b="1" dirty="0">
                <a:solidFill>
                  <a:srgbClr val="002060"/>
                </a:solidFill>
                <a:latin typeface="Arial Black" panose="020B0A04020102020204" pitchFamily="34" charset="0"/>
              </a:rPr>
              <a:t>antibióticos prohibidos e incluso </a:t>
            </a:r>
            <a:r>
              <a:rPr lang="es-ES" b="1" dirty="0" smtClean="0">
                <a:solidFill>
                  <a:srgbClr val="002060"/>
                </a:solidFill>
                <a:latin typeface="Arial Black" panose="020B0A04020102020204" pitchFamily="34" charset="0"/>
              </a:rPr>
              <a:t>antidepresivos, </a:t>
            </a:r>
            <a:r>
              <a:rPr lang="es-ES" b="1" dirty="0">
                <a:solidFill>
                  <a:srgbClr val="002060"/>
                </a:solidFill>
                <a:latin typeface="Arial Black" panose="020B0A04020102020204" pitchFamily="34" charset="0"/>
              </a:rPr>
              <a:t>pero no vemos esto. Los medios de comunicación no lo muestran sólo nos muestran un mundo de fantasía y nos hacen creer que es la realidad.</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8160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79862"/>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hombre no solo </a:t>
            </a:r>
            <a:r>
              <a:rPr lang="es-ES" b="1" dirty="0">
                <a:solidFill>
                  <a:srgbClr val="002060"/>
                </a:solidFill>
                <a:latin typeface="Arial Black" panose="020B0A04020102020204" pitchFamily="34" charset="0"/>
              </a:rPr>
              <a:t>juega a ser Dios </a:t>
            </a:r>
            <a:r>
              <a:rPr lang="es-ES" b="1" dirty="0" smtClean="0">
                <a:solidFill>
                  <a:srgbClr val="002060"/>
                </a:solidFill>
                <a:latin typeface="Arial Black" panose="020B0A04020102020204" pitchFamily="34" charset="0"/>
              </a:rPr>
              <a:t>modificando la naturaleza, sino que también manipula </a:t>
            </a:r>
            <a:r>
              <a:rPr lang="es-ES" b="1" dirty="0">
                <a:solidFill>
                  <a:srgbClr val="002060"/>
                </a:solidFill>
                <a:latin typeface="Arial Black" panose="020B0A04020102020204" pitchFamily="34" charset="0"/>
              </a:rPr>
              <a:t>los genes </a:t>
            </a:r>
            <a:r>
              <a:rPr lang="es-ES" b="1" dirty="0" smtClean="0">
                <a:solidFill>
                  <a:srgbClr val="002060"/>
                </a:solidFill>
                <a:latin typeface="Arial Black" panose="020B0A04020102020204" pitchFamily="34" charset="0"/>
              </a:rPr>
              <a:t>humanos, </a:t>
            </a:r>
            <a:r>
              <a:rPr lang="es-ES" b="1" dirty="0">
                <a:solidFill>
                  <a:srgbClr val="002060"/>
                </a:solidFill>
                <a:latin typeface="Arial Black" panose="020B0A04020102020204" pitchFamily="34" charset="0"/>
              </a:rPr>
              <a:t>y se dice que producto de su osadía, están creando en </a:t>
            </a:r>
            <a:r>
              <a:rPr lang="es-ES" b="1" dirty="0" smtClean="0">
                <a:solidFill>
                  <a:srgbClr val="002060"/>
                </a:solidFill>
                <a:latin typeface="Arial Black" panose="020B0A04020102020204" pitchFamily="34" charset="0"/>
              </a:rPr>
              <a:t>laboratorios </a:t>
            </a:r>
            <a:r>
              <a:rPr lang="es-ES" b="1" dirty="0">
                <a:solidFill>
                  <a:srgbClr val="002060"/>
                </a:solidFill>
                <a:latin typeface="Arial Black" panose="020B0A04020102020204" pitchFamily="34" charset="0"/>
              </a:rPr>
              <a:t>híbridos con apariencia física espantosa.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64099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579862"/>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 Es </a:t>
            </a:r>
            <a:r>
              <a:rPr lang="es-ES" b="1" dirty="0">
                <a:solidFill>
                  <a:srgbClr val="002060"/>
                </a:solidFill>
                <a:latin typeface="Arial Black" panose="020B0A04020102020204" pitchFamily="34" charset="0"/>
              </a:rPr>
              <a:t>gracioso pensar que los humanos creyeron  que la tierra era el centro del Universo pero seguimos creyendo que somos el centro del planeta.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7865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Rodeados </a:t>
            </a:r>
            <a:r>
              <a:rPr lang="es-ES" b="1" dirty="0">
                <a:solidFill>
                  <a:srgbClr val="002060"/>
                </a:solidFill>
                <a:latin typeface="Arial Black" panose="020B0A04020102020204" pitchFamily="34" charset="0"/>
              </a:rPr>
              <a:t>de nuestra tecnología nos creemos inteligentes pero ¿las computadoras los autos y las industrias son evidencia de lo inteligente que somos o de lo perezosos que somos?</a:t>
            </a:r>
          </a:p>
          <a:p>
            <a:pPr algn="ctr"/>
            <a:r>
              <a:rPr lang="es-ES" b="1" dirty="0">
                <a:solidFill>
                  <a:srgbClr val="002060"/>
                </a:solidFill>
                <a:latin typeface="Arial Black" panose="020B0A04020102020204" pitchFamily="34" charset="0"/>
              </a:rPr>
              <a:t>Nos llamamos civilizados pero ¿qué somos realmente?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14759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8928"/>
          </a:xfrm>
          <a:prstGeom prst="rect">
            <a:avLst/>
          </a:prstGeom>
          <a:noFill/>
          <a:ln>
            <a:noFill/>
          </a:ln>
        </p:spPr>
      </p:pic>
      <p:sp>
        <p:nvSpPr>
          <p:cNvPr id="3" name="CuadroTexto 1"/>
          <p:cNvSpPr txBox="1"/>
          <p:nvPr/>
        </p:nvSpPr>
        <p:spPr>
          <a:xfrm>
            <a:off x="323528" y="3219822"/>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Qué </a:t>
            </a:r>
            <a:r>
              <a:rPr lang="es-ES" b="1" dirty="0">
                <a:solidFill>
                  <a:srgbClr val="002060"/>
                </a:solidFill>
                <a:latin typeface="Arial Black" panose="020B0A04020102020204" pitchFamily="34" charset="0"/>
              </a:rPr>
              <a:t>rápido olvidamos que hace cien años las mujeres eran discriminadas y</a:t>
            </a:r>
            <a:r>
              <a:rPr lang="es-ES" b="1" dirty="0">
                <a:solidFill>
                  <a:srgbClr val="FF0000"/>
                </a:solidFill>
                <a:latin typeface="Arial Black" panose="020B0A04020102020204" pitchFamily="34" charset="0"/>
              </a:rPr>
              <a:t> </a:t>
            </a:r>
            <a:r>
              <a:rPr lang="es-ES" b="1" dirty="0">
                <a:solidFill>
                  <a:srgbClr val="002060"/>
                </a:solidFill>
                <a:latin typeface="Arial Black" panose="020B0A04020102020204" pitchFamily="34" charset="0"/>
              </a:rPr>
              <a:t>no podían votar o que había razas con menos derechos que otras.</a:t>
            </a:r>
          </a:p>
          <a:p>
            <a:pPr algn="ctr"/>
            <a:r>
              <a:rPr lang="es-ES" b="1" dirty="0">
                <a:solidFill>
                  <a:srgbClr val="002060"/>
                </a:solidFill>
                <a:latin typeface="Arial Black" panose="020B0A04020102020204" pitchFamily="34" charset="0"/>
              </a:rPr>
              <a:t>Creemos saberlo todo y hay tantas cosas que no vemos.</a:t>
            </a:r>
          </a:p>
          <a:p>
            <a:pPr algn="ctr"/>
            <a:r>
              <a:rPr lang="es-ES" b="1" dirty="0">
                <a:solidFill>
                  <a:srgbClr val="002060"/>
                </a:solidFill>
                <a:latin typeface="Arial Black" panose="020B0A04020102020204" pitchFamily="34" charset="0"/>
              </a:rPr>
              <a:t>Caminamos por la calle ignorando las cosas más simples. Las miradas en los ojos y las historias que nos cuentan.</a:t>
            </a:r>
          </a:p>
          <a:p>
            <a:pPr algn="ctr"/>
            <a:endParaRPr lang="es-PE" b="1" dirty="0">
              <a:solidFill>
                <a:schemeClr val="bg1"/>
              </a:solidFill>
              <a:latin typeface="Arial Black" panose="020B0A04020102020204" pitchFamily="34" charset="0"/>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43849"/>
          <a:stretch/>
        </p:blipFill>
        <p:spPr bwMode="auto">
          <a:xfrm>
            <a:off x="2915816" y="2571750"/>
            <a:ext cx="3207073" cy="566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3968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8928"/>
          </a:xfrm>
          <a:prstGeom prst="rect">
            <a:avLst/>
          </a:prstGeom>
          <a:noFill/>
          <a:ln>
            <a:noFill/>
          </a:ln>
        </p:spPr>
      </p:pic>
      <p:sp>
        <p:nvSpPr>
          <p:cNvPr id="3" name="CuadroTexto 1"/>
          <p:cNvSpPr txBox="1"/>
          <p:nvPr/>
        </p:nvSpPr>
        <p:spPr>
          <a:xfrm>
            <a:off x="251520" y="3075806"/>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Creemos </a:t>
            </a:r>
            <a:r>
              <a:rPr lang="es-ES" b="1" dirty="0">
                <a:solidFill>
                  <a:srgbClr val="002060"/>
                </a:solidFill>
                <a:latin typeface="Arial Black" panose="020B0A04020102020204" pitchFamily="34" charset="0"/>
              </a:rPr>
              <a:t>que somos el centro de todo, tal vez nos da miedo pensar que no estamos solos y que somos parte de algo más grande y por eso no somos capaces de conectar. Nos da igual  matar animales o personas de otro país pero no matamos a nuestros vecinos, a nuestros perros o gatos y a los que llegamos a  amar y comprender.</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07635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07854"/>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Creemos </a:t>
            </a:r>
            <a:r>
              <a:rPr lang="es-ES" b="1" dirty="0">
                <a:solidFill>
                  <a:srgbClr val="002060"/>
                </a:solidFill>
                <a:latin typeface="Arial Black" panose="020B0A04020102020204" pitchFamily="34" charset="0"/>
              </a:rPr>
              <a:t>que las demás especies son estúpidas y por eso les disparamos.</a:t>
            </a:r>
          </a:p>
          <a:p>
            <a:pPr algn="ctr"/>
            <a:r>
              <a:rPr lang="es-ES" b="1" dirty="0">
                <a:solidFill>
                  <a:srgbClr val="002060"/>
                </a:solidFill>
                <a:latin typeface="Arial Black" panose="020B0A04020102020204" pitchFamily="34" charset="0"/>
              </a:rPr>
              <a:t>Matamos simplemente porque podemos, porque siempre lo hicimos</a:t>
            </a:r>
            <a:r>
              <a:rPr lang="es-ES" b="1" dirty="0" smtClean="0">
                <a:solidFill>
                  <a:srgbClr val="002060"/>
                </a:solidFill>
                <a:latin typeface="Arial Black" panose="020B0A04020102020204" pitchFamily="34" charset="0"/>
              </a:rPr>
              <a:t>.</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27640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88096" y="2716910"/>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Vivimos </a:t>
            </a:r>
            <a:r>
              <a:rPr lang="es-ES" b="1" dirty="0">
                <a:solidFill>
                  <a:srgbClr val="002060"/>
                </a:solidFill>
                <a:latin typeface="Arial Black" panose="020B0A04020102020204" pitchFamily="34" charset="0"/>
              </a:rPr>
              <a:t>en un mundo de instituciones y de líderes de países que se distinguen por un discurso de doble estándar o doble moral, que lejos de integrar al ser humano y hacerlo más solidario con el otro, no hace sino reducirlo, castrarlo mentalmente, hacerlo más egoísta, quitarle su capacidad de libre </a:t>
            </a:r>
            <a:r>
              <a:rPr lang="es-ES" b="1" dirty="0" smtClean="0">
                <a:solidFill>
                  <a:srgbClr val="002060"/>
                </a:solidFill>
                <a:latin typeface="Arial Black" panose="020B0A04020102020204" pitchFamily="34" charset="0"/>
              </a:rPr>
              <a:t>elección </a:t>
            </a:r>
            <a:r>
              <a:rPr lang="es-ES" b="1" dirty="0">
                <a:solidFill>
                  <a:srgbClr val="002060"/>
                </a:solidFill>
                <a:latin typeface="Arial Black" panose="020B0A04020102020204" pitchFamily="34" charset="0"/>
              </a:rPr>
              <a:t>y finalmente nos brindan una serie de opciones, de supuesta </a:t>
            </a:r>
            <a:r>
              <a:rPr lang="es-ES" b="1" dirty="0" smtClean="0">
                <a:solidFill>
                  <a:srgbClr val="002060"/>
                </a:solidFill>
                <a:latin typeface="Arial Black" panose="020B0A04020102020204" pitchFamily="34" charset="0"/>
              </a:rPr>
              <a:t>solución, </a:t>
            </a:r>
            <a:r>
              <a:rPr lang="es-ES" b="1" dirty="0">
                <a:solidFill>
                  <a:srgbClr val="002060"/>
                </a:solidFill>
                <a:latin typeface="Arial Black" panose="020B0A04020102020204" pitchFamily="34" charset="0"/>
              </a:rPr>
              <a:t>que</a:t>
            </a:r>
            <a:r>
              <a:rPr lang="es-ES" b="1" dirty="0">
                <a:solidFill>
                  <a:srgbClr val="FF0000"/>
                </a:solidFill>
                <a:latin typeface="Arial Black" panose="020B0A04020102020204" pitchFamily="34" charset="0"/>
              </a:rPr>
              <a:t> </a:t>
            </a:r>
            <a:r>
              <a:rPr lang="es-ES" b="1" dirty="0" smtClean="0">
                <a:solidFill>
                  <a:srgbClr val="002060"/>
                </a:solidFill>
                <a:latin typeface="Arial Black" panose="020B0A04020102020204" pitchFamily="34" charset="0"/>
              </a:rPr>
              <a:t>no son necesariamente </a:t>
            </a:r>
            <a:r>
              <a:rPr lang="es-ES" b="1" dirty="0">
                <a:solidFill>
                  <a:srgbClr val="002060"/>
                </a:solidFill>
                <a:latin typeface="Arial Black" panose="020B0A04020102020204" pitchFamily="34" charset="0"/>
              </a:rPr>
              <a:t>las </a:t>
            </a:r>
            <a:r>
              <a:rPr lang="es-ES" b="1" dirty="0" smtClean="0">
                <a:solidFill>
                  <a:srgbClr val="002060"/>
                </a:solidFill>
                <a:latin typeface="Arial Black" panose="020B0A04020102020204" pitchFamily="34" charset="0"/>
              </a:rPr>
              <a:t>que nos</a:t>
            </a:r>
            <a:r>
              <a:rPr lang="es-ES" b="1" dirty="0" smtClean="0">
                <a:solidFill>
                  <a:srgbClr val="FF0000"/>
                </a:solidFill>
                <a:latin typeface="Arial Black" panose="020B0A04020102020204" pitchFamily="34" charset="0"/>
              </a:rPr>
              <a:t> </a:t>
            </a:r>
            <a:r>
              <a:rPr lang="es-ES" b="1" dirty="0">
                <a:solidFill>
                  <a:srgbClr val="002060"/>
                </a:solidFill>
                <a:latin typeface="Arial Black" panose="020B0A04020102020204" pitchFamily="34" charset="0"/>
              </a:rPr>
              <a:t>convienen</a:t>
            </a:r>
            <a:r>
              <a:rPr lang="es-ES" b="1" dirty="0" smtClean="0">
                <a:solidFill>
                  <a:srgbClr val="002060"/>
                </a:solidFill>
                <a:latin typeface="Arial Black" panose="020B0A04020102020204" pitchFamily="34" charset="0"/>
              </a:rPr>
              <a:t>.</a:t>
            </a: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24974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ENTIRA EN QUE VIVIMOSSSS"/>
          <p:cNvPicPr>
            <a:picLocks noGrp="1" noChangeAspect="1"/>
          </p:cNvPicPr>
          <p:nvPr isPhoto="1"/>
        </p:nvPicPr>
        <p:blipFill rotWithShape="1">
          <a:blip r:embed="rId2">
            <a:lum/>
            <a:extLst>
              <a:ext uri="{28A0092B-C50C-407E-A947-70E740481C1C}">
                <a14:useLocalDpi xmlns:a14="http://schemas.microsoft.com/office/drawing/2010/main" val="0"/>
              </a:ext>
            </a:extLst>
          </a:blip>
          <a:srcRect l="200" r="-200"/>
          <a:stretch/>
        </p:blipFill>
        <p:spPr>
          <a:xfrm>
            <a:off x="0" y="-7994"/>
            <a:ext cx="9144000" cy="5143500"/>
          </a:xfrm>
          <a:prstGeom prst="rect">
            <a:avLst/>
          </a:prstGeom>
          <a:noFill/>
          <a:ln>
            <a:noFill/>
          </a:ln>
        </p:spPr>
      </p:pic>
      <p:sp>
        <p:nvSpPr>
          <p:cNvPr id="3" name="CuadroTexto 1"/>
          <p:cNvSpPr txBox="1"/>
          <p:nvPr/>
        </p:nvSpPr>
        <p:spPr>
          <a:xfrm>
            <a:off x="179512" y="2427734"/>
            <a:ext cx="8784976"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Y </a:t>
            </a:r>
            <a:r>
              <a:rPr lang="es-ES" b="1" dirty="0">
                <a:solidFill>
                  <a:srgbClr val="002060"/>
                </a:solidFill>
                <a:latin typeface="Arial Black" panose="020B0A04020102020204" pitchFamily="34" charset="0"/>
              </a:rPr>
              <a:t>paradójicamente son </a:t>
            </a:r>
            <a:r>
              <a:rPr lang="es-ES" b="1" dirty="0" smtClean="0">
                <a:solidFill>
                  <a:srgbClr val="002060"/>
                </a:solidFill>
                <a:latin typeface="Arial Black" panose="020B0A04020102020204" pitchFamily="34" charset="0"/>
              </a:rPr>
              <a:t>esas </a:t>
            </a:r>
            <a:r>
              <a:rPr lang="es-ES" b="1" dirty="0">
                <a:solidFill>
                  <a:srgbClr val="002060"/>
                </a:solidFill>
                <a:latin typeface="Arial Black" panose="020B0A04020102020204" pitchFamily="34" charset="0"/>
              </a:rPr>
              <a:t>mismas instituciones, líderes y personajes que actúan en la </a:t>
            </a:r>
            <a:r>
              <a:rPr lang="es-ES" b="1" dirty="0" smtClean="0">
                <a:solidFill>
                  <a:srgbClr val="002060"/>
                </a:solidFill>
                <a:latin typeface="Arial Black" panose="020B0A04020102020204" pitchFamily="34" charset="0"/>
              </a:rPr>
              <a:t>sombra, </a:t>
            </a:r>
            <a:r>
              <a:rPr lang="es-ES" b="1" dirty="0">
                <a:solidFill>
                  <a:srgbClr val="002060"/>
                </a:solidFill>
                <a:latin typeface="Arial Black" panose="020B0A04020102020204" pitchFamily="34" charset="0"/>
              </a:rPr>
              <a:t>quienes crean las guerras y conflictos entre países, dejando </a:t>
            </a:r>
            <a:r>
              <a:rPr lang="es-ES" b="1" dirty="0" smtClean="0">
                <a:solidFill>
                  <a:srgbClr val="002060"/>
                </a:solidFill>
                <a:latin typeface="Arial Black" panose="020B0A04020102020204" pitchFamily="34" charset="0"/>
              </a:rPr>
              <a:t>pingües y suculentas ganancias a los traficantes de armas, destruyen </a:t>
            </a:r>
            <a:r>
              <a:rPr lang="es-ES" b="1" dirty="0">
                <a:solidFill>
                  <a:srgbClr val="002060"/>
                </a:solidFill>
                <a:latin typeface="Arial Black" panose="020B0A04020102020204" pitchFamily="34" charset="0"/>
              </a:rPr>
              <a:t>interesadamente el ecosistema, crean crisis financieras y demás orden de cosas para llegar a un caos mundial</a:t>
            </a:r>
            <a:r>
              <a:rPr lang="es-ES" b="1" dirty="0" smtClean="0">
                <a:solidFill>
                  <a:srgbClr val="002060"/>
                </a:solidFill>
                <a:latin typeface="Arial Black" panose="020B0A04020102020204" pitchFamily="34" charset="0"/>
              </a:rPr>
              <a:t>, y como consecuencia </a:t>
            </a:r>
            <a:r>
              <a:rPr lang="es-ES" b="1" dirty="0">
                <a:solidFill>
                  <a:srgbClr val="002060"/>
                </a:solidFill>
                <a:latin typeface="Arial Black" panose="020B0A04020102020204" pitchFamily="34" charset="0"/>
              </a:rPr>
              <a:t>crear un </a:t>
            </a:r>
            <a:r>
              <a:rPr lang="es-ES" sz="1600" b="1" dirty="0" smtClean="0">
                <a:solidFill>
                  <a:srgbClr val="002060"/>
                </a:solidFill>
                <a:latin typeface="Arial Black" panose="020B0A04020102020204" pitchFamily="34" charset="0"/>
              </a:rPr>
              <a:t>NUEVO</a:t>
            </a:r>
            <a:r>
              <a:rPr lang="es-ES" b="1" dirty="0" smtClean="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ORDEN MUNDIAL  </a:t>
            </a:r>
            <a:r>
              <a:rPr lang="es-ES" b="1" dirty="0">
                <a:solidFill>
                  <a:srgbClr val="002060"/>
                </a:solidFill>
                <a:latin typeface="Arial Black" panose="020B0A04020102020204" pitchFamily="34" charset="0"/>
              </a:rPr>
              <a:t>y un nuevo paradigma de sociedad, </a:t>
            </a:r>
            <a:r>
              <a:rPr lang="es-ES" b="1" dirty="0" smtClean="0">
                <a:solidFill>
                  <a:srgbClr val="002060"/>
                </a:solidFill>
                <a:latin typeface="Arial Black" panose="020B0A04020102020204" pitchFamily="34" charset="0"/>
              </a:rPr>
              <a:t>que supuestamente garantice la paz y seguridad mundial, donde </a:t>
            </a:r>
            <a:r>
              <a:rPr lang="es-ES" b="1" dirty="0">
                <a:solidFill>
                  <a:srgbClr val="002060"/>
                </a:solidFill>
                <a:latin typeface="Arial Black" panose="020B0A04020102020204" pitchFamily="34" charset="0"/>
              </a:rPr>
              <a:t>hay voces cada vez más </a:t>
            </a:r>
            <a:r>
              <a:rPr lang="es-ES" b="1" dirty="0" smtClean="0">
                <a:solidFill>
                  <a:srgbClr val="002060"/>
                </a:solidFill>
                <a:latin typeface="Arial Black" panose="020B0A04020102020204" pitchFamily="34" charset="0"/>
              </a:rPr>
              <a:t>frecuentes que nos </a:t>
            </a:r>
            <a:r>
              <a:rPr lang="es-ES" b="1" dirty="0">
                <a:solidFill>
                  <a:srgbClr val="002060"/>
                </a:solidFill>
                <a:latin typeface="Arial Black" panose="020B0A04020102020204" pitchFamily="34" charset="0"/>
              </a:rPr>
              <a:t>hablan de “desaprender lo aprendido</a:t>
            </a:r>
            <a:r>
              <a:rPr lang="es-ES" b="1" dirty="0" smtClean="0">
                <a:solidFill>
                  <a:srgbClr val="002060"/>
                </a:solidFill>
                <a:latin typeface="Arial Black" panose="020B0A04020102020204" pitchFamily="34" charset="0"/>
              </a:rPr>
              <a:t>”.</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684769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795886"/>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Qué </a:t>
            </a:r>
            <a:r>
              <a:rPr lang="es-ES" b="1" dirty="0">
                <a:solidFill>
                  <a:srgbClr val="002060"/>
                </a:solidFill>
                <a:latin typeface="Arial Black" panose="020B0A04020102020204" pitchFamily="34" charset="0"/>
              </a:rPr>
              <a:t>poco hemos aprendido. Seguimos actuando como primitivos en lugar de desarrollar el pensamiento y sentimientos como la compasión.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64893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0" y="3075806"/>
            <a:ext cx="914400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Un </a:t>
            </a:r>
            <a:r>
              <a:rPr lang="es-ES" b="1" dirty="0">
                <a:solidFill>
                  <a:srgbClr val="002060"/>
                </a:solidFill>
                <a:latin typeface="Arial Black" panose="020B0A04020102020204" pitchFamily="34" charset="0"/>
              </a:rPr>
              <a:t>día de estos, eso que llamamos vida seguirá. Nuestros cuerpos se pudrirán y nuestras propiedades se perderán. Sólo nuestras acciones van a perdurar para siempre.            </a:t>
            </a: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La muerte nos ronda siempre y aun así la vemos tan lejos </a:t>
            </a:r>
            <a:r>
              <a:rPr lang="es-ES" b="1" dirty="0" smtClean="0">
                <a:solidFill>
                  <a:srgbClr val="002060"/>
                </a:solidFill>
                <a:latin typeface="Arial Black" panose="020B0A04020102020204" pitchFamily="34" charset="0"/>
              </a:rPr>
              <a:t>de nosotros. </a:t>
            </a: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Vivimos en un mundo que </a:t>
            </a:r>
            <a:r>
              <a:rPr lang="es-ES" b="1" dirty="0" smtClean="0">
                <a:solidFill>
                  <a:srgbClr val="002060"/>
                </a:solidFill>
                <a:latin typeface="Arial Black" panose="020B0A04020102020204" pitchFamily="34" charset="0"/>
              </a:rPr>
              <a:t>está </a:t>
            </a:r>
            <a:r>
              <a:rPr lang="es-ES" b="1" dirty="0">
                <a:solidFill>
                  <a:srgbClr val="002060"/>
                </a:solidFill>
                <a:latin typeface="Arial Black" panose="020B0A04020102020204" pitchFamily="34" charset="0"/>
              </a:rPr>
              <a:t>a punto de colapsar. Las guerras del futuro no tendrán vencedores porque la violencia nunca será la respuesta.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1603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8072"/>
          </a:xfrm>
          <a:prstGeom prst="rect">
            <a:avLst/>
          </a:prstGeom>
          <a:noFill/>
          <a:ln>
            <a:noFill/>
          </a:ln>
        </p:spPr>
      </p:pic>
      <p:sp>
        <p:nvSpPr>
          <p:cNvPr id="3" name="CuadroTexto 1"/>
          <p:cNvSpPr txBox="1"/>
          <p:nvPr/>
        </p:nvSpPr>
        <p:spPr>
          <a:xfrm>
            <a:off x="323528" y="3291830"/>
            <a:ext cx="8606790" cy="2008242"/>
          </a:xfrm>
          <a:prstGeom prst="rect">
            <a:avLst/>
          </a:prstGeom>
          <a:noFill/>
          <a:effectLst>
            <a:softEdge rad="152400"/>
          </a:effectLst>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Si </a:t>
            </a:r>
            <a:r>
              <a:rPr lang="es-ES" b="1" dirty="0">
                <a:solidFill>
                  <a:srgbClr val="002060"/>
                </a:solidFill>
                <a:latin typeface="Arial Black" panose="020B0A04020102020204" pitchFamily="34" charset="0"/>
              </a:rPr>
              <a:t>pensamos en nuestros deseos más profundos veremos que nuestros sueños no son tan diferentes a los de otros.</a:t>
            </a:r>
          </a:p>
          <a:p>
            <a:pPr algn="ctr"/>
            <a:r>
              <a:rPr lang="es-ES" b="1" dirty="0">
                <a:solidFill>
                  <a:srgbClr val="002060"/>
                </a:solidFill>
                <a:latin typeface="Arial Black" panose="020B0A04020102020204" pitchFamily="34" charset="0"/>
              </a:rPr>
              <a:t>Compartimos un mismo objetivo ser felices. Destruimos el mundo buscando placer y felicidad sin mirar la miseria que hay dentro de nosotros mismos. Las personas más felices suelen ser las que menos tienen.</a:t>
            </a:r>
          </a:p>
          <a:p>
            <a:pPr algn="ctr"/>
            <a:endParaRPr lang="es-PE" b="1" dirty="0">
              <a:solidFill>
                <a:schemeClr val="bg1"/>
              </a:solidFill>
              <a:latin typeface="Arial Black" panose="020B0A040201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987574"/>
            <a:ext cx="2347913" cy="135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771550"/>
            <a:ext cx="2347913" cy="209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960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800" fill="hold"/>
                                        <p:tgtEl>
                                          <p:spTgt spid="1026"/>
                                        </p:tgtEl>
                                        <p:attrNameLst>
                                          <p:attrName>ppt_w</p:attrName>
                                        </p:attrNameLst>
                                      </p:cBhvr>
                                      <p:tavLst>
                                        <p:tav tm="0">
                                          <p:val>
                                            <p:fltVal val="0"/>
                                          </p:val>
                                        </p:tav>
                                        <p:tav tm="100000">
                                          <p:val>
                                            <p:strVal val="#ppt_w"/>
                                          </p:val>
                                        </p:tav>
                                      </p:tavLst>
                                    </p:anim>
                                    <p:anim calcmode="lin" valueType="num">
                                      <p:cBhvr>
                                        <p:cTn id="16" dur="1800" fill="hold"/>
                                        <p:tgtEl>
                                          <p:spTgt spid="102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800" fill="hold"/>
                                        <p:tgtEl>
                                          <p:spTgt spid="1027"/>
                                        </p:tgtEl>
                                        <p:attrNameLst>
                                          <p:attrName>ppt_w</p:attrName>
                                        </p:attrNameLst>
                                      </p:cBhvr>
                                      <p:tavLst>
                                        <p:tav tm="0">
                                          <p:val>
                                            <p:fltVal val="0"/>
                                          </p:val>
                                        </p:tav>
                                        <p:tav tm="100000">
                                          <p:val>
                                            <p:strVal val="#ppt_w"/>
                                          </p:val>
                                        </p:tav>
                                      </p:tavLst>
                                    </p:anim>
                                    <p:anim calcmode="lin" valueType="num">
                                      <p:cBhvr>
                                        <p:cTn id="20"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8072"/>
          </a:xfrm>
          <a:prstGeom prst="rect">
            <a:avLst/>
          </a:prstGeom>
          <a:noFill/>
          <a:ln>
            <a:noFill/>
          </a:ln>
        </p:spPr>
      </p:pic>
      <p:sp>
        <p:nvSpPr>
          <p:cNvPr id="3" name="CuadroTexto 1"/>
          <p:cNvSpPr txBox="1"/>
          <p:nvPr/>
        </p:nvSpPr>
        <p:spPr>
          <a:xfrm>
            <a:off x="323528" y="2830236"/>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Somos realmente felices con </a:t>
            </a:r>
            <a:r>
              <a:rPr lang="es-ES" b="1" dirty="0" smtClean="0">
                <a:solidFill>
                  <a:srgbClr val="002060"/>
                </a:solidFill>
                <a:latin typeface="Arial Black" panose="020B0A04020102020204" pitchFamily="34" charset="0"/>
              </a:rPr>
              <a:t>sofisticados aparatos electrónicos, grandes </a:t>
            </a:r>
            <a:r>
              <a:rPr lang="es-ES" b="1" dirty="0">
                <a:solidFill>
                  <a:srgbClr val="002060"/>
                </a:solidFill>
                <a:latin typeface="Arial Black" panose="020B0A04020102020204" pitchFamily="34" charset="0"/>
              </a:rPr>
              <a:t>casas, coches de lujo…?</a:t>
            </a:r>
          </a:p>
          <a:p>
            <a:pPr algn="ctr"/>
            <a:r>
              <a:rPr lang="es-ES" b="1" dirty="0">
                <a:solidFill>
                  <a:srgbClr val="002060"/>
                </a:solidFill>
                <a:latin typeface="Arial Black" panose="020B0A04020102020204" pitchFamily="34" charset="0"/>
              </a:rPr>
              <a:t>Nos hemos desconectado.</a:t>
            </a:r>
          </a:p>
          <a:p>
            <a:pPr algn="ctr"/>
            <a:r>
              <a:rPr lang="es-ES" b="1" dirty="0">
                <a:solidFill>
                  <a:srgbClr val="002060"/>
                </a:solidFill>
                <a:latin typeface="Arial Black" panose="020B0A04020102020204" pitchFamily="34" charset="0"/>
              </a:rPr>
              <a:t>Adoramos a personas que no conocemos personalmente. Vivimos nuestra vida  a través de una pantalla.</a:t>
            </a:r>
          </a:p>
          <a:p>
            <a:pPr algn="ctr"/>
            <a:r>
              <a:rPr lang="es-ES" b="1" dirty="0">
                <a:solidFill>
                  <a:srgbClr val="002060"/>
                </a:solidFill>
                <a:latin typeface="Arial Black" panose="020B0A04020102020204" pitchFamily="34" charset="0"/>
              </a:rPr>
              <a:t>Queremos que alguien cambie esto, pero no vemos que el cambio depende de </a:t>
            </a:r>
            <a:r>
              <a:rPr lang="es-ES" b="1" dirty="0" smtClean="0">
                <a:solidFill>
                  <a:srgbClr val="002060"/>
                </a:solidFill>
                <a:latin typeface="Arial Black" panose="020B0A04020102020204" pitchFamily="34" charset="0"/>
              </a:rPr>
              <a:t>nosotros</a:t>
            </a:r>
            <a:r>
              <a:rPr lang="es-ES" b="1" dirty="0">
                <a:solidFill>
                  <a:srgbClr val="002060"/>
                </a:solidFill>
                <a:latin typeface="Arial Black" panose="020B0A04020102020204" pitchFamily="34" charset="0"/>
              </a:rPr>
              <a:t>.</a:t>
            </a:r>
            <a:endParaRPr lang="es-ES" b="1" dirty="0">
              <a:solidFill>
                <a:srgbClr val="FF0000"/>
              </a:solidFill>
              <a:latin typeface="Arial Black" panose="020B0A04020102020204" pitchFamily="34" charset="0"/>
            </a:endParaRPr>
          </a:p>
          <a:p>
            <a:pPr algn="ctr"/>
            <a:endParaRPr lang="es-PE"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274948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Las </a:t>
            </a:r>
            <a:r>
              <a:rPr lang="es-ES" b="1" dirty="0">
                <a:solidFill>
                  <a:srgbClr val="002060"/>
                </a:solidFill>
                <a:latin typeface="Arial Black" panose="020B0A04020102020204" pitchFamily="34" charset="0"/>
              </a:rPr>
              <a:t>elecciones presidenciales son como tirar una moneda al aire. Son dos caras de una misma  moneda.</a:t>
            </a:r>
          </a:p>
          <a:p>
            <a:pPr algn="ctr"/>
            <a:r>
              <a:rPr lang="es-ES" b="1" dirty="0">
                <a:solidFill>
                  <a:srgbClr val="002060"/>
                </a:solidFill>
                <a:latin typeface="Arial Black" panose="020B0A04020102020204" pitchFamily="34" charset="0"/>
              </a:rPr>
              <a:t>Escogimos a uno de ellos y creemos que habrá un cambio pero todo sigue igual.</a:t>
            </a:r>
          </a:p>
          <a:p>
            <a:pPr algn="ctr"/>
            <a:r>
              <a:rPr lang="es-PE" b="1" dirty="0" smtClean="0">
                <a:solidFill>
                  <a:schemeClr val="bg1"/>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80675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36383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Los </a:t>
            </a:r>
            <a:r>
              <a:rPr lang="es-ES" b="1" dirty="0">
                <a:solidFill>
                  <a:srgbClr val="002060"/>
                </a:solidFill>
                <a:latin typeface="Arial Black" panose="020B0A04020102020204" pitchFamily="34" charset="0"/>
              </a:rPr>
              <a:t>políticos no trabajan para nosotros, </a:t>
            </a:r>
            <a:r>
              <a:rPr lang="es-ES" b="1" dirty="0" smtClean="0">
                <a:solidFill>
                  <a:srgbClr val="002060"/>
                </a:solidFill>
                <a:latin typeface="Arial Black" panose="020B0A04020102020204" pitchFamily="34" charset="0"/>
              </a:rPr>
              <a:t>sino </a:t>
            </a:r>
            <a:r>
              <a:rPr lang="es-ES" b="1" dirty="0">
                <a:solidFill>
                  <a:srgbClr val="002060"/>
                </a:solidFill>
                <a:latin typeface="Arial Black" panose="020B0A04020102020204" pitchFamily="34" charset="0"/>
              </a:rPr>
              <a:t>para quienes los mantienen en el </a:t>
            </a:r>
            <a:r>
              <a:rPr lang="es-ES" b="1" dirty="0" smtClean="0">
                <a:solidFill>
                  <a:srgbClr val="002060"/>
                </a:solidFill>
                <a:latin typeface="Arial Black" panose="020B0A04020102020204" pitchFamily="34" charset="0"/>
              </a:rPr>
              <a:t>poder, (los </a:t>
            </a:r>
            <a:r>
              <a:rPr lang="es-ES" b="1" dirty="0" err="1" smtClean="0">
                <a:solidFill>
                  <a:srgbClr val="002060"/>
                </a:solidFill>
                <a:latin typeface="Arial Black" panose="020B0A04020102020204" pitchFamily="34" charset="0"/>
              </a:rPr>
              <a:t>Illuminatis</a:t>
            </a:r>
            <a:r>
              <a:rPr lang="es-ES" b="1" dirty="0" smtClean="0">
                <a:solidFill>
                  <a:srgbClr val="002060"/>
                </a:solidFill>
                <a:latin typeface="Arial Black" panose="020B0A04020102020204" pitchFamily="34" charset="0"/>
              </a:rPr>
              <a:t>, masones y </a:t>
            </a:r>
            <a:r>
              <a:rPr lang="es-ES" b="1" dirty="0" err="1" smtClean="0">
                <a:solidFill>
                  <a:srgbClr val="002060"/>
                </a:solidFill>
                <a:latin typeface="Arial Black" panose="020B0A04020102020204" pitchFamily="34" charset="0"/>
              </a:rPr>
              <a:t>Cía</a:t>
            </a:r>
            <a:r>
              <a:rPr lang="es-ES" b="1" dirty="0" smtClean="0">
                <a:solidFill>
                  <a:srgbClr val="002060"/>
                </a:solidFill>
                <a:latin typeface="Arial Black" panose="020B0A04020102020204" pitchFamily="34" charset="0"/>
              </a:rPr>
              <a:t>).</a:t>
            </a:r>
            <a:endParaRPr lang="es-ES" b="1" dirty="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 Necesitamos líderes, no políticos, pero nos hemos olvidado de Dios para ser guiados por su sabiduría,  y surgen estos líderes del “establishment”  que son los que conducen nuestra vida. </a:t>
            </a:r>
          </a:p>
          <a:p>
            <a:pPr algn="ctr"/>
            <a:endParaRPr lang="es-PE" b="1" dirty="0" smtClean="0">
              <a:solidFill>
                <a:schemeClr val="bg1"/>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
        <p:nvSpPr>
          <p:cNvPr id="4" name="3 CuadroTexto"/>
          <p:cNvSpPr txBox="1"/>
          <p:nvPr/>
        </p:nvSpPr>
        <p:spPr>
          <a:xfrm>
            <a:off x="179512" y="123478"/>
            <a:ext cx="3271280" cy="646331"/>
          </a:xfrm>
          <a:prstGeom prst="rect">
            <a:avLst/>
          </a:prstGeom>
          <a:noFill/>
        </p:spPr>
        <p:txBody>
          <a:bodyPr wrap="none" rtlCol="0">
            <a:spAutoFit/>
            <a:scene3d>
              <a:camera prst="obliqueBottomLeft"/>
              <a:lightRig rig="threePt" dir="t"/>
            </a:scene3d>
            <a:sp3d extrusionH="50800">
              <a:extrusionClr>
                <a:schemeClr val="bg2">
                  <a:lumMod val="60000"/>
                  <a:lumOff val="40000"/>
                </a:schemeClr>
              </a:extrusionClr>
            </a:sp3d>
          </a:bodyPr>
          <a:lstStyle/>
          <a:p>
            <a:pPr algn="ctr"/>
            <a:r>
              <a:rPr lang="es-ES" dirty="0">
                <a:solidFill>
                  <a:srgbClr val="002060"/>
                </a:solidFill>
                <a:latin typeface="Arial Black" panose="020B0A04020102020204" pitchFamily="34" charset="0"/>
                <a:cs typeface="Aharoni" panose="02010803020104030203" pitchFamily="2" charset="-79"/>
              </a:rPr>
              <a:t>¿</a:t>
            </a:r>
            <a:r>
              <a:rPr lang="es-ES" dirty="0" smtClean="0">
                <a:solidFill>
                  <a:srgbClr val="002060"/>
                </a:solidFill>
                <a:latin typeface="Arial Black" panose="020B0A04020102020204" pitchFamily="34" charset="0"/>
                <a:cs typeface="Aharoni" panose="02010803020104030203" pitchFamily="2" charset="-79"/>
              </a:rPr>
              <a:t>QUIÉNES CONTROLAN </a:t>
            </a:r>
          </a:p>
          <a:p>
            <a:pPr algn="ctr"/>
            <a:r>
              <a:rPr lang="es-ES" dirty="0" smtClean="0">
                <a:solidFill>
                  <a:srgbClr val="002060"/>
                </a:solidFill>
                <a:latin typeface="Arial Black" panose="020B0A04020102020204" pitchFamily="34" charset="0"/>
                <a:cs typeface="Aharoni" panose="02010803020104030203" pitchFamily="2" charset="-79"/>
              </a:rPr>
              <a:t>EL MUNDO?</a:t>
            </a:r>
            <a:endParaRPr lang="es-ES" dirty="0">
              <a:solidFill>
                <a:srgbClr val="002060"/>
              </a:solidFill>
              <a:latin typeface="Arial Black" panose="020B0A04020102020204" pitchFamily="34" charset="0"/>
              <a:cs typeface="Aharoni" panose="02010803020104030203" pitchFamily="2" charset="-79"/>
            </a:endParaRPr>
          </a:p>
        </p:txBody>
      </p:sp>
      <p:sp>
        <p:nvSpPr>
          <p:cNvPr id="5" name="4 CuadroTexto"/>
          <p:cNvSpPr txBox="1"/>
          <p:nvPr/>
        </p:nvSpPr>
        <p:spPr>
          <a:xfrm>
            <a:off x="5364088" y="123478"/>
            <a:ext cx="3634328" cy="923330"/>
          </a:xfrm>
          <a:prstGeom prst="rect">
            <a:avLst/>
          </a:prstGeom>
          <a:noFill/>
        </p:spPr>
        <p:txBody>
          <a:bodyPr wrap="none" rtlCol="0">
            <a:spAutoFit/>
            <a:scene3d>
              <a:camera prst="obliqueBottomLeft"/>
              <a:lightRig rig="threePt" dir="t"/>
            </a:scene3d>
            <a:sp3d extrusionH="50800">
              <a:extrusionClr>
                <a:schemeClr val="bg2">
                  <a:lumMod val="60000"/>
                  <a:lumOff val="40000"/>
                </a:schemeClr>
              </a:extrusionClr>
            </a:sp3d>
          </a:bodyPr>
          <a:lstStyle/>
          <a:p>
            <a:pPr algn="ctr"/>
            <a:r>
              <a:rPr lang="es-ES" dirty="0" smtClean="0">
                <a:solidFill>
                  <a:srgbClr val="002060"/>
                </a:solidFill>
                <a:latin typeface="Arial Black" panose="020B0A04020102020204" pitchFamily="34" charset="0"/>
                <a:cs typeface="Aharoni" panose="02010803020104030203" pitchFamily="2" charset="-79"/>
              </a:rPr>
              <a:t>¿CUÁL ES EL PODER REAL </a:t>
            </a:r>
          </a:p>
          <a:p>
            <a:pPr algn="ctr"/>
            <a:r>
              <a:rPr lang="es-ES" dirty="0" smtClean="0">
                <a:solidFill>
                  <a:srgbClr val="002060"/>
                </a:solidFill>
                <a:latin typeface="Arial Black" panose="020B0A04020102020204" pitchFamily="34" charset="0"/>
                <a:cs typeface="Aharoni" panose="02010803020104030203" pitchFamily="2" charset="-79"/>
              </a:rPr>
              <a:t>DE LOS DIRIGENTES</a:t>
            </a:r>
          </a:p>
          <a:p>
            <a:pPr algn="ctr"/>
            <a:r>
              <a:rPr lang="es-ES" dirty="0" smtClean="0">
                <a:solidFill>
                  <a:srgbClr val="002060"/>
                </a:solidFill>
                <a:latin typeface="Arial Black" panose="020B0A04020102020204" pitchFamily="34" charset="0"/>
                <a:cs typeface="Aharoni" panose="02010803020104030203" pitchFamily="2" charset="-79"/>
              </a:rPr>
              <a:t>POLÍTICOS?</a:t>
            </a:r>
            <a:endParaRPr lang="es-ES" dirty="0">
              <a:solidFill>
                <a:srgbClr val="002060"/>
              </a:solidFill>
              <a:latin typeface="Arial Black" panose="020B0A04020102020204" pitchFamily="34" charset="0"/>
              <a:cs typeface="Aharoni" panose="02010803020104030203" pitchFamily="2" charset="-79"/>
            </a:endParaRPr>
          </a:p>
        </p:txBody>
      </p:sp>
      <p:sp>
        <p:nvSpPr>
          <p:cNvPr id="6" name="5 CuadroTexto"/>
          <p:cNvSpPr txBox="1"/>
          <p:nvPr/>
        </p:nvSpPr>
        <p:spPr>
          <a:xfrm>
            <a:off x="3911678" y="2787774"/>
            <a:ext cx="1181734" cy="261610"/>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CIUDADANÍA</a:t>
            </a:r>
          </a:p>
        </p:txBody>
      </p:sp>
      <p:sp>
        <p:nvSpPr>
          <p:cNvPr id="7" name="6 CuadroTexto"/>
          <p:cNvSpPr txBox="1"/>
          <p:nvPr/>
        </p:nvSpPr>
        <p:spPr>
          <a:xfrm>
            <a:off x="3053674" y="2427734"/>
            <a:ext cx="3204723" cy="261610"/>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GOBIERNOS Y DIRIGENTES POLÍTICOS</a:t>
            </a:r>
          </a:p>
        </p:txBody>
      </p:sp>
      <p:sp>
        <p:nvSpPr>
          <p:cNvPr id="8" name="7 CuadroTexto"/>
          <p:cNvSpPr txBox="1"/>
          <p:nvPr/>
        </p:nvSpPr>
        <p:spPr>
          <a:xfrm>
            <a:off x="3777864" y="1995686"/>
            <a:ext cx="1560042" cy="261610"/>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CORPORACIONES</a:t>
            </a:r>
          </a:p>
        </p:txBody>
      </p:sp>
      <p:sp>
        <p:nvSpPr>
          <p:cNvPr id="9" name="8 CuadroTexto"/>
          <p:cNvSpPr txBox="1"/>
          <p:nvPr/>
        </p:nvSpPr>
        <p:spPr>
          <a:xfrm>
            <a:off x="4170698" y="1635646"/>
            <a:ext cx="848309" cy="261610"/>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BANCOS</a:t>
            </a:r>
          </a:p>
        </p:txBody>
      </p:sp>
      <p:sp>
        <p:nvSpPr>
          <p:cNvPr id="10" name="9 CuadroTexto"/>
          <p:cNvSpPr txBox="1"/>
          <p:nvPr/>
        </p:nvSpPr>
        <p:spPr>
          <a:xfrm>
            <a:off x="3798126" y="1152000"/>
            <a:ext cx="1612941" cy="430887"/>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ORGANISMOS</a:t>
            </a:r>
          </a:p>
          <a:p>
            <a:pPr algn="ctr"/>
            <a:r>
              <a:rPr lang="es-ES" sz="1100" dirty="0" smtClean="0">
                <a:solidFill>
                  <a:srgbClr val="002060"/>
                </a:solidFill>
                <a:latin typeface="Arial Black" panose="020B0A04020102020204" pitchFamily="34" charset="0"/>
                <a:cs typeface="Aharoni" panose="02010803020104030203" pitchFamily="2" charset="-79"/>
              </a:rPr>
              <a:t>MULTILATERALES</a:t>
            </a:r>
          </a:p>
        </p:txBody>
      </p:sp>
      <p:sp>
        <p:nvSpPr>
          <p:cNvPr id="11" name="10 CuadroTexto"/>
          <p:cNvSpPr txBox="1"/>
          <p:nvPr/>
        </p:nvSpPr>
        <p:spPr>
          <a:xfrm>
            <a:off x="3960000" y="756000"/>
            <a:ext cx="1263486" cy="430887"/>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ÉLITES</a:t>
            </a:r>
          </a:p>
          <a:p>
            <a:pPr algn="ctr"/>
            <a:r>
              <a:rPr lang="es-ES" sz="1100" dirty="0" smtClean="0">
                <a:solidFill>
                  <a:srgbClr val="002060"/>
                </a:solidFill>
                <a:latin typeface="Arial Black" panose="020B0A04020102020204" pitchFamily="34" charset="0"/>
                <a:cs typeface="Aharoni" panose="02010803020104030203" pitchFamily="2" charset="-79"/>
              </a:rPr>
              <a:t>FINANCIERAS</a:t>
            </a:r>
          </a:p>
        </p:txBody>
      </p:sp>
      <p:cxnSp>
        <p:nvCxnSpPr>
          <p:cNvPr id="12" name="11 Conector recto de flecha"/>
          <p:cNvCxnSpPr/>
          <p:nvPr/>
        </p:nvCxnSpPr>
        <p:spPr>
          <a:xfrm flipH="1">
            <a:off x="3131840" y="915566"/>
            <a:ext cx="972176" cy="37617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p:nvPr/>
        </p:nvCxnSpPr>
        <p:spPr>
          <a:xfrm>
            <a:off x="5040120" y="915566"/>
            <a:ext cx="972040" cy="28803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5796136" y="1131590"/>
            <a:ext cx="3172664" cy="1277273"/>
          </a:xfrm>
          <a:prstGeom prst="rect">
            <a:avLst/>
          </a:prstGeom>
          <a:noFill/>
          <a:ln>
            <a:noFill/>
          </a:ln>
        </p:spPr>
        <p:txBody>
          <a:bodyPr wrap="non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FAMILIA ROCKEFELLER,</a:t>
            </a:r>
          </a:p>
          <a:p>
            <a:pPr algn="ctr"/>
            <a:r>
              <a:rPr lang="es-ES" sz="1100" dirty="0" smtClean="0">
                <a:solidFill>
                  <a:srgbClr val="002060"/>
                </a:solidFill>
                <a:latin typeface="Arial Black" panose="020B0A04020102020204" pitchFamily="34" charset="0"/>
                <a:cs typeface="Aharoni" panose="02010803020104030203" pitchFamily="2" charset="-79"/>
              </a:rPr>
              <a:t>GOLDMAN SACHS, ROTHSCHILD,</a:t>
            </a:r>
          </a:p>
          <a:p>
            <a:pPr algn="ctr"/>
            <a:r>
              <a:rPr lang="es-ES" sz="1100" dirty="0" smtClean="0">
                <a:solidFill>
                  <a:srgbClr val="002060"/>
                </a:solidFill>
                <a:latin typeface="Arial Black" panose="020B0A04020102020204" pitchFamily="34" charset="0"/>
                <a:cs typeface="Aharoni" panose="02010803020104030203" pitchFamily="2" charset="-79"/>
              </a:rPr>
              <a:t>MORGAN, LAZORD, MELION, DUPONT,</a:t>
            </a:r>
          </a:p>
          <a:p>
            <a:pPr algn="ctr"/>
            <a:r>
              <a:rPr lang="es-ES" sz="1100" dirty="0" smtClean="0">
                <a:solidFill>
                  <a:srgbClr val="002060"/>
                </a:solidFill>
                <a:latin typeface="Arial Black" panose="020B0A04020102020204" pitchFamily="34" charset="0"/>
                <a:cs typeface="Aharoni" panose="02010803020104030203" pitchFamily="2" charset="-79"/>
              </a:rPr>
              <a:t>RUSSELL, FREEMAN, BUNDY Y OTROS</a:t>
            </a:r>
          </a:p>
          <a:p>
            <a:pPr algn="ctr"/>
            <a:r>
              <a:rPr lang="es-ES" sz="1100" dirty="0" smtClean="0">
                <a:solidFill>
                  <a:srgbClr val="002060"/>
                </a:solidFill>
                <a:latin typeface="Arial Black" panose="020B0A04020102020204" pitchFamily="34" charset="0"/>
                <a:cs typeface="Aharoni" panose="02010803020104030203" pitchFamily="2" charset="-79"/>
              </a:rPr>
              <a:t>DUEÑOS DE LOS PRINCIPALES</a:t>
            </a:r>
          </a:p>
          <a:p>
            <a:pPr algn="ctr"/>
            <a:r>
              <a:rPr lang="es-ES" sz="1100" dirty="0" smtClean="0">
                <a:solidFill>
                  <a:srgbClr val="002060"/>
                </a:solidFill>
                <a:latin typeface="Arial Black" panose="020B0A04020102020204" pitchFamily="34" charset="0"/>
                <a:cs typeface="Aharoni" panose="02010803020104030203" pitchFamily="2" charset="-79"/>
              </a:rPr>
              <a:t>BANCOS</a:t>
            </a:r>
          </a:p>
          <a:p>
            <a:pPr algn="ctr"/>
            <a:endParaRPr lang="es-ES" sz="1100" dirty="0" smtClean="0">
              <a:solidFill>
                <a:srgbClr val="002060"/>
              </a:solidFill>
              <a:latin typeface="Arial Black" panose="020B0A04020102020204" pitchFamily="34" charset="0"/>
              <a:cs typeface="Aharoni" panose="02010803020104030203" pitchFamily="2" charset="-79"/>
            </a:endParaRPr>
          </a:p>
        </p:txBody>
      </p:sp>
      <p:sp>
        <p:nvSpPr>
          <p:cNvPr id="15" name="14 CuadroTexto"/>
          <p:cNvSpPr txBox="1"/>
          <p:nvPr/>
        </p:nvSpPr>
        <p:spPr>
          <a:xfrm>
            <a:off x="-180528" y="1131590"/>
            <a:ext cx="3600400" cy="938719"/>
          </a:xfrm>
          <a:prstGeom prst="rect">
            <a:avLst/>
          </a:prstGeom>
          <a:noFill/>
          <a:ln>
            <a:noFill/>
          </a:ln>
        </p:spPr>
        <p:txBody>
          <a:bodyPr wrap="square" rtlCol="0">
            <a:spAutoFit/>
            <a:scene3d>
              <a:camera prst="obliqueBottomLeft"/>
              <a:lightRig rig="threePt" dir="t"/>
            </a:scene3d>
            <a:sp3d extrusionH="50800">
              <a:extrusionClr>
                <a:schemeClr val="accent1">
                  <a:lumMod val="20000"/>
                  <a:lumOff val="80000"/>
                </a:schemeClr>
              </a:extrusionClr>
            </a:sp3d>
          </a:bodyPr>
          <a:lstStyle/>
          <a:p>
            <a:pPr algn="ctr"/>
            <a:r>
              <a:rPr lang="es-ES" sz="1100" dirty="0" smtClean="0">
                <a:solidFill>
                  <a:srgbClr val="002060"/>
                </a:solidFill>
                <a:latin typeface="Arial Black" panose="020B0A04020102020204" pitchFamily="34" charset="0"/>
                <a:cs typeface="Aharoni" panose="02010803020104030203" pitchFamily="2" charset="-79"/>
              </a:rPr>
              <a:t>EL 1% CONTROLA EL 50% DE LOS </a:t>
            </a:r>
          </a:p>
          <a:p>
            <a:pPr algn="ctr"/>
            <a:r>
              <a:rPr lang="es-ES" sz="1100" dirty="0" smtClean="0">
                <a:solidFill>
                  <a:srgbClr val="002060"/>
                </a:solidFill>
                <a:latin typeface="Arial Black" panose="020B0A04020102020204" pitchFamily="34" charset="0"/>
                <a:cs typeface="Aharoni" panose="02010803020104030203" pitchFamily="2" charset="-79"/>
              </a:rPr>
              <a:t>RECURSOS A NIVEL MUNDIAL</a:t>
            </a:r>
          </a:p>
          <a:p>
            <a:pPr algn="ctr"/>
            <a:r>
              <a:rPr lang="es-ES" sz="1100" dirty="0" smtClean="0">
                <a:solidFill>
                  <a:srgbClr val="002060"/>
                </a:solidFill>
                <a:latin typeface="Arial Black" panose="020B0A04020102020204" pitchFamily="34" charset="0"/>
                <a:cs typeface="Aharoni" panose="02010803020104030203" pitchFamily="2" charset="-79"/>
              </a:rPr>
              <a:t>SOLO 60 MULTIMILLONARIOS SON</a:t>
            </a:r>
          </a:p>
          <a:p>
            <a:pPr algn="ctr"/>
            <a:r>
              <a:rPr lang="es-ES" sz="1100" dirty="0" smtClean="0">
                <a:solidFill>
                  <a:srgbClr val="002060"/>
                </a:solidFill>
                <a:latin typeface="Arial Black" panose="020B0A04020102020204" pitchFamily="34" charset="0"/>
                <a:cs typeface="Aharoni" panose="02010803020104030203" pitchFamily="2" charset="-79"/>
              </a:rPr>
              <a:t>DUEÑOS DE LA MISMA RIQUEZA QUE</a:t>
            </a:r>
          </a:p>
          <a:p>
            <a:pPr algn="ctr"/>
            <a:r>
              <a:rPr lang="es-ES" sz="1100" dirty="0" smtClean="0">
                <a:solidFill>
                  <a:srgbClr val="002060"/>
                </a:solidFill>
                <a:latin typeface="Arial Black" panose="020B0A04020102020204" pitchFamily="34" charset="0"/>
                <a:cs typeface="Aharoni" panose="02010803020104030203" pitchFamily="2" charset="-79"/>
              </a:rPr>
              <a:t>3.500 MILLONES DE PERSONAS </a:t>
            </a:r>
          </a:p>
        </p:txBody>
      </p:sp>
    </p:spTree>
    <p:extLst>
      <p:ext uri="{BB962C8B-B14F-4D97-AF65-F5344CB8AC3E}">
        <p14:creationId xmlns:p14="http://schemas.microsoft.com/office/powerpoint/2010/main" val="2703144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800" fill="hold"/>
                                        <p:tgtEl>
                                          <p:spTgt spid="11"/>
                                        </p:tgtEl>
                                        <p:attrNameLst>
                                          <p:attrName>ppt_w</p:attrName>
                                        </p:attrNameLst>
                                      </p:cBhvr>
                                      <p:tavLst>
                                        <p:tav tm="0">
                                          <p:val>
                                            <p:fltVal val="0"/>
                                          </p:val>
                                        </p:tav>
                                        <p:tav tm="100000">
                                          <p:val>
                                            <p:strVal val="#ppt_w"/>
                                          </p:val>
                                        </p:tav>
                                      </p:tavLst>
                                    </p:anim>
                                    <p:anim calcmode="lin" valueType="num">
                                      <p:cBhvr>
                                        <p:cTn id="16" dur="1800" fill="hold"/>
                                        <p:tgtEl>
                                          <p:spTgt spid="11"/>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800" fill="hold"/>
                                        <p:tgtEl>
                                          <p:spTgt spid="10"/>
                                        </p:tgtEl>
                                        <p:attrNameLst>
                                          <p:attrName>ppt_w</p:attrName>
                                        </p:attrNameLst>
                                      </p:cBhvr>
                                      <p:tavLst>
                                        <p:tav tm="0">
                                          <p:val>
                                            <p:fltVal val="0"/>
                                          </p:val>
                                        </p:tav>
                                        <p:tav tm="100000">
                                          <p:val>
                                            <p:strVal val="#ppt_w"/>
                                          </p:val>
                                        </p:tav>
                                      </p:tavLst>
                                    </p:anim>
                                    <p:anim calcmode="lin" valueType="num">
                                      <p:cBhvr>
                                        <p:cTn id="20" dur="1800" fill="hold"/>
                                        <p:tgtEl>
                                          <p:spTgt spid="10"/>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800" fill="hold"/>
                                        <p:tgtEl>
                                          <p:spTgt spid="9"/>
                                        </p:tgtEl>
                                        <p:attrNameLst>
                                          <p:attrName>ppt_w</p:attrName>
                                        </p:attrNameLst>
                                      </p:cBhvr>
                                      <p:tavLst>
                                        <p:tav tm="0">
                                          <p:val>
                                            <p:fltVal val="0"/>
                                          </p:val>
                                        </p:tav>
                                        <p:tav tm="100000">
                                          <p:val>
                                            <p:strVal val="#ppt_w"/>
                                          </p:val>
                                        </p:tav>
                                      </p:tavLst>
                                    </p:anim>
                                    <p:anim calcmode="lin" valueType="num">
                                      <p:cBhvr>
                                        <p:cTn id="24" dur="18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800" fill="hold"/>
                                        <p:tgtEl>
                                          <p:spTgt spid="7"/>
                                        </p:tgtEl>
                                        <p:attrNameLst>
                                          <p:attrName>ppt_w</p:attrName>
                                        </p:attrNameLst>
                                      </p:cBhvr>
                                      <p:tavLst>
                                        <p:tav tm="0">
                                          <p:val>
                                            <p:fltVal val="0"/>
                                          </p:val>
                                        </p:tav>
                                        <p:tav tm="100000">
                                          <p:val>
                                            <p:strVal val="#ppt_w"/>
                                          </p:val>
                                        </p:tav>
                                      </p:tavLst>
                                    </p:anim>
                                    <p:anim calcmode="lin" valueType="num">
                                      <p:cBhvr>
                                        <p:cTn id="32" dur="1800" fill="hold"/>
                                        <p:tgtEl>
                                          <p:spTgt spid="7"/>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800" fill="hold"/>
                                        <p:tgtEl>
                                          <p:spTgt spid="6"/>
                                        </p:tgtEl>
                                        <p:attrNameLst>
                                          <p:attrName>ppt_w</p:attrName>
                                        </p:attrNameLst>
                                      </p:cBhvr>
                                      <p:tavLst>
                                        <p:tav tm="0">
                                          <p:val>
                                            <p:fltVal val="0"/>
                                          </p:val>
                                        </p:tav>
                                        <p:tav tm="100000">
                                          <p:val>
                                            <p:strVal val="#ppt_w"/>
                                          </p:val>
                                        </p:tav>
                                      </p:tavLst>
                                    </p:anim>
                                    <p:anim calcmode="lin" valueType="num">
                                      <p:cBhvr>
                                        <p:cTn id="36" dur="1800" fill="hold"/>
                                        <p:tgtEl>
                                          <p:spTgt spid="6"/>
                                        </p:tgtEl>
                                        <p:attrNameLst>
                                          <p:attrName>ppt_h</p:attrName>
                                        </p:attrNameLst>
                                      </p:cBhvr>
                                      <p:tavLst>
                                        <p:tav tm="0">
                                          <p:val>
                                            <p:fltVal val="0"/>
                                          </p:val>
                                        </p:tav>
                                        <p:tav tm="100000">
                                          <p:val>
                                            <p:strVal val="#ppt_h"/>
                                          </p:val>
                                        </p:tav>
                                      </p:tavLst>
                                    </p:anim>
                                  </p:childTnLst>
                                </p:cTn>
                              </p:par>
                              <p:par>
                                <p:cTn id="37" presetID="23" presetClass="entr" presetSubtype="1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800" fill="hold"/>
                                        <p:tgtEl>
                                          <p:spTgt spid="13"/>
                                        </p:tgtEl>
                                        <p:attrNameLst>
                                          <p:attrName>ppt_w</p:attrName>
                                        </p:attrNameLst>
                                      </p:cBhvr>
                                      <p:tavLst>
                                        <p:tav tm="0">
                                          <p:val>
                                            <p:fltVal val="0"/>
                                          </p:val>
                                        </p:tav>
                                        <p:tav tm="100000">
                                          <p:val>
                                            <p:strVal val="#ppt_w"/>
                                          </p:val>
                                        </p:tav>
                                      </p:tavLst>
                                    </p:anim>
                                    <p:anim calcmode="lin" valueType="num">
                                      <p:cBhvr>
                                        <p:cTn id="40" dur="18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800" fill="hold"/>
                                        <p:tgtEl>
                                          <p:spTgt spid="5"/>
                                        </p:tgtEl>
                                        <p:attrNameLst>
                                          <p:attrName>ppt_w</p:attrName>
                                        </p:attrNameLst>
                                      </p:cBhvr>
                                      <p:tavLst>
                                        <p:tav tm="0">
                                          <p:val>
                                            <p:fltVal val="0"/>
                                          </p:val>
                                        </p:tav>
                                        <p:tav tm="100000">
                                          <p:val>
                                            <p:strVal val="#ppt_w"/>
                                          </p:val>
                                        </p:tav>
                                      </p:tavLst>
                                    </p:anim>
                                    <p:anim calcmode="lin" valueType="num">
                                      <p:cBhvr>
                                        <p:cTn id="44" dur="1800" fill="hold"/>
                                        <p:tgtEl>
                                          <p:spTgt spid="5"/>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800" fill="hold"/>
                                        <p:tgtEl>
                                          <p:spTgt spid="14"/>
                                        </p:tgtEl>
                                        <p:attrNameLst>
                                          <p:attrName>ppt_w</p:attrName>
                                        </p:attrNameLst>
                                      </p:cBhvr>
                                      <p:tavLst>
                                        <p:tav tm="0">
                                          <p:val>
                                            <p:fltVal val="0"/>
                                          </p:val>
                                        </p:tav>
                                        <p:tav tm="100000">
                                          <p:val>
                                            <p:strVal val="#ppt_w"/>
                                          </p:val>
                                        </p:tav>
                                      </p:tavLst>
                                    </p:anim>
                                    <p:anim calcmode="lin" valueType="num">
                                      <p:cBhvr>
                                        <p:cTn id="48" dur="1800" fill="hold"/>
                                        <p:tgtEl>
                                          <p:spTgt spid="14"/>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1800" fill="hold"/>
                                        <p:tgtEl>
                                          <p:spTgt spid="4"/>
                                        </p:tgtEl>
                                        <p:attrNameLst>
                                          <p:attrName>ppt_w</p:attrName>
                                        </p:attrNameLst>
                                      </p:cBhvr>
                                      <p:tavLst>
                                        <p:tav tm="0">
                                          <p:val>
                                            <p:fltVal val="0"/>
                                          </p:val>
                                        </p:tav>
                                        <p:tav tm="100000">
                                          <p:val>
                                            <p:strVal val="#ppt_w"/>
                                          </p:val>
                                        </p:tav>
                                      </p:tavLst>
                                    </p:anim>
                                    <p:anim calcmode="lin" valueType="num">
                                      <p:cBhvr>
                                        <p:cTn id="52" dur="1800" fill="hold"/>
                                        <p:tgtEl>
                                          <p:spTgt spid="4"/>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800" fill="hold"/>
                                        <p:tgtEl>
                                          <p:spTgt spid="15"/>
                                        </p:tgtEl>
                                        <p:attrNameLst>
                                          <p:attrName>ppt_w</p:attrName>
                                        </p:attrNameLst>
                                      </p:cBhvr>
                                      <p:tavLst>
                                        <p:tav tm="0">
                                          <p:val>
                                            <p:fltVal val="0"/>
                                          </p:val>
                                        </p:tav>
                                        <p:tav tm="100000">
                                          <p:val>
                                            <p:strVal val="#ppt_w"/>
                                          </p:val>
                                        </p:tav>
                                      </p:tavLst>
                                    </p:anim>
                                    <p:anim calcmode="lin" valueType="num">
                                      <p:cBhvr>
                                        <p:cTn id="56" dur="1800" fill="hold"/>
                                        <p:tgtEl>
                                          <p:spTgt spid="15"/>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800" fill="hold"/>
                                        <p:tgtEl>
                                          <p:spTgt spid="3"/>
                                        </p:tgtEl>
                                        <p:attrNameLst>
                                          <p:attrName>ppt_w</p:attrName>
                                        </p:attrNameLst>
                                      </p:cBhvr>
                                      <p:tavLst>
                                        <p:tav tm="0">
                                          <p:val>
                                            <p:fltVal val="0"/>
                                          </p:val>
                                        </p:tav>
                                        <p:tav tm="100000">
                                          <p:val>
                                            <p:strVal val="#ppt_w"/>
                                          </p:val>
                                        </p:tav>
                                      </p:tavLst>
                                    </p:anim>
                                    <p:anim calcmode="lin" valueType="num">
                                      <p:cBhvr>
                                        <p:cTn id="6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4"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7216"/>
          </a:xfrm>
          <a:prstGeom prst="rect">
            <a:avLst/>
          </a:prstGeom>
          <a:noFill/>
          <a:ln>
            <a:noFill/>
          </a:ln>
        </p:spPr>
      </p:pic>
      <p:sp>
        <p:nvSpPr>
          <p:cNvPr id="3" name="CuadroTexto 1"/>
          <p:cNvSpPr txBox="1"/>
          <p:nvPr/>
        </p:nvSpPr>
        <p:spPr>
          <a:xfrm>
            <a:off x="323528" y="3219822"/>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No </a:t>
            </a:r>
            <a:r>
              <a:rPr lang="es-ES" b="1" dirty="0">
                <a:solidFill>
                  <a:srgbClr val="002060"/>
                </a:solidFill>
                <a:latin typeface="Arial Black" panose="020B0A04020102020204" pitchFamily="34" charset="0"/>
              </a:rPr>
              <a:t>esperes más el cambio. Sé tú el cambio que quieres ver en el mundo y déjate iluminar por la Palabra de Dios.</a:t>
            </a:r>
          </a:p>
          <a:p>
            <a:pPr algn="ct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raza humana ha sobrevivido por trabajar en equipo, no por ser la más fuerte o rápida</a:t>
            </a:r>
            <a:r>
              <a:rPr lang="es-ES" b="1" dirty="0" smtClean="0">
                <a:solidFill>
                  <a:srgbClr val="002060"/>
                </a:solidFill>
                <a:latin typeface="Arial Black" panose="020B0A04020102020204" pitchFamily="34" charset="0"/>
              </a:rPr>
              <a:t>.</a:t>
            </a:r>
          </a:p>
          <a:p>
            <a:pPr algn="ctr"/>
            <a:r>
              <a:rPr lang="es-ES" b="1" dirty="0">
                <a:solidFill>
                  <a:srgbClr val="002060"/>
                </a:solidFill>
                <a:latin typeface="Arial Black" panose="020B0A04020102020204" pitchFamily="34" charset="0"/>
              </a:rPr>
              <a:t>El Hombre ya domina el arte de matar, ahora conquistemos la alegría de vivir </a:t>
            </a:r>
            <a:r>
              <a:rPr lang="es-ES" b="1" dirty="0" smtClean="0">
                <a:solidFill>
                  <a:srgbClr val="002060"/>
                </a:solidFill>
                <a:latin typeface="Arial Black" panose="020B0A04020102020204" pitchFamily="34" charset="0"/>
              </a:rPr>
              <a:t>de la mano de nuestro Creador</a:t>
            </a:r>
            <a:r>
              <a:rPr lang="es-ES" b="1" dirty="0">
                <a:solidFill>
                  <a:srgbClr val="002060"/>
                </a:solidFill>
                <a:latin typeface="Arial Black" panose="020B0A04020102020204" pitchFamily="34" charset="0"/>
              </a:rPr>
              <a:t>.</a:t>
            </a:r>
          </a:p>
          <a:p>
            <a:pPr algn="ctr"/>
            <a:r>
              <a:rPr lang="es-ES" b="1" dirty="0" smtClean="0">
                <a:solidFill>
                  <a:srgbClr val="002060"/>
                </a:solidFill>
                <a:latin typeface="Arial Black" panose="020B0A04020102020204" pitchFamily="34" charset="0"/>
              </a:rPr>
              <a:t> </a:t>
            </a: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04916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9461" y="3342381"/>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No </a:t>
            </a:r>
            <a:r>
              <a:rPr lang="es-ES" b="1" dirty="0">
                <a:solidFill>
                  <a:srgbClr val="002060"/>
                </a:solidFill>
                <a:latin typeface="Arial Black" panose="020B0A04020102020204" pitchFamily="34" charset="0"/>
              </a:rPr>
              <a:t>se trata de salvar el planeta, pues éste seguirá existiendo con o sin nosotros.</a:t>
            </a:r>
          </a:p>
          <a:p>
            <a:pPr algn="ctr"/>
            <a:r>
              <a:rPr lang="es-ES" b="1" dirty="0">
                <a:solidFill>
                  <a:srgbClr val="002060"/>
                </a:solidFill>
                <a:latin typeface="Arial Black" panose="020B0A04020102020204" pitchFamily="34" charset="0"/>
              </a:rPr>
              <a:t>La tierra ha existido durante miles de años y nosotros con suerte viviremos unos 70 u 80 años. Somos sólo un instante en el </a:t>
            </a:r>
            <a:r>
              <a:rPr lang="es-ES" b="1" dirty="0" smtClean="0">
                <a:solidFill>
                  <a:srgbClr val="002060"/>
                </a:solidFill>
                <a:latin typeface="Arial Black" panose="020B0A04020102020204" pitchFamily="34" charset="0"/>
              </a:rPr>
              <a:t>tiempo, </a:t>
            </a:r>
            <a:r>
              <a:rPr lang="es-ES" b="1" dirty="0">
                <a:solidFill>
                  <a:srgbClr val="002060"/>
                </a:solidFill>
                <a:latin typeface="Arial Black" panose="020B0A04020102020204" pitchFamily="34" charset="0"/>
              </a:rPr>
              <a:t>pero nuestra influencia es </a:t>
            </a:r>
            <a:r>
              <a:rPr lang="es-ES" b="1" dirty="0" smtClean="0">
                <a:solidFill>
                  <a:srgbClr val="002060"/>
                </a:solidFill>
                <a:latin typeface="Arial Black" panose="020B0A04020102020204" pitchFamily="34" charset="0"/>
              </a:rPr>
              <a:t>eterna.</a:t>
            </a: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64045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7216"/>
          </a:xfrm>
          <a:prstGeom prst="rect">
            <a:avLst/>
          </a:prstGeom>
          <a:noFill/>
          <a:ln>
            <a:noFill/>
          </a:ln>
        </p:spPr>
      </p:pic>
      <p:sp>
        <p:nvSpPr>
          <p:cNvPr id="3" name="CuadroTexto 1"/>
          <p:cNvSpPr txBox="1"/>
          <p:nvPr/>
        </p:nvSpPr>
        <p:spPr>
          <a:xfrm>
            <a:off x="179512" y="313525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 </a:t>
            </a:r>
            <a:r>
              <a:rPr lang="es-ES" b="1" dirty="0">
                <a:solidFill>
                  <a:srgbClr val="002060"/>
                </a:solidFill>
                <a:latin typeface="Arial Black" panose="020B0A04020102020204" pitchFamily="34" charset="0"/>
              </a:rPr>
              <a:t>veces me encantaría haber vivido en una época anterior a la informática cuando no teníamos pantallas para distraernos, ni la tecnología era tan </a:t>
            </a:r>
            <a:r>
              <a:rPr lang="es-ES" b="1" dirty="0" smtClean="0">
                <a:solidFill>
                  <a:srgbClr val="002060"/>
                </a:solidFill>
                <a:latin typeface="Arial Black" panose="020B0A04020102020204" pitchFamily="34" charset="0"/>
              </a:rPr>
              <a:t>avanzada porque la vida era diferente. </a:t>
            </a:r>
            <a:r>
              <a:rPr lang="es-ES" b="1" dirty="0">
                <a:solidFill>
                  <a:srgbClr val="002060"/>
                </a:solidFill>
                <a:latin typeface="Arial Black" panose="020B0A04020102020204" pitchFamily="34" charset="0"/>
              </a:rPr>
              <a:t>H</a:t>
            </a:r>
            <a:r>
              <a:rPr lang="es-ES" b="1" dirty="0" smtClean="0">
                <a:solidFill>
                  <a:srgbClr val="002060"/>
                </a:solidFill>
                <a:latin typeface="Arial Black" panose="020B0A04020102020204" pitchFamily="34" charset="0"/>
              </a:rPr>
              <a:t>oy </a:t>
            </a:r>
            <a:r>
              <a:rPr lang="es-ES" b="1" dirty="0">
                <a:solidFill>
                  <a:srgbClr val="002060"/>
                </a:solidFill>
                <a:latin typeface="Arial Black" panose="020B0A04020102020204" pitchFamily="34" charset="0"/>
              </a:rPr>
              <a:t>estamos deshumanizados e insensibles, sin embargo, podemos sacar </a:t>
            </a:r>
            <a:r>
              <a:rPr lang="es-ES" b="1" dirty="0" smtClean="0">
                <a:solidFill>
                  <a:srgbClr val="002060"/>
                </a:solidFill>
                <a:latin typeface="Arial Black" panose="020B0A04020102020204" pitchFamily="34" charset="0"/>
              </a:rPr>
              <a:t>mucho provecho de</a:t>
            </a:r>
            <a:r>
              <a:rPr lang="es-ES" b="1" dirty="0" smtClean="0">
                <a:solidFill>
                  <a:srgbClr val="FF0000"/>
                </a:solidFill>
                <a:latin typeface="Arial Black" panose="020B0A04020102020204" pitchFamily="34" charset="0"/>
              </a:rPr>
              <a:t> </a:t>
            </a:r>
            <a:r>
              <a:rPr lang="es-ES" b="1" dirty="0">
                <a:solidFill>
                  <a:srgbClr val="002060"/>
                </a:solidFill>
                <a:latin typeface="Arial Black" panose="020B0A04020102020204" pitchFamily="34" charset="0"/>
              </a:rPr>
              <a:t>internet, </a:t>
            </a:r>
            <a:r>
              <a:rPr lang="es-ES" b="1" dirty="0" smtClean="0">
                <a:solidFill>
                  <a:srgbClr val="002060"/>
                </a:solidFill>
                <a:latin typeface="Arial Black" panose="020B0A04020102020204" pitchFamily="34" charset="0"/>
              </a:rPr>
              <a:t>ya que </a:t>
            </a:r>
            <a:r>
              <a:rPr lang="es-ES" b="1" dirty="0">
                <a:solidFill>
                  <a:srgbClr val="002060"/>
                </a:solidFill>
                <a:latin typeface="Arial Black" panose="020B0A04020102020204" pitchFamily="34" charset="0"/>
              </a:rPr>
              <a:t>nos permite compartir un mensaje y unir a millones de personas alrededor del mundo</a:t>
            </a:r>
            <a:r>
              <a:rPr lang="es-ES" b="1" dirty="0" smtClean="0">
                <a:solidFill>
                  <a:srgbClr val="002060"/>
                </a:solidFill>
                <a:latin typeface="Arial Black" panose="020B0A04020102020204" pitchFamily="34" charset="0"/>
              </a:rPr>
              <a:t>.</a:t>
            </a: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35341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9461" y="3342381"/>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Mientras </a:t>
            </a:r>
            <a:r>
              <a:rPr lang="es-ES" b="1" dirty="0">
                <a:solidFill>
                  <a:srgbClr val="002060"/>
                </a:solidFill>
                <a:latin typeface="Arial Black" panose="020B0A04020102020204" pitchFamily="34" charset="0"/>
              </a:rPr>
              <a:t>podamos tenemos que usar la red para </a:t>
            </a:r>
            <a:r>
              <a:rPr lang="es-ES" b="1" dirty="0" smtClean="0">
                <a:solidFill>
                  <a:srgbClr val="002060"/>
                </a:solidFill>
                <a:latin typeface="Arial Black" panose="020B0A04020102020204" pitchFamily="34" charset="0"/>
              </a:rPr>
              <a:t>acercarnos, </a:t>
            </a:r>
            <a:r>
              <a:rPr lang="es-ES" b="1" dirty="0">
                <a:solidFill>
                  <a:srgbClr val="002060"/>
                </a:solidFill>
                <a:latin typeface="Arial Black" panose="020B0A04020102020204" pitchFamily="34" charset="0"/>
              </a:rPr>
              <a:t>para </a:t>
            </a:r>
            <a:r>
              <a:rPr lang="es-ES" b="1" dirty="0" smtClean="0">
                <a:solidFill>
                  <a:srgbClr val="002060"/>
                </a:solidFill>
                <a:latin typeface="Arial Black" panose="020B0A04020102020204" pitchFamily="34" charset="0"/>
              </a:rPr>
              <a:t>compartir, </a:t>
            </a:r>
            <a:r>
              <a:rPr lang="es-ES" b="1" dirty="0">
                <a:solidFill>
                  <a:srgbClr val="002060"/>
                </a:solidFill>
                <a:latin typeface="Arial Black" panose="020B0A04020102020204" pitchFamily="34" charset="0"/>
              </a:rPr>
              <a:t>para conectarnos de nuevo. Nuestra generación decidirá cómo será la vida en el planeta para bien o para mal, si queremos vivir de acuerdo a nuestra humana sabiduría o si nos </a:t>
            </a:r>
            <a:r>
              <a:rPr lang="es-ES" b="1" dirty="0" smtClean="0">
                <a:solidFill>
                  <a:srgbClr val="002060"/>
                </a:solidFill>
                <a:latin typeface="Arial Black" panose="020B0A04020102020204" pitchFamily="34" charset="0"/>
              </a:rPr>
              <a:t>alineamos </a:t>
            </a:r>
            <a:r>
              <a:rPr lang="es-ES" b="1" dirty="0">
                <a:solidFill>
                  <a:srgbClr val="002060"/>
                </a:solidFill>
                <a:latin typeface="Arial Black" panose="020B0A04020102020204" pitchFamily="34" charset="0"/>
              </a:rPr>
              <a:t>a los </a:t>
            </a:r>
            <a:r>
              <a:rPr lang="es-ES" b="1" dirty="0" smtClean="0">
                <a:solidFill>
                  <a:srgbClr val="002060"/>
                </a:solidFill>
                <a:latin typeface="Arial Black" panose="020B0A04020102020204" pitchFamily="34" charset="0"/>
              </a:rPr>
              <a:t>pensamientos de nuestro Creador.</a:t>
            </a:r>
          </a:p>
          <a:p>
            <a:pPr algn="ctr"/>
            <a:r>
              <a:rPr lang="es-ES" b="1" dirty="0" smtClean="0">
                <a:solidFill>
                  <a:srgbClr val="FF0000"/>
                </a:solidFill>
                <a:latin typeface="Arial Black" panose="020B0A04020102020204" pitchFamily="34" charset="0"/>
              </a:rPr>
              <a:t> </a:t>
            </a:r>
          </a:p>
          <a:p>
            <a:pPr algn="ctr"/>
            <a:endParaRPr lang="es-ES"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1593206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ANTESALA DEL NUEVO ORDEN MUNDIAL"/>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36" y="0"/>
            <a:ext cx="9144000" cy="5143500"/>
          </a:xfrm>
          <a:prstGeom prst="rect">
            <a:avLst/>
          </a:prstGeom>
          <a:noFill/>
          <a:ln>
            <a:noFill/>
          </a:ln>
        </p:spPr>
      </p:pic>
      <p:sp>
        <p:nvSpPr>
          <p:cNvPr id="3" name="CuadroTexto 1"/>
          <p:cNvSpPr txBox="1"/>
          <p:nvPr/>
        </p:nvSpPr>
        <p:spPr>
          <a:xfrm>
            <a:off x="251520" y="3219822"/>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Podemos </a:t>
            </a:r>
            <a:r>
              <a:rPr lang="es-ES" b="1" dirty="0">
                <a:solidFill>
                  <a:srgbClr val="002060"/>
                </a:solidFill>
                <a:latin typeface="Arial Black" panose="020B0A04020102020204" pitchFamily="34" charset="0"/>
              </a:rPr>
              <a:t>seguir igual hasta que no </a:t>
            </a:r>
            <a:r>
              <a:rPr lang="es-ES" b="1" dirty="0" smtClean="0">
                <a:solidFill>
                  <a:srgbClr val="002060"/>
                </a:solidFill>
                <a:latin typeface="Arial Black" panose="020B0A04020102020204" pitchFamily="34" charset="0"/>
              </a:rPr>
              <a:t>quede </a:t>
            </a:r>
            <a:r>
              <a:rPr lang="es-ES" b="1" dirty="0">
                <a:solidFill>
                  <a:srgbClr val="002060"/>
                </a:solidFill>
                <a:latin typeface="Arial Black" panose="020B0A04020102020204" pitchFamily="34" charset="0"/>
              </a:rPr>
              <a:t>memoria de nuestra existencia o podemos despertar y darnos cuenta de que no estamos evolucionando sino que estamos retrocediendo. Las pantallas </a:t>
            </a:r>
            <a:r>
              <a:rPr lang="es-ES" b="1" dirty="0" smtClean="0">
                <a:solidFill>
                  <a:srgbClr val="002060"/>
                </a:solidFill>
                <a:latin typeface="Arial Black" panose="020B0A04020102020204" pitchFamily="34" charset="0"/>
              </a:rPr>
              <a:t>nos entretienen demasiado y no nos </a:t>
            </a:r>
            <a:r>
              <a:rPr lang="es-ES" b="1" dirty="0">
                <a:solidFill>
                  <a:srgbClr val="002060"/>
                </a:solidFill>
                <a:latin typeface="Arial Black" panose="020B0A04020102020204" pitchFamily="34" charset="0"/>
              </a:rPr>
              <a:t>dejan ver hacia dónde </a:t>
            </a:r>
            <a:r>
              <a:rPr lang="es-ES" b="1" dirty="0" smtClean="0">
                <a:solidFill>
                  <a:srgbClr val="002060"/>
                </a:solidFill>
                <a:latin typeface="Arial Black" panose="020B0A04020102020204" pitchFamily="34" charset="0"/>
              </a:rPr>
              <a:t>vamos, rechaza lo negativo y utilízala para investigar y</a:t>
            </a:r>
          </a:p>
          <a:p>
            <a:pPr algn="ctr"/>
            <a:r>
              <a:rPr lang="es-ES" b="1" dirty="0">
                <a:solidFill>
                  <a:srgbClr val="002060"/>
                </a:solidFill>
                <a:latin typeface="Arial Black" panose="020B0A04020102020204" pitchFamily="34" charset="0"/>
              </a:rPr>
              <a:t>e</a:t>
            </a:r>
            <a:r>
              <a:rPr lang="es-ES" b="1" dirty="0" smtClean="0">
                <a:solidFill>
                  <a:srgbClr val="002060"/>
                </a:solidFill>
                <a:latin typeface="Arial Black" panose="020B0A04020102020204" pitchFamily="34" charset="0"/>
              </a:rPr>
              <a:t>xtraer conclusiones del mundo real.</a:t>
            </a:r>
          </a:p>
        </p:txBody>
      </p:sp>
    </p:spTree>
    <p:extLst>
      <p:ext uri="{BB962C8B-B14F-4D97-AF65-F5344CB8AC3E}">
        <p14:creationId xmlns:p14="http://schemas.microsoft.com/office/powerpoint/2010/main" val="55226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79862"/>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Este </a:t>
            </a:r>
            <a:r>
              <a:rPr lang="es-ES" b="1" dirty="0">
                <a:solidFill>
                  <a:srgbClr val="002060"/>
                </a:solidFill>
                <a:latin typeface="Arial Black" panose="020B0A04020102020204" pitchFamily="34" charset="0"/>
              </a:rPr>
              <a:t>momento fue producto de cada paso, cada respiración, y cada muerte de los que nos antecedieron.</a:t>
            </a:r>
          </a:p>
          <a:p>
            <a:pPr algn="ctr"/>
            <a:r>
              <a:rPr lang="es-ES" b="1" dirty="0">
                <a:solidFill>
                  <a:srgbClr val="002060"/>
                </a:solidFill>
                <a:latin typeface="Arial Black" panose="020B0A04020102020204" pitchFamily="34" charset="0"/>
              </a:rPr>
              <a:t>Somos los </a:t>
            </a:r>
            <a:r>
              <a:rPr lang="es-ES" b="1" dirty="0" smtClean="0">
                <a:solidFill>
                  <a:srgbClr val="002060"/>
                </a:solidFill>
                <a:latin typeface="Arial Black" panose="020B0A04020102020204" pitchFamily="34" charset="0"/>
              </a:rPr>
              <a:t>rostros </a:t>
            </a:r>
            <a:r>
              <a:rPr lang="es-ES" b="1" dirty="0">
                <a:solidFill>
                  <a:srgbClr val="002060"/>
                </a:solidFill>
                <a:latin typeface="Arial Black" panose="020B0A04020102020204" pitchFamily="34" charset="0"/>
              </a:rPr>
              <a:t>de los que existieron antes que </a:t>
            </a:r>
            <a:r>
              <a:rPr lang="es-ES" b="1" dirty="0" smtClean="0">
                <a:solidFill>
                  <a:srgbClr val="002060"/>
                </a:solidFill>
                <a:latin typeface="Arial Black" panose="020B0A04020102020204" pitchFamily="34" charset="0"/>
              </a:rPr>
              <a:t>nosotros, </a:t>
            </a:r>
            <a:r>
              <a:rPr lang="es-ES" b="1" dirty="0">
                <a:solidFill>
                  <a:srgbClr val="002060"/>
                </a:solidFill>
                <a:latin typeface="Arial Black" panose="020B0A04020102020204" pitchFamily="34" charset="0"/>
              </a:rPr>
              <a:t>ahora es nuestro turno</a:t>
            </a:r>
            <a:r>
              <a:rPr lang="es-ES" b="1" dirty="0" smtClean="0">
                <a:solidFill>
                  <a:srgbClr val="002060"/>
                </a:solidFill>
                <a:latin typeface="Arial Black" panose="020B0A04020102020204" pitchFamily="34" charset="0"/>
              </a:rPr>
              <a:t>.</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059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87774"/>
            <a:ext cx="8678798"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Dios </a:t>
            </a:r>
            <a:r>
              <a:rPr lang="es-ES" b="1" dirty="0">
                <a:solidFill>
                  <a:srgbClr val="002060"/>
                </a:solidFill>
                <a:latin typeface="Arial Black" panose="020B0A04020102020204" pitchFamily="34" charset="0"/>
              </a:rPr>
              <a:t>ha dado al ser humano libre albedrío y en su anticipado conocimiento de las cosas, Él conoce el futuro de la humanidad, que desafortunadamente en su gran mayoría seguirá inclinada al mal. Sin embargo, tú puedes ser un agente individual de cambio e influir positivamente en tu entorno si te vuelves a Dios de todo tu corazón, aceptas a Jesucristo como tu Señor y Salvador, y comienzas a obedecer la Biblia, que es el manual de vida dejado por el Eterno a todo ser humano.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997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5524"/>
          <a:stretch/>
        </p:blipFill>
        <p:spPr bwMode="auto">
          <a:xfrm>
            <a:off x="323528" y="2481430"/>
            <a:ext cx="8456613" cy="264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53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499742"/>
            <a:ext cx="8606790" cy="2562240"/>
          </a:xfrm>
          <a:prstGeom prst="rect">
            <a:avLst/>
          </a:prstGeom>
          <a:noFill/>
        </p:spPr>
        <p:txBody>
          <a:bodyPr wrap="square" lIns="68580" tIns="34290" rIns="68580" bIns="34290" rtlCol="0">
            <a:spAutoFit/>
            <a:scene3d>
              <a:camera prst="obliqueBottomLeft"/>
              <a:lightRig rig="threePt" dir="t"/>
            </a:scene3d>
            <a:sp3d extrusionH="12700">
              <a:extrusionClr>
                <a:srgbClr val="002060"/>
              </a:extrusionClr>
            </a:sp3d>
          </a:bodyPr>
          <a:lstStyle/>
          <a:p>
            <a:pPr algn="ctr"/>
            <a:r>
              <a:rPr lang="es-ES" b="1" dirty="0" smtClean="0">
                <a:solidFill>
                  <a:srgbClr val="002060"/>
                </a:solidFill>
                <a:latin typeface="Berlin Sans FB Demi" panose="020E0802020502020306" pitchFamily="34" charset="0"/>
              </a:rPr>
              <a:t>1ª </a:t>
            </a:r>
            <a:r>
              <a:rPr lang="es-ES" b="1" dirty="0">
                <a:solidFill>
                  <a:srgbClr val="002060"/>
                </a:solidFill>
                <a:latin typeface="Berlin Sans FB Demi" panose="020E0802020502020306" pitchFamily="34" charset="0"/>
              </a:rPr>
              <a:t>Juan 5:19 “……el mundo entero está bajo el maligno”.</a:t>
            </a:r>
          </a:p>
          <a:p>
            <a:pPr algn="ctr"/>
            <a:r>
              <a:rPr lang="es-ES" b="1" dirty="0">
                <a:solidFill>
                  <a:srgbClr val="002060"/>
                </a:solidFill>
                <a:latin typeface="Berlin Sans FB Demi" panose="020E0802020502020306" pitchFamily="34" charset="0"/>
              </a:rPr>
              <a:t>Jesús dijo “No hablaré ya mucho con vosotros; porque viene el príncipe de este mundo (Satanás), y él nada tiene en mí”.</a:t>
            </a:r>
          </a:p>
          <a:p>
            <a:pPr algn="ctr"/>
            <a:r>
              <a:rPr lang="es-ES" b="1" dirty="0">
                <a:solidFill>
                  <a:srgbClr val="002060"/>
                </a:solidFill>
                <a:latin typeface="Berlin Sans FB Demi" panose="020E0802020502020306" pitchFamily="34" charset="0"/>
              </a:rPr>
              <a:t>Juan 14:30</a:t>
            </a:r>
          </a:p>
          <a:p>
            <a:pPr algn="ctr"/>
            <a:r>
              <a:rPr lang="es-ES" b="1" dirty="0">
                <a:solidFill>
                  <a:srgbClr val="002060"/>
                </a:solidFill>
                <a:latin typeface="Berlin Sans FB Demi" panose="020E0802020502020306" pitchFamily="34" charset="0"/>
              </a:rPr>
              <a:t> “Y fue arrojado el gran dragón, la serpiente antigua que se llama el diablo y Satanás, EL CUAL ENGAÑA AL MUNDO ENTERO; fue arrojado a la tierra y sus ángeles fueron arrojados con él”.</a:t>
            </a:r>
          </a:p>
          <a:p>
            <a:pPr algn="ctr"/>
            <a:r>
              <a:rPr lang="es-ES" b="1" dirty="0">
                <a:solidFill>
                  <a:srgbClr val="002060"/>
                </a:solidFill>
                <a:latin typeface="Berlin Sans FB Demi" panose="020E0802020502020306" pitchFamily="34" charset="0"/>
              </a:rPr>
              <a:t>Apocalipsis 12:9</a:t>
            </a:r>
          </a:p>
          <a:p>
            <a:pPr algn="ctr"/>
            <a:endParaRPr lang="es-PE" b="1" dirty="0">
              <a:solidFill>
                <a:schemeClr val="bg1"/>
              </a:solidFill>
              <a:latin typeface="Berlin Sans FB Demi" panose="020E0802020502020306" pitchFamily="34" charset="0"/>
            </a:endParaRPr>
          </a:p>
        </p:txBody>
      </p:sp>
    </p:spTree>
    <p:extLst>
      <p:ext uri="{BB962C8B-B14F-4D97-AF65-F5344CB8AC3E}">
        <p14:creationId xmlns:p14="http://schemas.microsoft.com/office/powerpoint/2010/main" val="399820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627534"/>
            <a:ext cx="7151687" cy="373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17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10" name="9 CuadroTexto"/>
          <p:cNvSpPr txBox="1"/>
          <p:nvPr/>
        </p:nvSpPr>
        <p:spPr>
          <a:xfrm rot="-60000">
            <a:off x="8438128" y="4752428"/>
            <a:ext cx="673582" cy="369332"/>
          </a:xfrm>
          <a:prstGeom prst="rect">
            <a:avLst/>
          </a:prstGeom>
          <a:noFill/>
        </p:spPr>
        <p:txBody>
          <a:bodyPr wrap="none" rtlCol="0">
            <a:spAutoFit/>
            <a:scene3d>
              <a:camera prst="obliqueBottomLeft"/>
              <a:lightRig rig="threePt" dir="t"/>
            </a:scene3d>
            <a:sp3d extrusionH="63500">
              <a:extrusionClr>
                <a:srgbClr val="0070C0"/>
              </a:extrusionClr>
            </a:sp3d>
          </a:bodyPr>
          <a:lstStyle/>
          <a:p>
            <a:pPr algn="ctr"/>
            <a:r>
              <a:rPr lang="es-ES" dirty="0" smtClean="0">
                <a:ln w="0">
                  <a:noFill/>
                </a:ln>
                <a:solidFill>
                  <a:schemeClr val="bg2">
                    <a:lumMod val="40000"/>
                    <a:lumOff val="60000"/>
                  </a:schemeClr>
                </a:solidFill>
                <a:latin typeface="AR BERKLEY" panose="02000000000000000000" pitchFamily="2" charset="0"/>
              </a:rPr>
              <a:t>P</a:t>
            </a:r>
            <a:r>
              <a:rPr lang="es-ES" sz="1400" dirty="0" smtClean="0">
                <a:ln w="0">
                  <a:noFill/>
                </a:ln>
                <a:solidFill>
                  <a:schemeClr val="bg2">
                    <a:lumMod val="40000"/>
                    <a:lumOff val="60000"/>
                  </a:schemeClr>
                </a:solidFill>
                <a:latin typeface="AR BERKLEY" panose="02000000000000000000" pitchFamily="2" charset="0"/>
              </a:rPr>
              <a:t>&amp;</a:t>
            </a:r>
            <a:r>
              <a:rPr lang="es-ES" dirty="0" smtClean="0">
                <a:ln w="0">
                  <a:noFill/>
                </a:ln>
                <a:solidFill>
                  <a:schemeClr val="bg2">
                    <a:lumMod val="40000"/>
                    <a:lumOff val="60000"/>
                  </a:schemeClr>
                </a:solidFill>
                <a:latin typeface="AR BERKLEY" panose="02000000000000000000" pitchFamily="2" charset="0"/>
              </a:rPr>
              <a:t>R</a:t>
            </a:r>
            <a:endParaRPr lang="es-ES" sz="1400" dirty="0" smtClean="0">
              <a:ln w="0">
                <a:noFill/>
              </a:ln>
              <a:solidFill>
                <a:schemeClr val="bg2">
                  <a:lumMod val="40000"/>
                  <a:lumOff val="60000"/>
                </a:schemeClr>
              </a:solidFill>
              <a:latin typeface="AR BERKLEY" panose="02000000000000000000" pitchFamily="2" charset="0"/>
            </a:endParaRPr>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54" t="5726" r="3022" b="18254"/>
          <a:stretch/>
        </p:blipFill>
        <p:spPr bwMode="auto">
          <a:xfrm>
            <a:off x="5004048" y="2643758"/>
            <a:ext cx="2916936" cy="713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1331640" y="2283718"/>
            <a:ext cx="2119104" cy="130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251520" y="123478"/>
            <a:ext cx="8629848" cy="2108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 CuadroTexto"/>
          <p:cNvSpPr txBox="1"/>
          <p:nvPr/>
        </p:nvSpPr>
        <p:spPr>
          <a:xfrm>
            <a:off x="1619672" y="4278088"/>
            <a:ext cx="6192688" cy="623233"/>
          </a:xfrm>
          <a:prstGeom prst="rect">
            <a:avLst/>
          </a:prstGeom>
          <a:noFill/>
        </p:spPr>
        <p:txBody>
          <a:bodyPr wrap="square" lIns="68565" tIns="34283" rIns="68565" bIns="34283" rtlCol="0">
            <a:spAutoFit/>
            <a:scene3d>
              <a:camera prst="obliqueBottomLeft"/>
              <a:lightRig rig="threePt" dir="t"/>
            </a:scene3d>
            <a:sp3d extrusionH="101600">
              <a:extrusionClr>
                <a:srgbClr val="3333CC"/>
              </a:extrusionClr>
            </a:sp3d>
          </a:bodyPr>
          <a:lstStyle/>
          <a:p>
            <a:pPr algn="ctr"/>
            <a:r>
              <a:rPr lang="es-ES" b="1" dirty="0">
                <a:solidFill>
                  <a:srgbClr val="C1ECFF"/>
                </a:solidFill>
                <a:effectLst>
                  <a:glow rad="63500">
                    <a:srgbClr val="002060"/>
                  </a:glow>
                  <a:outerShdw blurRad="50800" algn="ctr" rotWithShape="0">
                    <a:srgbClr val="00246C"/>
                  </a:outerShdw>
                </a:effectLst>
                <a:latin typeface="Hobo Std" pitchFamily="34" charset="0"/>
              </a:rPr>
              <a:t>A continuación </a:t>
            </a:r>
            <a:r>
              <a:rPr lang="es-ES" b="1" dirty="0" smtClean="0">
                <a:solidFill>
                  <a:srgbClr val="C1ECFF"/>
                </a:solidFill>
                <a:effectLst>
                  <a:glow rad="63500">
                    <a:srgbClr val="002060"/>
                  </a:glow>
                  <a:outerShdw blurRad="50800" algn="ctr" rotWithShape="0">
                    <a:srgbClr val="00246C"/>
                  </a:outerShdw>
                </a:effectLst>
                <a:latin typeface="Hobo Std" pitchFamily="34" charset="0"/>
              </a:rPr>
              <a:t>les dejamos dos vídeos que tratan con  mayor detalle lo que hemos abordado en este trabajo. </a:t>
            </a:r>
            <a:endParaRPr lang="en-US" b="1" dirty="0">
              <a:solidFill>
                <a:srgbClr val="C1ECFF"/>
              </a:solidFill>
              <a:effectLst>
                <a:glow rad="63500">
                  <a:srgbClr val="002060"/>
                </a:glow>
              </a:effectLst>
              <a:latin typeface="Hobo Std" pitchFamily="34" charset="0"/>
            </a:endParaRPr>
          </a:p>
        </p:txBody>
      </p:sp>
    </p:spTree>
    <p:extLst>
      <p:ext uri="{BB962C8B-B14F-4D97-AF65-F5344CB8AC3E}">
        <p14:creationId xmlns:p14="http://schemas.microsoft.com/office/powerpoint/2010/main" val="395180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1800" fill="hold"/>
                                        <p:tgtEl>
                                          <p:spTgt spid="11"/>
                                        </p:tgtEl>
                                        <p:attrNameLst>
                                          <p:attrName>ppt_w</p:attrName>
                                        </p:attrNameLst>
                                      </p:cBhvr>
                                      <p:tavLst>
                                        <p:tav tm="0">
                                          <p:val>
                                            <p:fltVal val="0"/>
                                          </p:val>
                                        </p:tav>
                                        <p:tav tm="100000">
                                          <p:val>
                                            <p:strVal val="#ppt_w"/>
                                          </p:val>
                                        </p:tav>
                                      </p:tavLst>
                                    </p:anim>
                                    <p:anim calcmode="lin" valueType="num">
                                      <p:cBhvr>
                                        <p:cTn id="24"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PELIGROS DE COCINAR CON TEFLON"/>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5875" y="-26988"/>
            <a:ext cx="914400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31750">
              <a:extrusionClr>
                <a:schemeClr val="accent6">
                  <a:lumMod val="60000"/>
                  <a:lumOff val="40000"/>
                </a:schemeClr>
              </a:extrusionClr>
            </a:sp3d>
          </a:bodyPr>
          <a:lstStyle/>
          <a:p>
            <a:pPr algn="ctr" fontAlgn="auto">
              <a:spcBef>
                <a:spcPts val="0"/>
              </a:spcBef>
              <a:spcAft>
                <a:spcPts val="0"/>
              </a:spcAft>
              <a:defRPr/>
            </a:pPr>
            <a:r>
              <a:rPr lang="es-ES" sz="1200" b="1" dirty="0">
                <a:solidFill>
                  <a:srgbClr val="002060"/>
                </a:soli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solidFill>
                  <a:srgbClr val="002060"/>
                </a:solidFill>
                <a:latin typeface="Berlin Sans FB Demi" panose="020E0802020502020306" pitchFamily="34" charset="0"/>
                <a:cs typeface="+mn-cs"/>
              </a:rPr>
              <a:t>DIAPOSITIVA</a:t>
            </a:r>
            <a:endParaRPr lang="es-PE" sz="1200" b="1" dirty="0">
              <a:solidFill>
                <a:srgbClr val="002060"/>
              </a:solidFill>
              <a:latin typeface="Berlin Sans FB Demi" panose="020E0802020502020306" pitchFamily="34" charset="0"/>
              <a:cs typeface="+mn-cs"/>
            </a:endParaRPr>
          </a:p>
        </p:txBody>
      </p:sp>
      <p:sp>
        <p:nvSpPr>
          <p:cNvPr id="5" name="4 Rectángulo"/>
          <p:cNvSpPr/>
          <p:nvPr/>
        </p:nvSpPr>
        <p:spPr>
          <a:xfrm>
            <a:off x="1331640" y="555526"/>
            <a:ext cx="6474153" cy="1577355"/>
          </a:xfrm>
          <a:prstGeom prst="rect">
            <a:avLst/>
          </a:prstGeom>
        </p:spPr>
        <p:txBody>
          <a:bodyPr lIns="68580" tIns="34290" rIns="68580" bIns="34290">
            <a:spAutoFit/>
            <a:scene3d>
              <a:camera prst="obliqueBottomLeft"/>
              <a:lightRig rig="threePt" dir="t"/>
            </a:scene3d>
            <a:sp3d extrusionH="38100">
              <a:extrusionClr>
                <a:schemeClr val="accent6">
                  <a:lumMod val="40000"/>
                  <a:lumOff val="60000"/>
                </a:schemeClr>
              </a:extrusionClr>
            </a:sp3d>
          </a:bodyPr>
          <a:lstStyle/>
          <a:p>
            <a:pPr algn="ctr" fontAlgn="auto">
              <a:spcBef>
                <a:spcPts val="0"/>
              </a:spcBef>
              <a:spcAft>
                <a:spcPts val="0"/>
              </a:spcAft>
              <a:defRPr/>
            </a:pPr>
            <a:r>
              <a:rPr lang="es-ES" sz="2400" dirty="0" smtClean="0">
                <a:solidFill>
                  <a:srgbClr val="002060"/>
                </a:solidFill>
                <a:latin typeface="Berlin Sans FB Demi" panose="020E0802020502020306" pitchFamily="34" charset="0"/>
              </a:rPr>
              <a:t>"</a:t>
            </a:r>
            <a:r>
              <a:rPr lang="es-ES" sz="2400" dirty="0">
                <a:solidFill>
                  <a:srgbClr val="002060"/>
                </a:solidFill>
                <a:latin typeface="Berlin Sans FB Demi" panose="020E0802020502020306" pitchFamily="34" charset="0"/>
              </a:rPr>
              <a:t>Nuevo Orden Mundial (perfecta explicación del sistema) </a:t>
            </a:r>
            <a:endParaRPr lang="es-ES" sz="2400" dirty="0">
              <a:solidFill>
                <a:srgbClr val="002060"/>
              </a:solidFill>
              <a:latin typeface="Berlin Sans FB Demi" panose="020E0802020502020306" pitchFamily="34" charset="0"/>
              <a:cs typeface="+mn-cs"/>
            </a:endParaRPr>
          </a:p>
          <a:p>
            <a:pPr algn="ctr" fontAlgn="auto">
              <a:spcBef>
                <a:spcPts val="0"/>
              </a:spcBef>
              <a:spcAft>
                <a:spcPts val="0"/>
              </a:spcAft>
              <a:defRPr/>
            </a:pPr>
            <a:r>
              <a:rPr lang="es-ES" sz="1600" dirty="0">
                <a:solidFill>
                  <a:srgbClr val="002060"/>
                </a:solidFill>
                <a:latin typeface="Berlin Sans FB Demi" panose="020E0802020502020306" pitchFamily="34" charset="0"/>
                <a:cs typeface="+mn-cs"/>
              </a:rPr>
              <a:t>(Duración </a:t>
            </a:r>
            <a:r>
              <a:rPr lang="es-ES" sz="1600" dirty="0" smtClean="0">
                <a:solidFill>
                  <a:srgbClr val="002060"/>
                </a:solidFill>
                <a:latin typeface="Berlin Sans FB Demi" panose="020E0802020502020306" pitchFamily="34" charset="0"/>
              </a:rPr>
              <a:t>1</a:t>
            </a:r>
            <a:r>
              <a:rPr lang="es-ES" sz="1600" dirty="0" smtClean="0">
                <a:solidFill>
                  <a:srgbClr val="002060"/>
                </a:solidFill>
                <a:latin typeface="Berlin Sans FB Demi" panose="020E0802020502020306" pitchFamily="34" charset="0"/>
                <a:cs typeface="+mn-cs"/>
              </a:rPr>
              <a:t>:28)</a:t>
            </a:r>
            <a:endParaRPr lang="es-ES" sz="1600" dirty="0">
              <a:solidFill>
                <a:srgbClr val="002060"/>
              </a:solidFill>
              <a:latin typeface="Berlin Sans FB Demi" panose="020E0802020502020306" pitchFamily="34" charset="0"/>
              <a:cs typeface="+mn-cs"/>
            </a:endParaRPr>
          </a:p>
          <a:p>
            <a:pPr algn="ctr" fontAlgn="auto">
              <a:spcBef>
                <a:spcPts val="0"/>
              </a:spcBef>
              <a:spcAft>
                <a:spcPts val="0"/>
              </a:spcAft>
              <a:defRPr/>
            </a:pPr>
            <a:r>
              <a:rPr lang="es-ES" sz="1600" dirty="0">
                <a:solidFill>
                  <a:srgbClr val="002060"/>
                </a:solidFill>
                <a:latin typeface="Berlin Sans FB Demi" panose="020E0802020502020306" pitchFamily="34" charset="0"/>
                <a:cs typeface="+mn-cs"/>
              </a:rPr>
              <a:t>  </a:t>
            </a:r>
          </a:p>
          <a:p>
            <a:pPr algn="ctr" fontAlgn="auto">
              <a:spcBef>
                <a:spcPts val="0"/>
              </a:spcBef>
              <a:spcAft>
                <a:spcPts val="0"/>
              </a:spcAft>
              <a:defRPr/>
            </a:pPr>
            <a:r>
              <a:rPr lang="es-ES" dirty="0">
                <a:solidFill>
                  <a:srgbClr val="002060"/>
                </a:solidFill>
                <a:latin typeface="Berlin Sans FB Demi" panose="020E0802020502020306" pitchFamily="34" charset="0"/>
                <a:cs typeface="+mn-cs"/>
              </a:rPr>
              <a:t>Clic sobre el siguiente icono si desean visualizarlo.</a:t>
            </a:r>
          </a:p>
        </p:txBody>
      </p:sp>
      <p:sp>
        <p:nvSpPr>
          <p:cNvPr id="6" name="5 Rectángulo">
            <a:hlinkClick r:id="rId3"/>
          </p:cNvPr>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18067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PELIGROS DE COCINAR CON TEFLON">
            <a:hlinkClick r:id="rId2"/>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5875" y="-26988"/>
            <a:ext cx="914400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31750">
              <a:extrusionClr>
                <a:schemeClr val="accent6">
                  <a:lumMod val="60000"/>
                  <a:lumOff val="40000"/>
                </a:schemeClr>
              </a:extrusionClr>
            </a:sp3d>
          </a:bodyPr>
          <a:lstStyle/>
          <a:p>
            <a:pPr algn="ctr" fontAlgn="auto">
              <a:spcBef>
                <a:spcPts val="0"/>
              </a:spcBef>
              <a:spcAft>
                <a:spcPts val="0"/>
              </a:spcAft>
              <a:defRPr/>
            </a:pPr>
            <a:r>
              <a:rPr lang="es-ES" sz="1200" b="1" dirty="0">
                <a:solidFill>
                  <a:srgbClr val="002060"/>
                </a:soli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solidFill>
                  <a:srgbClr val="002060"/>
                </a:solidFill>
                <a:latin typeface="Berlin Sans FB Demi" panose="020E0802020502020306" pitchFamily="34" charset="0"/>
                <a:cs typeface="+mn-cs"/>
              </a:rPr>
              <a:t>DIAPOSITIVA</a:t>
            </a:r>
            <a:endParaRPr lang="es-PE" sz="1200" b="1" dirty="0">
              <a:solidFill>
                <a:srgbClr val="002060"/>
              </a:solidFill>
              <a:latin typeface="Berlin Sans FB Demi" panose="020E0802020502020306" pitchFamily="34" charset="0"/>
              <a:cs typeface="+mn-cs"/>
            </a:endParaRPr>
          </a:p>
        </p:txBody>
      </p:sp>
      <p:sp>
        <p:nvSpPr>
          <p:cNvPr id="5" name="4 Rectángulo"/>
          <p:cNvSpPr/>
          <p:nvPr/>
        </p:nvSpPr>
        <p:spPr>
          <a:xfrm>
            <a:off x="1331640" y="555526"/>
            <a:ext cx="6474153" cy="1700466"/>
          </a:xfrm>
          <a:prstGeom prst="rect">
            <a:avLst/>
          </a:prstGeom>
        </p:spPr>
        <p:txBody>
          <a:bodyPr lIns="68580" tIns="34290" rIns="68580" bIns="34290">
            <a:spAutoFit/>
            <a:scene3d>
              <a:camera prst="obliqueBottomLeft"/>
              <a:lightRig rig="threePt" dir="t"/>
            </a:scene3d>
            <a:sp3d extrusionH="38100">
              <a:extrusionClr>
                <a:schemeClr val="accent6">
                  <a:lumMod val="40000"/>
                  <a:lumOff val="60000"/>
                </a:schemeClr>
              </a:extrusionClr>
            </a:sp3d>
          </a:bodyPr>
          <a:lstStyle/>
          <a:p>
            <a:pPr algn="ctr" fontAlgn="auto">
              <a:spcBef>
                <a:spcPts val="0"/>
              </a:spcBef>
              <a:spcAft>
                <a:spcPts val="0"/>
              </a:spcAft>
              <a:defRPr/>
            </a:pPr>
            <a:r>
              <a:rPr lang="es-ES" sz="2400" dirty="0" smtClean="0">
                <a:solidFill>
                  <a:srgbClr val="002060"/>
                </a:solidFill>
                <a:latin typeface="Berlin Sans FB Demi" panose="020E0802020502020306" pitchFamily="34" charset="0"/>
              </a:rPr>
              <a:t>"</a:t>
            </a:r>
            <a:r>
              <a:rPr lang="es-ES" sz="2400" dirty="0">
                <a:solidFill>
                  <a:srgbClr val="002060"/>
                </a:solidFill>
                <a:latin typeface="Berlin Sans FB Demi" panose="020E0802020502020306" pitchFamily="34" charset="0"/>
              </a:rPr>
              <a:t>Los </a:t>
            </a:r>
            <a:r>
              <a:rPr lang="es-ES" sz="2400" dirty="0" err="1">
                <a:solidFill>
                  <a:srgbClr val="002060"/>
                </a:solidFill>
                <a:latin typeface="Berlin Sans FB Demi" panose="020E0802020502020306" pitchFamily="34" charset="0"/>
              </a:rPr>
              <a:t>Illuminati</a:t>
            </a:r>
            <a:r>
              <a:rPr lang="es-ES" sz="2400" dirty="0">
                <a:solidFill>
                  <a:srgbClr val="002060"/>
                </a:solidFill>
                <a:latin typeface="Berlin Sans FB Demi" panose="020E0802020502020306" pitchFamily="34" charset="0"/>
              </a:rPr>
              <a:t> preparan el camino al Anticristo"</a:t>
            </a:r>
          </a:p>
          <a:p>
            <a:pPr algn="ctr" fontAlgn="auto">
              <a:spcBef>
                <a:spcPts val="0"/>
              </a:spcBef>
              <a:spcAft>
                <a:spcPts val="0"/>
              </a:spcAft>
              <a:defRPr/>
            </a:pPr>
            <a:r>
              <a:rPr lang="es-ES" sz="2400" dirty="0" smtClean="0">
                <a:solidFill>
                  <a:srgbClr val="002060"/>
                </a:solidFill>
                <a:latin typeface="Berlin Sans FB Demi" panose="020E0802020502020306" pitchFamily="34" charset="0"/>
              </a:rPr>
              <a:t> </a:t>
            </a:r>
            <a:r>
              <a:rPr lang="es-ES" sz="1600" dirty="0" smtClean="0">
                <a:solidFill>
                  <a:srgbClr val="002060"/>
                </a:solidFill>
                <a:latin typeface="Berlin Sans FB Demi" panose="020E0802020502020306" pitchFamily="34" charset="0"/>
                <a:cs typeface="+mn-cs"/>
              </a:rPr>
              <a:t>(Duración </a:t>
            </a:r>
            <a:r>
              <a:rPr lang="es-ES" sz="1600" dirty="0" smtClean="0">
                <a:solidFill>
                  <a:srgbClr val="002060"/>
                </a:solidFill>
                <a:latin typeface="Berlin Sans FB Demi" panose="020E0802020502020306" pitchFamily="34" charset="0"/>
              </a:rPr>
              <a:t>2:34</a:t>
            </a:r>
            <a:r>
              <a:rPr lang="es-ES" sz="1600" dirty="0" smtClean="0">
                <a:solidFill>
                  <a:srgbClr val="002060"/>
                </a:solidFill>
                <a:latin typeface="Berlin Sans FB Demi" panose="020E0802020502020306" pitchFamily="34" charset="0"/>
                <a:cs typeface="+mn-cs"/>
              </a:rPr>
              <a:t>)</a:t>
            </a:r>
            <a:endParaRPr lang="es-ES" sz="1600" dirty="0">
              <a:solidFill>
                <a:srgbClr val="002060"/>
              </a:solidFill>
              <a:latin typeface="Berlin Sans FB Demi" panose="020E0802020502020306" pitchFamily="34" charset="0"/>
              <a:cs typeface="+mn-cs"/>
            </a:endParaRPr>
          </a:p>
          <a:p>
            <a:pPr algn="ctr" fontAlgn="auto">
              <a:spcBef>
                <a:spcPts val="0"/>
              </a:spcBef>
              <a:spcAft>
                <a:spcPts val="0"/>
              </a:spcAft>
              <a:defRPr/>
            </a:pPr>
            <a:r>
              <a:rPr lang="es-ES" sz="1600" dirty="0">
                <a:solidFill>
                  <a:srgbClr val="002060"/>
                </a:solidFill>
                <a:latin typeface="Berlin Sans FB Demi" panose="020E0802020502020306" pitchFamily="34" charset="0"/>
                <a:cs typeface="+mn-cs"/>
              </a:rPr>
              <a:t>  </a:t>
            </a:r>
          </a:p>
          <a:p>
            <a:pPr algn="ctr" fontAlgn="auto">
              <a:spcBef>
                <a:spcPts val="0"/>
              </a:spcBef>
              <a:spcAft>
                <a:spcPts val="0"/>
              </a:spcAft>
              <a:defRPr/>
            </a:pPr>
            <a:r>
              <a:rPr lang="es-ES" dirty="0">
                <a:solidFill>
                  <a:srgbClr val="002060"/>
                </a:solidFill>
                <a:latin typeface="Berlin Sans FB Demi" panose="020E0802020502020306" pitchFamily="34" charset="0"/>
                <a:cs typeface="+mn-cs"/>
              </a:rPr>
              <a:t>Clic sobre el siguiente icono si desean visualizarlo.</a:t>
            </a:r>
          </a:p>
        </p:txBody>
      </p:sp>
      <p:sp>
        <p:nvSpPr>
          <p:cNvPr id="2" name="1 Rectángulo"/>
          <p:cNvSpPr/>
          <p:nvPr/>
        </p:nvSpPr>
        <p:spPr>
          <a:xfrm>
            <a:off x="3491880" y="2715766"/>
            <a:ext cx="2088232" cy="2093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81413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TotalTime>
  <Words>2229</Words>
  <Application>Microsoft Office PowerPoint</Application>
  <PresentationFormat>Presentación en pantalla (16:9)</PresentationFormat>
  <Paragraphs>120</Paragraphs>
  <Slides>46</Slides>
  <Notes>1</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16</cp:revision>
  <dcterms:created xsi:type="dcterms:W3CDTF">2017-04-21T22:43:13Z</dcterms:created>
  <dcterms:modified xsi:type="dcterms:W3CDTF">2017-04-22T09:48:28Z</dcterms:modified>
</cp:coreProperties>
</file>