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5" r:id="rId12"/>
    <p:sldId id="277" r:id="rId13"/>
    <p:sldId id="266" r:id="rId14"/>
    <p:sldId id="278" r:id="rId15"/>
    <p:sldId id="279" r:id="rId16"/>
    <p:sldId id="280" r:id="rId17"/>
    <p:sldId id="281" r:id="rId18"/>
    <p:sldId id="282" r:id="rId19"/>
    <p:sldId id="283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86" r:id="rId28"/>
    <p:sldId id="287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8yWL9h/qaZvst8f1TjgoA==" hashData="TJj/KdNUqU3nY/hi2223n6dbt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0000"/>
    <a:srgbClr val="FCD5B5"/>
    <a:srgbClr val="000096"/>
    <a:srgbClr val="8FC2FF"/>
    <a:srgbClr val="CC6600"/>
    <a:srgbClr val="7E3F00"/>
    <a:srgbClr val="21479B"/>
    <a:srgbClr val="71B1FF"/>
    <a:srgbClr val="2588FF"/>
    <a:srgbClr val="58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30" autoAdjust="0"/>
  </p:normalViewPr>
  <p:slideViewPr>
    <p:cSldViewPr>
      <p:cViewPr varScale="1">
        <p:scale>
          <a:sx n="53" d="100"/>
          <a:sy n="53" d="100"/>
        </p:scale>
        <p:origin x="-90" y="-11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37AC8-43D3-4998-9E57-416D7778B196}" type="datetimeFigureOut">
              <a:rPr lang="es-ES" smtClean="0"/>
              <a:t>24/02/2017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A3349-874A-4640-9F5A-8F99E890CF9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5119F-53BE-4D79-84B0-927349DD90D0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B70A4-9834-467B-B8D1-A3C44DAD603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4007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FE4A4-E018-427D-A95F-8B9A2C1A4A5E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858CA-8E6F-4732-95ED-802E5CF980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646819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FAFBE-3583-4E3D-959F-951C3DCE32C9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9AF9E-A460-45AE-AB9F-1E348C9CE6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414631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09AE-9E7A-4566-AE51-71FA44C8C07A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9B9F-B4F9-41BE-86C2-40BD53F737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142554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2D045-DC6A-44AD-BC1F-4E11AEB21D0E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04A85-1868-46E7-B82C-7D64585D3E9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181601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54F5D-7474-468E-A5D9-BBED89AC25B6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1B57D-7307-48ED-9ED5-9F56086CF3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968579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7767F-899C-44D5-8122-63633778C9E6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0BF0C-CEF2-46F8-9464-73C7494801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75281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EB148-3ACA-4EA3-8578-A8154DDD0610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43555-F6AC-4AF7-A0EA-4103EA868A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35366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0AA4D-5DBD-4557-AB05-F7B1822AA9B8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282B8-0CA0-4000-A557-DC1914E904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082390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40C8E-C4B1-48AA-B4BD-FDEA77317861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F3EA2-E3BF-442C-9D60-7FB295DEE8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071068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5B0B0-8E2B-4067-9CBE-E8BC27AD37BA}" type="datetimeFigureOut">
              <a:rPr lang="es-ES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DE681-A319-4CE5-8118-F47F7AE4CC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03090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dirty="0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dirty="0" smtClean="0"/>
              <a:t>Haga clic para modificar el estilo de texto del patrón</a:t>
            </a:r>
          </a:p>
          <a:p>
            <a:pPr lvl="1"/>
            <a:r>
              <a:rPr lang="es-ES" altLang="es-ES" dirty="0" smtClean="0"/>
              <a:t>Segundo nivel</a:t>
            </a:r>
          </a:p>
          <a:p>
            <a:pPr lvl="2"/>
            <a:r>
              <a:rPr lang="es-ES" altLang="es-ES" dirty="0" smtClean="0"/>
              <a:t>Tercer nivel</a:t>
            </a:r>
          </a:p>
          <a:p>
            <a:pPr lvl="3"/>
            <a:r>
              <a:rPr lang="es-ES" altLang="es-ES" dirty="0" smtClean="0"/>
              <a:t>Cuarto nivel</a:t>
            </a:r>
          </a:p>
          <a:p>
            <a:pPr lvl="4"/>
            <a:r>
              <a:rPr lang="es-ES" altLang="es-ES" dirty="0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AEB5B1BE-130F-4573-B973-6356140A9078}" type="datetimeFigureOut">
              <a:rPr lang="es-ES" smtClean="0"/>
              <a:pPr>
                <a:defRPr/>
              </a:pPr>
              <a:t>24/02/2017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527E8A7C-23FE-4C84-8956-BD9EB4025C23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urenScript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66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3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Ocasos y amaneceres\Imágenes\01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2867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85728"/>
            <a:ext cx="1038225" cy="771525"/>
          </a:xfrm>
          <a:prstGeom prst="rect">
            <a:avLst/>
          </a:prstGeom>
          <a:noFill/>
          <a:effectLst>
            <a:glow rad="63500">
              <a:srgbClr val="947CB0">
                <a:alpha val="40000"/>
              </a:srgbClr>
            </a:glow>
          </a:effectLst>
        </p:spPr>
      </p:pic>
      <p:pic>
        <p:nvPicPr>
          <p:cNvPr id="28680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57166"/>
            <a:ext cx="3076575" cy="752476"/>
          </a:xfrm>
          <a:prstGeom prst="rect">
            <a:avLst/>
          </a:prstGeom>
          <a:noFill/>
          <a:effectLst>
            <a:glow rad="63500">
              <a:srgbClr val="947CB0">
                <a:alpha val="40000"/>
              </a:srgbClr>
            </a:glow>
          </a:effectLst>
        </p:spPr>
      </p:pic>
      <p:pic>
        <p:nvPicPr>
          <p:cNvPr id="28682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1285860"/>
            <a:ext cx="1381125" cy="742951"/>
          </a:xfrm>
          <a:prstGeom prst="rect">
            <a:avLst/>
          </a:prstGeom>
          <a:noFill/>
          <a:effectLst>
            <a:glow rad="63500">
              <a:srgbClr val="663300">
                <a:alpha val="40000"/>
              </a:srgbClr>
            </a:glow>
          </a:effectLst>
        </p:spPr>
      </p:pic>
      <p:pic>
        <p:nvPicPr>
          <p:cNvPr id="28684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2285992"/>
            <a:ext cx="2390775" cy="771525"/>
          </a:xfrm>
          <a:prstGeom prst="rect">
            <a:avLst/>
          </a:prstGeom>
          <a:noFill/>
          <a:effectLst>
            <a:glow rad="63500">
              <a:srgbClr val="663300">
                <a:alpha val="40000"/>
              </a:srgbClr>
            </a:glow>
          </a:effectLst>
        </p:spPr>
      </p:pic>
      <p:pic>
        <p:nvPicPr>
          <p:cNvPr id="28686" name="Picture 1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2285992"/>
            <a:ext cx="3105150" cy="762000"/>
          </a:xfrm>
          <a:prstGeom prst="rect">
            <a:avLst/>
          </a:prstGeom>
          <a:noFill/>
          <a:effectLst>
            <a:glow rad="63500">
              <a:srgbClr val="663300">
                <a:alpha val="40000"/>
              </a:srgbClr>
            </a:glow>
          </a:effectLst>
        </p:spPr>
      </p:pic>
      <p:pic>
        <p:nvPicPr>
          <p:cNvPr id="28687" name="Picture 15" descr="D:\Nueva carpeta\Mis Imágenes\Separadores\0_39bbc_e8290fe7_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"/>
            <a:ext cx="4572000" cy="3428999"/>
          </a:xfrm>
          <a:prstGeom prst="rect">
            <a:avLst/>
          </a:prstGeom>
          <a:noFill/>
        </p:spPr>
      </p:pic>
      <p:pic>
        <p:nvPicPr>
          <p:cNvPr id="13" name="Picture 15" descr="D:\Nueva carpeta\Mis Imágenes\Separadores\0_39bbc_e8290fe7_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15" descr="D:\Nueva carpeta\Mis Imágenes\Separadores\0_39bbc_e8290fe7_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V="1">
            <a:off x="4572000" y="3429000"/>
            <a:ext cx="4572000" cy="3428998"/>
          </a:xfrm>
          <a:prstGeom prst="rect">
            <a:avLst/>
          </a:prstGeom>
          <a:noFill/>
        </p:spPr>
      </p:pic>
      <p:pic>
        <p:nvPicPr>
          <p:cNvPr id="15" name="Picture 15" descr="D:\Nueva carpeta\Mis Imágenes\Separadores\0_39bbc_e8290fe7_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 flipV="1"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906">
    <p:sndAc>
      <p:stSnd loop="1">
        <p:snd r:embed="rId2" name="Musica China, -una caricia para el corazón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Nueva carpeta\PPS DE CREACION PROPIA - EXCLUSIVOS\- La Anciana del Molino Amarillo\Imágenes\43262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076" name="1 Rectángulo"/>
          <p:cNvSpPr>
            <a:spLocks noChangeArrowheads="1"/>
          </p:cNvSpPr>
          <p:nvPr/>
        </p:nvSpPr>
        <p:spPr bwMode="auto">
          <a:xfrm>
            <a:off x="5364088" y="1916832"/>
            <a:ext cx="324036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3175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sol se despedía del Imperio </a:t>
            </a:r>
            <a:r>
              <a:rPr lang="es-ES" altLang="es-ES" sz="2800" b="1" dirty="0" err="1">
                <a:ln w="3175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Tré</a:t>
            </a:r>
            <a:r>
              <a:rPr lang="es-ES" altLang="es-ES" sz="2800" b="1" dirty="0" smtClean="0">
                <a:ln w="3175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</a:t>
            </a:r>
            <a:endParaRPr lang="es-ES" altLang="es-ES" sz="2800" dirty="0"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Picture 12" descr="D:\Nueva carpeta\PPS DE CREACION PROPIA - EXCLUSIVOS\- La Anciana del Molino Amarillo\Imágenes\15977190_1081071915371282_491685888207812316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67944" y="476672"/>
            <a:ext cx="428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ln w="3175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vasallo caminaba junto a la anciana del molino amarillo. </a:t>
            </a:r>
            <a:endParaRPr lang="es-ES" sz="2800" dirty="0"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387" name="Picture 3" descr="D:\Nueva carpeta\PPS DE CREACION PROPIA - EXCLUSIVOS\- La Anciana del Molino Amarillo\Imágenes\autumn-sunset-wallpaper-widescreen-wallpaper-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620688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2800" b="1" dirty="0" smtClean="0">
                <a:ln w="317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Iban conversando sobre la vida.</a:t>
            </a:r>
            <a:endParaRPr lang="es-ES" sz="2800" dirty="0">
              <a:ln w="3175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glow rad="63500">
                  <a:srgbClr val="2E1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5" grpId="0"/>
      <p:bldP spid="6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La Anciana del Molino Amarillo\Imágenes\elitefon.ru_28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971600" y="548680"/>
            <a:ext cx="36004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3175">
                  <a:solidFill>
                    <a:srgbClr val="FF0066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¿Qué es lo que más te gusta de la vida, </a:t>
            </a:r>
            <a:r>
              <a:rPr lang="es-ES" altLang="es-ES" sz="2800" b="1" dirty="0" smtClean="0">
                <a:ln w="3175">
                  <a:solidFill>
                    <a:srgbClr val="FF0066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anciana?</a:t>
            </a:r>
            <a:endParaRPr lang="es-ES" altLang="es-ES" sz="2800" dirty="0">
              <a:ln w="3175">
                <a:solidFill>
                  <a:srgbClr val="FF0066"/>
                </a:solidFill>
              </a:ln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582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95D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7" grpId="0" animBg="1"/>
      <p:bldP spid="6" grpId="0" animBg="1"/>
      <p:bldP spid="5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47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Anciana del Molino Amarillo\Imágenes\215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827584" y="404664"/>
            <a:ext cx="734481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solidFill>
                  <a:srgbClr val="FFFF99"/>
                </a:solidFill>
                <a:effectLst>
                  <a:glow rad="63500">
                    <a:srgbClr val="12509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viejecilla del molino amarillo se entretenía en lanzar los ojos hacia el ocaso.</a:t>
            </a:r>
            <a:endParaRPr lang="es-ES" altLang="es-ES" sz="2800" dirty="0">
              <a:solidFill>
                <a:srgbClr val="FFFF99"/>
              </a:solidFill>
              <a:effectLst>
                <a:glow rad="63500">
                  <a:srgbClr val="12509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D:\Nueva carpeta\PPS DE CREACION PROPIA - EXCLUSIVOS\- La Anciana del Molino Amarillo\Imágenes\How_Fragile_We_Are-1097638754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5124" name="2 Rectángulo"/>
          <p:cNvSpPr>
            <a:spLocks noChangeArrowheads="1"/>
          </p:cNvSpPr>
          <p:nvPr/>
        </p:nvSpPr>
        <p:spPr bwMode="auto">
          <a:xfrm>
            <a:off x="5292080" y="1484784"/>
            <a:ext cx="302433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 smtClean="0">
                <a:solidFill>
                  <a:srgbClr val="FFFF99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altLang="es-ES" sz="2800" b="1" dirty="0">
                <a:solidFill>
                  <a:srgbClr val="FFFF99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</a:t>
            </a:r>
            <a:r>
              <a:rPr lang="es-ES" altLang="es-ES" sz="2800" b="1" dirty="0" smtClean="0">
                <a:solidFill>
                  <a:srgbClr val="FFFF99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atardeceres, respondió.</a:t>
            </a:r>
            <a:endParaRPr lang="es-ES" altLang="es-ES" sz="2800" dirty="0">
              <a:solidFill>
                <a:srgbClr val="FFFF99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2">
                <a:lumMod val="75000"/>
              </a:schemeClr>
            </a:gs>
            <a:gs pos="95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La Anciana del Molino Amarillo\Imágenes\ocaso_espectacul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La Anciana del Molino Amarillo\Imágenes\ocaso_espectacul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6147" name="1 Rectángulo"/>
          <p:cNvSpPr>
            <a:spLocks noChangeArrowheads="1"/>
          </p:cNvSpPr>
          <p:nvPr/>
        </p:nvSpPr>
        <p:spPr bwMode="auto">
          <a:xfrm>
            <a:off x="4355976" y="620688"/>
            <a:ext cx="3600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solidFill>
                  <a:srgbClr val="FFFF00"/>
                </a:solidFill>
                <a:effectLst>
                  <a:glow rad="63500">
                    <a:srgbClr val="4A2B6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vasallo preguntó, confundido:</a:t>
            </a:r>
            <a:endParaRPr lang="es-ES" altLang="es-ES" sz="2800" dirty="0">
              <a:solidFill>
                <a:srgbClr val="FFFF00"/>
              </a:solidFill>
              <a:effectLst>
                <a:glow rad="63500">
                  <a:srgbClr val="4A2B6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3" name="Picture 5" descr="D:\Nueva carpeta\PPS DE CREACION PROPIA - EXCLUSIVOS\- La Anciana del Molino Amarillo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2 Rectángulo"/>
          <p:cNvSpPr>
            <a:spLocks noChangeArrowheads="1"/>
          </p:cNvSpPr>
          <p:nvPr/>
        </p:nvSpPr>
        <p:spPr bwMode="auto">
          <a:xfrm>
            <a:off x="755576" y="764704"/>
            <a:ext cx="770485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>
                  <a:solidFill>
                    <a:srgbClr val="FDC72F"/>
                  </a:solidFill>
                </a:ln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-¿ No te gustan mas los amaneceres? </a:t>
            </a:r>
            <a:endParaRPr lang="es-ES" altLang="es-ES" sz="2800" b="1" dirty="0" smtClean="0">
              <a:ln>
                <a:solidFill>
                  <a:srgbClr val="FDC72F"/>
                </a:solidFill>
              </a:ln>
              <a:solidFill>
                <a:schemeClr val="bg1"/>
              </a:solidFill>
              <a:effectLst>
                <a:glow rad="63500">
                  <a:srgbClr val="09274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>
                  <a:solidFill>
                    <a:srgbClr val="FDC72F"/>
                  </a:solidFill>
                </a:ln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Mira </a:t>
            </a:r>
            <a:r>
              <a:rPr lang="es-ES" altLang="es-ES" sz="2800" b="1" dirty="0">
                <a:ln>
                  <a:solidFill>
                    <a:srgbClr val="FDC72F"/>
                  </a:solidFill>
                </a:ln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he visto cosa más hermosa que el nacimiento del sol allá, detrás de las verdes colinas de </a:t>
            </a:r>
            <a:r>
              <a:rPr lang="es-ES" altLang="es-ES" sz="2800" b="1" dirty="0" err="1">
                <a:ln>
                  <a:solidFill>
                    <a:srgbClr val="FDC72F"/>
                  </a:solidFill>
                </a:ln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Tré</a:t>
            </a:r>
            <a:r>
              <a:rPr lang="es-ES" altLang="es-ES" sz="2800" b="1" dirty="0">
                <a:ln>
                  <a:solidFill>
                    <a:srgbClr val="FDC72F"/>
                  </a:solidFill>
                </a:ln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  <a:endParaRPr lang="es-ES" altLang="es-ES" sz="2800" dirty="0">
              <a:ln>
                <a:solidFill>
                  <a:srgbClr val="FDC72F"/>
                </a:solidFill>
              </a:ln>
              <a:solidFill>
                <a:schemeClr val="bg1"/>
              </a:solidFill>
              <a:effectLst>
                <a:glow rad="63500">
                  <a:srgbClr val="09274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6">
                <a:lumMod val="75000"/>
              </a:schemeClr>
            </a:gs>
            <a:gs pos="95000">
              <a:srgbClr val="09162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Anciana del Molino Amarillo\Imágenes\893cf3341543e81be9e85e576de1a03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683568" y="620688"/>
            <a:ext cx="475282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solidFill>
                  <a:srgbClr val="FFFF00"/>
                </a:solidFill>
                <a:effectLst>
                  <a:glow rad="63500">
                    <a:srgbClr val="342B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reafirmándose en lo dicho, agregó:</a:t>
            </a:r>
            <a:endParaRPr lang="es-ES" altLang="es-ES" sz="2800" dirty="0">
              <a:solidFill>
                <a:srgbClr val="FFFF00"/>
              </a:solidFill>
              <a:effectLst>
                <a:glow rad="63500">
                  <a:srgbClr val="342B4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8480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8480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D:\Nueva carpeta\PPS DE CREACION PROPIA - EXCLUSIVOS\- La Anciana del Molino Amarillo\Imágenes\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7175" name="2 Rectángulo"/>
          <p:cNvSpPr>
            <a:spLocks noChangeArrowheads="1"/>
          </p:cNvSpPr>
          <p:nvPr/>
        </p:nvSpPr>
        <p:spPr bwMode="auto">
          <a:xfrm>
            <a:off x="3563888" y="2924944"/>
            <a:ext cx="460910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3175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</a:t>
            </a:r>
            <a:r>
              <a:rPr lang="es-ES" altLang="es-ES" sz="2800" b="1" dirty="0" smtClean="0">
                <a:ln w="3175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altLang="es-ES" sz="2800" b="1" dirty="0">
                <a:ln w="3175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Sabes ? … </a:t>
            </a:r>
            <a:endParaRPr lang="es-ES" altLang="es-ES" sz="2800" b="1" dirty="0" smtClean="0">
              <a:ln w="3175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</a:t>
            </a:r>
            <a:r>
              <a:rPr lang="es-ES" altLang="es-ES" sz="2800" b="1" dirty="0">
                <a:ln w="3175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prefiero los amaneceres.</a:t>
            </a:r>
            <a:endParaRPr lang="es-ES" altLang="es-ES" sz="2800" dirty="0">
              <a:ln w="3175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5" grpId="0" animBg="1"/>
      <p:bldP spid="5" grpId="1" animBg="1"/>
      <p:bldP spid="6" grpId="0" animBg="1"/>
      <p:bldP spid="6" grpId="1" animBg="1"/>
      <p:bldP spid="7175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87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La Anciana del Molino Amarillo\Imágenes\laguna-en-china-5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8199" name="1 Rectángulo"/>
          <p:cNvSpPr>
            <a:spLocks noChangeArrowheads="1"/>
          </p:cNvSpPr>
          <p:nvPr/>
        </p:nvSpPr>
        <p:spPr bwMode="auto">
          <a:xfrm>
            <a:off x="323850" y="260350"/>
            <a:ext cx="460819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altLang="es-ES" sz="2800" b="1" dirty="0">
                <a:ln w="3175"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anciana dejó sobre el piso la canastilla de espigas que sus arrugadas manos llevaban. </a:t>
            </a:r>
            <a:endParaRPr lang="es-ES" altLang="es-ES" sz="2800" dirty="0">
              <a:ln w="3175">
                <a:solidFill>
                  <a:srgbClr val="FFFF00"/>
                </a:solidFill>
              </a:ln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0"/>
            <a:ext cx="3096344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1475656" y="5680"/>
            <a:ext cx="3168352" cy="685800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3024336" cy="685800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2658010" y="2658006"/>
            <a:ext cx="6863684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4902322" y="2622002"/>
            <a:ext cx="6863684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012160" y="0"/>
            <a:ext cx="3131840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D:\Nueva carpeta\PPS DE CREACION PROPIA - EXCLUSIVOS\- La Anciana del Molino Amarillo\Imágenes\3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412776"/>
            <a:ext cx="41764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solidFill>
                  <a:srgbClr val="FFFF00"/>
                </a:solidFill>
                <a:effectLst>
                  <a:glow rad="63500">
                    <a:srgbClr val="5C3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Dirigiéndose hacia el vasallo, con tono de voz dulce y conciliador, dijo:</a:t>
            </a:r>
            <a:endParaRPr lang="es-ES" sz="2800" dirty="0">
              <a:solidFill>
                <a:srgbClr val="FFFF00"/>
              </a:solidFill>
              <a:effectLst>
                <a:glow rad="63500">
                  <a:srgbClr val="5C32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4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Nueva carpeta\PPS DE CREACION PROPIA - EXCLUSIVOS\- La Anciana del Molino Amarillo\Imágenes\11 - atardecer_tropical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9223" name="1 Rectángulo"/>
          <p:cNvSpPr>
            <a:spLocks noChangeArrowheads="1"/>
          </p:cNvSpPr>
          <p:nvPr/>
        </p:nvSpPr>
        <p:spPr bwMode="auto">
          <a:xfrm>
            <a:off x="1619672" y="548680"/>
            <a:ext cx="648141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s-ES" altLang="es-ES" sz="2800" b="1" dirty="0" smtClean="0"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</a:t>
            </a:r>
            <a:r>
              <a:rPr lang="es-ES" altLang="es-ES" sz="2800" b="1" dirty="0"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amaneceres son bellos, sí. </a:t>
            </a:r>
            <a:endParaRPr lang="es-ES" altLang="es-ES" sz="2800" b="1" dirty="0" smtClean="0">
              <a:solidFill>
                <a:srgbClr val="FFFF00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eaLnBrk="1" hangingPunct="1">
              <a:buFontTx/>
              <a:buChar char="-"/>
            </a:pPr>
            <a:r>
              <a:rPr lang="es-ES" altLang="es-ES" sz="2800" b="1" dirty="0" smtClean="0"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</a:t>
            </a:r>
            <a:r>
              <a:rPr lang="es-ES" altLang="es-ES" sz="2800" b="1" dirty="0"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puestas del sol me dicen más. </a:t>
            </a:r>
            <a:endParaRPr lang="es-ES" altLang="es-ES" sz="2800" dirty="0">
              <a:solidFill>
                <a:srgbClr val="FFFF00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H="1" flipV="1">
            <a:off x="0" y="3429000"/>
            <a:ext cx="4572000" cy="3429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28" name="Picture 4" descr="D:\Nueva carpeta\PPS DE CREACION PROPIA - EXCLUSIVOS\- La Anciana del Molino Amarillo\Imágenes\5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95936" y="4725144"/>
            <a:ext cx="4355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momentos en los que me gusta reflexionar y pensar mucho. </a:t>
            </a:r>
          </a:p>
        </p:txBody>
      </p:sp>
      <p:pic>
        <p:nvPicPr>
          <p:cNvPr id="17410" name="Picture 2" descr="D:\Nueva carpeta\PPS DE CREACION PROPIA - EXCLUSIVOS\- La Anciana del Molino Amarillo\Imágenes\atardecer-magico-fondos-4k-hd-elviajeroazul.top-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915816" y="5486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ES" sz="2800" b="1" dirty="0" smtClean="0">
                <a:solidFill>
                  <a:srgbClr val="FFFF00"/>
                </a:solidFill>
                <a:effectLst>
                  <a:glow rad="63500">
                    <a:srgbClr val="482CA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momentos que me dicen cosas de mí misma.</a:t>
            </a:r>
            <a:endParaRPr lang="es-ES" sz="2800" dirty="0">
              <a:effectLst>
                <a:glow rad="63500">
                  <a:srgbClr val="482CA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7" grpId="0" animBg="1"/>
      <p:bldP spid="8" grpId="0" animBg="1"/>
      <p:bldP spid="9" grpId="0" animBg="1"/>
      <p:bldP spid="10" grpId="0" animBg="1"/>
      <p:bldP spid="5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6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Nueva carpeta\Mis Imágenes\atardeceres\atardecer-magico-fondos-4k-hd-elviajeroazul.top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2771800" y="548680"/>
            <a:ext cx="43924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buFontTx/>
              <a:buChar char="-"/>
            </a:pPr>
            <a:r>
              <a:rPr lang="es-ES" altLang="es-ES" sz="2800" b="1" dirty="0" smtClean="0">
                <a:ln w="3175">
                  <a:noFill/>
                </a:ln>
                <a:solidFill>
                  <a:srgbClr val="8FC2FF"/>
                </a:solidFill>
                <a:effectLst>
                  <a:glow rad="63500">
                    <a:srgbClr val="0000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</a:t>
            </a:r>
            <a:r>
              <a:rPr lang="es-ES" altLang="es-ES" sz="2800" b="1" dirty="0">
                <a:ln w="3175">
                  <a:noFill/>
                </a:ln>
                <a:solidFill>
                  <a:srgbClr val="8FC2FF"/>
                </a:solidFill>
                <a:effectLst>
                  <a:glow rad="63500">
                    <a:srgbClr val="0000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Cosas ? ¿De ti misma</a:t>
            </a:r>
            <a:r>
              <a:rPr lang="es-ES" altLang="es-ES" sz="2800" b="1" dirty="0" smtClean="0">
                <a:ln w="3175">
                  <a:noFill/>
                </a:ln>
                <a:solidFill>
                  <a:srgbClr val="8FC2FF"/>
                </a:solidFill>
                <a:effectLst>
                  <a:glow rad="63500">
                    <a:srgbClr val="0000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.....?</a:t>
            </a:r>
          </a:p>
          <a:p>
            <a:pPr algn="ctr" eaLnBrk="1" hangingPunct="1"/>
            <a:r>
              <a:rPr lang="es-ES" altLang="es-ES" sz="2800" b="1" dirty="0" smtClean="0">
                <a:ln w="3175">
                  <a:noFill/>
                </a:ln>
                <a:solidFill>
                  <a:srgbClr val="8FC2FF"/>
                </a:solidFill>
                <a:effectLst>
                  <a:glow rad="63500">
                    <a:srgbClr val="0000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inquirió </a:t>
            </a:r>
            <a:r>
              <a:rPr lang="es-ES" altLang="es-ES" sz="2800" b="1" dirty="0">
                <a:ln w="3175">
                  <a:noFill/>
                </a:ln>
                <a:solidFill>
                  <a:srgbClr val="8FC2FF"/>
                </a:solidFill>
                <a:effectLst>
                  <a:glow rad="63500">
                    <a:srgbClr val="0000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vasallo. </a:t>
            </a:r>
            <a:endParaRPr lang="es-ES" altLang="es-ES" sz="2800" dirty="0">
              <a:ln w="3175">
                <a:noFill/>
              </a:ln>
              <a:solidFill>
                <a:srgbClr val="8FC2FF"/>
              </a:solidFill>
              <a:effectLst>
                <a:glow rad="63500">
                  <a:srgbClr val="00009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D:\Nueva carpeta\PPS DE CREACION PROPIA - EXCLUSIVOS\- La Anciana del Molino Amarillo\Imágenes\paisajes-aman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191683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altLang="es-ES" sz="2800" b="1" dirty="0" smtClean="0">
                <a:ln w="9525">
                  <a:solidFill>
                    <a:srgbClr val="990000"/>
                  </a:solidFill>
                </a:ln>
                <a:solidFill>
                  <a:srgbClr val="FCD5B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sabía a qué se refería la viejecilla con aquella frase.</a:t>
            </a:r>
            <a:endParaRPr lang="es-ES" sz="2800" dirty="0">
              <a:ln w="9525">
                <a:solidFill>
                  <a:srgbClr val="990000"/>
                </a:solidFill>
              </a:ln>
              <a:solidFill>
                <a:srgbClr val="FCD5B5"/>
              </a:solidFill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1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3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A8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Anciana del Molino Amarillo\Imágenes\windmill-water-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64350"/>
          </a:xfrm>
          <a:prstGeom prst="rect">
            <a:avLst/>
          </a:prstGeom>
          <a:noFill/>
        </p:spPr>
      </p:pic>
      <p:sp>
        <p:nvSpPr>
          <p:cNvPr id="10" name="1 Rectángulo"/>
          <p:cNvSpPr>
            <a:spLocks noChangeArrowheads="1"/>
          </p:cNvSpPr>
          <p:nvPr/>
        </p:nvSpPr>
        <p:spPr bwMode="auto">
          <a:xfrm>
            <a:off x="611560" y="3356992"/>
            <a:ext cx="424847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3175">
                  <a:solidFill>
                    <a:srgbClr val="005800"/>
                  </a:solidFill>
                </a:ln>
                <a:solidFill>
                  <a:srgbClr val="00B050"/>
                </a:solidFill>
                <a:effectLst>
                  <a:glow rad="63500">
                    <a:srgbClr val="1821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Antes de cerrar la puerta del molino amarillo, </a:t>
            </a:r>
            <a:endParaRPr lang="es-ES" altLang="es-ES" sz="2800" b="1" dirty="0" smtClean="0">
              <a:ln w="3175">
                <a:solidFill>
                  <a:srgbClr val="005800"/>
                </a:solidFill>
              </a:ln>
              <a:solidFill>
                <a:srgbClr val="00B050"/>
              </a:solidFill>
              <a:effectLst>
                <a:glow rad="63500">
                  <a:srgbClr val="18210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rgbClr val="005800"/>
                  </a:solidFill>
                </a:ln>
                <a:solidFill>
                  <a:srgbClr val="00B050"/>
                </a:solidFill>
                <a:effectLst>
                  <a:glow rad="63500">
                    <a:srgbClr val="1821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  <a:r>
              <a:rPr lang="es-ES" altLang="es-ES" sz="2800" b="1" dirty="0">
                <a:ln w="3175">
                  <a:solidFill>
                    <a:srgbClr val="005800"/>
                  </a:solidFill>
                </a:ln>
                <a:solidFill>
                  <a:srgbClr val="00B050"/>
                </a:solidFill>
                <a:effectLst>
                  <a:glow rad="63500">
                    <a:srgbClr val="1821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anciana añadió:</a:t>
            </a:r>
            <a:endParaRPr lang="es-ES" altLang="es-ES" sz="2800" dirty="0">
              <a:ln w="3175">
                <a:solidFill>
                  <a:srgbClr val="005800"/>
                </a:solidFill>
              </a:ln>
              <a:solidFill>
                <a:srgbClr val="00B050"/>
              </a:solidFill>
              <a:effectLst>
                <a:glow rad="63500">
                  <a:srgbClr val="18210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8E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F7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61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animBg="1"/>
      <p:bldP spid="7" grpId="0" animBg="1"/>
      <p:bldP spid="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0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La Anciana del Molino Amarillo\Imágenes\campo-trigo-atarde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5123" name="Picture 3" descr="D:\Nueva carpeta\PPS DE CREACION PROPIA - EXCLUSIVOS\- La Anciana del Molino Amarillo\Imágenes\16 - campo-trigo-atarde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476672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Claro. La vida es como un amanecer para los jóvenes como tú. 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E9CE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9CE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3" name="Picture 4" descr="D:\Nueva carpeta\PPS DE CREACION PROPIA - EXCLUSIVOS\- La Anciana del Molino Amarillo\Imágenes\cielo y tie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1 Rectángulo"/>
          <p:cNvSpPr>
            <a:spLocks noChangeArrowheads="1"/>
          </p:cNvSpPr>
          <p:nvPr/>
        </p:nvSpPr>
        <p:spPr bwMode="auto">
          <a:xfrm>
            <a:off x="2195736" y="5445224"/>
            <a:ext cx="48965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 smtClean="0">
                <a:ln>
                  <a:solidFill>
                    <a:srgbClr val="DFB003"/>
                  </a:solidFill>
                </a:ln>
                <a:solidFill>
                  <a:srgbClr val="FFFF00"/>
                </a:solidFill>
                <a:effectLst>
                  <a:glow rad="63500">
                    <a:srgbClr val="4224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</a:t>
            </a:r>
            <a:r>
              <a:rPr lang="es-ES" altLang="es-ES" sz="2800" b="1" dirty="0">
                <a:ln>
                  <a:solidFill>
                    <a:srgbClr val="DFB003"/>
                  </a:solidFill>
                </a:ln>
                <a:solidFill>
                  <a:srgbClr val="FFFF00"/>
                </a:solidFill>
                <a:effectLst>
                  <a:glow rad="63500">
                    <a:srgbClr val="4224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ancianos, como yo, es un bello atardecer. </a:t>
            </a:r>
            <a:endParaRPr lang="es-ES" altLang="es-ES" sz="2800" dirty="0">
              <a:ln>
                <a:solidFill>
                  <a:srgbClr val="DFB003"/>
                </a:solidFill>
              </a:ln>
              <a:solidFill>
                <a:srgbClr val="FFFF00"/>
              </a:solidFill>
              <a:effectLst>
                <a:glow rad="63500">
                  <a:srgbClr val="4224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5" name="Picture 3" descr="D:\Nueva carpeta\PPS DE CREACION PROPIA - EXCLUSIVOS\- La Anciana del Molino Amarillo\Imágenes\atardeceres-de-ensueño-en-el-mar-crepusculo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2627784" y="620688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ln w="3175">
                  <a:solidFill>
                    <a:srgbClr val="F68E38"/>
                  </a:solidFill>
                </a:ln>
                <a:solidFill>
                  <a:srgbClr val="FFFF00"/>
                </a:solidFill>
                <a:effectLst>
                  <a:glow rad="63500">
                    <a:srgbClr val="3A2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que al inicio es precioso, al final llega a ser plenamente hermoso. </a:t>
            </a:r>
          </a:p>
          <a:p>
            <a:pPr algn="ctr"/>
            <a:r>
              <a:rPr lang="es-ES" altLang="es-ES" sz="2800" b="1" dirty="0" smtClean="0">
                <a:ln w="3175">
                  <a:solidFill>
                    <a:srgbClr val="F68E38"/>
                  </a:solidFill>
                </a:ln>
                <a:solidFill>
                  <a:srgbClr val="FFFF00"/>
                </a:solidFill>
                <a:effectLst>
                  <a:glow rad="63500">
                    <a:srgbClr val="3A2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eso prefiero los atardeceres.… ¡Mira! </a:t>
            </a:r>
            <a:endParaRPr lang="es-ES" sz="2800" dirty="0">
              <a:ln w="3175">
                <a:solidFill>
                  <a:srgbClr val="F68E38"/>
                </a:solidFill>
              </a:ln>
              <a:solidFill>
                <a:srgbClr val="FFFF00"/>
              </a:solidFill>
              <a:effectLst>
                <a:glow rad="63500">
                  <a:srgbClr val="3A2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9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6" grpId="1" animBg="1"/>
      <p:bldP spid="5" grpId="0" animBg="1"/>
      <p:bldP spid="5" grpId="1" animBg="1"/>
      <p:bldP spid="12293" grpId="0"/>
      <p:bldP spid="15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La Anciana del Molino Amarillo\Imágenes\19 - Paisajes_Wallpapers-1080p_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La Anciana del Molino Amarillo\Imágenes\Paisajes_Wallpapers-1080p_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429309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altLang="es-ES" sz="28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anciana apuntó con su mano hacia el horizonte. 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</p:txBody>
      </p:sp>
      <p:pic>
        <p:nvPicPr>
          <p:cNvPr id="2051" name="Picture 3" descr="D:\Nueva carpeta\PPS DE CREACION PROPIA - EXCLUSIVOS\- La Anciana del Molino Amarillo\Imágenes\amanecer-pintado-en-playa-3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1043608" y="620688"/>
            <a:ext cx="741682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altLang="es-ES" sz="280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 se ocultó y un cálido color rosado se extendió por todo el cielo del Imperio </a:t>
            </a:r>
            <a:r>
              <a:rPr lang="es-ES" altLang="es-ES" sz="2800" b="1" dirty="0" err="1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Tré</a:t>
            </a:r>
            <a:r>
              <a:rPr lang="es-ES" altLang="es-ES" sz="280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</a:t>
            </a:r>
          </a:p>
        </p:txBody>
      </p:sp>
      <p:pic>
        <p:nvPicPr>
          <p:cNvPr id="5122" name="Picture 2" descr="D:\Nueva carpeta\PPS DE CREACION PROPIA - EXCLUSIVOS\- La Anciana del Molino Amarillo\Imágenes\23 - cielo-de-color-rosa,-puesta-del-sol-1954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43608" y="5373216"/>
            <a:ext cx="5958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vasallo guardó silencio. </a:t>
            </a:r>
          </a:p>
          <a:p>
            <a:pPr algn="ctr" eaLnBrk="1" hangingPunct="1"/>
            <a:r>
              <a:rPr lang="es-ES" alt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Quedó absorto antes tanta belleza.</a:t>
            </a:r>
            <a:endParaRPr lang="es-ES" altLang="es-ES" sz="28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3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315" grpId="0"/>
      <p:bldP spid="6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Anciana del Molino Amarillo\Imágenes\atard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7" name="6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4999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Rectángulo"/>
          <p:cNvSpPr/>
          <p:nvPr/>
        </p:nvSpPr>
        <p:spPr>
          <a:xfrm>
            <a:off x="1763688" y="5373216"/>
            <a:ext cx="61658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C000C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momentos y las situaciones personales son únicos e irrepetibles.</a:t>
            </a:r>
            <a:endParaRPr lang="es-ES" sz="2800" b="1" dirty="0">
              <a:ln w="6350">
                <a:solidFill>
                  <a:srgbClr val="C000C0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501008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26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5" name="Picture 3" descr="D:\Nueva carpeta\PPS DE CREACION PROPIA - EXCLUSIVOS\- La Anciana del Molino Amarillo\Imágenes\ocaso y fa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76672"/>
            <a:ext cx="58326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disfrutar del valor y de la belleza de cada uno de esos momentos, constituyen la sabiduría y el arte del buen vivir.</a:t>
            </a:r>
            <a:endParaRPr lang="es-ES" sz="2800" b="1" dirty="0">
              <a:ln w="635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8" grpId="0" animBg="1"/>
      <p:bldP spid="3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04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La Anciana del Molino Amarillo\Imágenes\huntington_beach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04664"/>
            <a:ext cx="70567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3175">
                  <a:solidFill>
                    <a:srgbClr val="FFCC99"/>
                  </a:solidFill>
                </a:ln>
                <a:solidFill>
                  <a:srgbClr val="FF9999"/>
                </a:solidFill>
                <a:effectLst>
                  <a:glow rad="63500">
                    <a:srgbClr val="5602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respeto y la aceptación serena del ciclo de la vida, sin tratar de retener </a:t>
            </a:r>
            <a:r>
              <a:rPr lang="es-ES" sz="2800" b="1" smtClean="0">
                <a:ln w="3175">
                  <a:solidFill>
                    <a:srgbClr val="FFCC99"/>
                  </a:solidFill>
                </a:ln>
                <a:solidFill>
                  <a:srgbClr val="FF9999"/>
                </a:solidFill>
                <a:effectLst>
                  <a:glow rad="63500">
                    <a:srgbClr val="5602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</a:t>
            </a:r>
          </a:p>
          <a:p>
            <a:r>
              <a:rPr lang="es-ES" sz="2800" b="1" smtClean="0">
                <a:ln w="3175">
                  <a:solidFill>
                    <a:srgbClr val="FFCC99"/>
                  </a:solidFill>
                </a:ln>
                <a:solidFill>
                  <a:srgbClr val="FF9999"/>
                </a:solidFill>
                <a:effectLst>
                  <a:glow rad="63500">
                    <a:srgbClr val="5602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quemar etapas, hace que vivamos </a:t>
            </a:r>
          </a:p>
          <a:p>
            <a:r>
              <a:rPr lang="es-ES" sz="2800" b="1" smtClean="0">
                <a:ln w="3175">
                  <a:solidFill>
                    <a:srgbClr val="FFCC99"/>
                  </a:solidFill>
                </a:ln>
                <a:solidFill>
                  <a:srgbClr val="FF9999"/>
                </a:solidFill>
                <a:effectLst>
                  <a:glow rad="63500">
                    <a:srgbClr val="5602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plenitud y felicidad cada etapa </a:t>
            </a:r>
          </a:p>
          <a:p>
            <a:r>
              <a:rPr lang="es-ES" sz="2800" b="1" smtClean="0">
                <a:ln w="3175">
                  <a:solidFill>
                    <a:srgbClr val="FFCC99"/>
                  </a:solidFill>
                </a:ln>
                <a:solidFill>
                  <a:srgbClr val="FF9999"/>
                </a:solidFill>
                <a:effectLst>
                  <a:glow rad="63500">
                    <a:srgbClr val="5602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nos regala la vida.</a:t>
            </a:r>
            <a:endParaRPr lang="es-ES" sz="2800" b="1" dirty="0">
              <a:ln w="3175">
                <a:solidFill>
                  <a:srgbClr val="FFCC99"/>
                </a:solidFill>
              </a:ln>
              <a:solidFill>
                <a:srgbClr val="FF9999"/>
              </a:solidFill>
              <a:effectLst>
                <a:glow rad="63500">
                  <a:srgbClr val="560264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10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Nueva carpeta\PPS DE CREACION PROPIA - EXCLUSIVOS\- La Anciana del Molino Amarillo\Imágenes\campo_amarillo_atardecer_estanque_20150102_1569347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04664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Desconocemos cuando partiremos de esta vida, pero si queremos vivir en plenitud,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preciso que podamos apropiarnos de cada momento, con la intensidad necesaria para disfrutarlo como si fuera el último.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3E22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blipFill>
            <a:blip r:embed="rId3"/>
            <a:stretch>
              <a:fillRect/>
            </a:stretch>
          </a:blip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D:\Nueva carpeta\PPS DE CREACION PROPIA - EXCLUSIVOS\- La Anciana del Molino Amarillo\Imágenes\26 - WPXHCKX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-6350"/>
            <a:ext cx="91249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548680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4D23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Tendríamos que estar siempre al día con todo y con todos; sin guardarnos rencores, arrepentimientos, ni cuestiones sin resolver; estando siempre listos para partir.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D23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6" name="Picture 8" descr="D:\Nueva carpeta\PPS DE CREACION PROPIA - EXCLUSIVOS\- La Anciana del Molino Amarillo\Imágenes\sign-39992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8" descr="D:\Nueva carpeta\PPS DE CREACION PROPIA - EXCLUSIVOS\- La Anciana del Molino Amarillo\Imágenes\sign-39992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8" descr="D:\Nueva carpeta\PPS DE CREACION PROPIA - EXCLUSIVOS\- La Anciana del Molino Amarillo\Imágenes\sign-39992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8" name="Picture 8" descr="D:\Nueva carpeta\PPS DE CREACION PROPIA - EXCLUSIVOS\- La Anciana del Molino Amarillo\Imágenes\sign-39992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57" name="Picture 9" descr="D:\Nueva carpeta\PPS DE CREACION PROPIA - EXCLUSIVOS\- La Anciana del Molino Amarillo\Imágenes\sign-39992_640-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0" y="0"/>
            <a:ext cx="4572000" cy="3501008"/>
          </a:xfrm>
          <a:prstGeom prst="rect">
            <a:avLst/>
          </a:prstGeom>
          <a:noFill/>
        </p:spPr>
      </p:pic>
      <p:pic>
        <p:nvPicPr>
          <p:cNvPr id="20" name="Picture 9" descr="D:\Nueva carpeta\PPS DE CREACION PROPIA - EXCLUSIVOS\- La Anciana del Molino Amarillo\Imágenes\sign-39992_640-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4572000" y="0"/>
            <a:ext cx="4572000" cy="3501008"/>
          </a:xfrm>
          <a:prstGeom prst="rect">
            <a:avLst/>
          </a:prstGeom>
          <a:noFill/>
        </p:spPr>
      </p:pic>
      <p:pic>
        <p:nvPicPr>
          <p:cNvPr id="21" name="Picture 9" descr="D:\Nueva carpeta\PPS DE CREACION PROPIA - EXCLUSIVOS\- La Anciana del Molino Amarillo\Imágenes\sign-39992_640-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572000" y="3356992"/>
            <a:ext cx="4572000" cy="3501008"/>
          </a:xfrm>
          <a:prstGeom prst="rect">
            <a:avLst/>
          </a:prstGeom>
          <a:noFill/>
        </p:spPr>
      </p:pic>
      <p:pic>
        <p:nvPicPr>
          <p:cNvPr id="22" name="Picture 9" descr="D:\Nueva carpeta\PPS DE CREACION PROPIA - EXCLUSIVOS\- La Anciana del Molino Amarillo\Imágenes\sign-39992_640-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56992"/>
            <a:ext cx="4572000" cy="350100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Anciana del Molino Amarillo\Imágenes\Espectacular_aman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76672"/>
            <a:ext cx="7488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BB5A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Poder descubrir finalmente nuestro horizonte, contemplar la belleza que deja el color de lo vivido, hace que no nos alejemos de lo que nos pasa hoy.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BB5A0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1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695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D6E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La Anciana del Molino Amarillo\Imágenes\28 - 8394113989_8c864d3bf3_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La Anciana del Molino Amarillo\Imágenes\8394113989_8c864d3bf3_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797152"/>
            <a:ext cx="71287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D72F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veces guardar silencio y quedar absortos, hace que escuchemos y aprendamos de quienes saborearon de muchos amaneceres y atardeceres.</a:t>
            </a:r>
            <a:endParaRPr lang="es-ES" sz="2800" b="1" dirty="0">
              <a:solidFill>
                <a:srgbClr val="FFD72F"/>
              </a:solidFill>
              <a:effectLst>
                <a:glow rad="63500">
                  <a:srgbClr val="4C2A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La Anciana del Molino Amarillo\Imágenes\paisajes-hermosos-de-atardeceres-en-playas-para-fondo-de-moviles-en-hd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548680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ln w="63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un instante que pasa y no vuelve. </a:t>
            </a:r>
            <a:endParaRPr lang="es-ES" sz="2800" dirty="0">
              <a:ln w="6350">
                <a:solidFill>
                  <a:srgbClr val="002060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5123" name="Picture 3" descr="D:\Nueva carpeta\PPS DE CREACION PROPIA - EXCLUSIVOS\- La Anciana del Molino Amarillo\Imágenes\amanecer-en-el-lago-27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539552" y="980728"/>
            <a:ext cx="561662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 smtClean="0">
                <a:ln w="3175">
                  <a:solidFill>
                    <a:srgbClr val="00B0F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00359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Comienza </a:t>
            </a:r>
            <a:r>
              <a:rPr lang="es-ES" altLang="es-ES" sz="2800" b="1" dirty="0">
                <a:ln w="3175">
                  <a:solidFill>
                    <a:srgbClr val="00B0F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00359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un fresco amanecer; y termina como un atardecer sereno </a:t>
            </a:r>
            <a:r>
              <a:rPr lang="es-ES" altLang="es-ES" sz="2800" b="1" dirty="0" smtClean="0">
                <a:ln w="3175">
                  <a:solidFill>
                    <a:srgbClr val="00B0F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00359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</a:t>
            </a:r>
            <a:r>
              <a:rPr lang="es-ES" altLang="es-ES" sz="2800" b="1" dirty="0">
                <a:ln w="3175">
                  <a:solidFill>
                    <a:srgbClr val="00B0F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00359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va. </a:t>
            </a:r>
            <a:endParaRPr lang="es-ES" altLang="es-ES" sz="2800" dirty="0">
              <a:ln w="3175">
                <a:solidFill>
                  <a:srgbClr val="00B0F0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63500">
                  <a:srgbClr val="00359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338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3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La Anciana del Molino Amarillo\Imágenes\paisajes-hermosos-de-atardeceres-en-playas-para-fondo-de-moviles-en-hd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6146" name="Picture 2" descr="D:\Nueva carpeta\PPS DE CREACION PROPIA - EXCLUSIVOS\- La Anciana del Molino Amarillo\Imágenes\paisajes-hermosos-de-atardeceres-en-playas-para-fondo-de-moviles-en-hd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611560" y="404664"/>
            <a:ext cx="777679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6350">
                  <a:solidFill>
                    <a:srgbClr val="5100A2"/>
                  </a:solidFill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nosotros depende que el sol de nuestra vida, cuando se despida del cielo llamado "historia", </a:t>
            </a:r>
            <a:r>
              <a:rPr lang="es-ES" altLang="es-ES" sz="2800" b="1" dirty="0" smtClean="0">
                <a:ln w="6350">
                  <a:solidFill>
                    <a:srgbClr val="5100A2"/>
                  </a:solidFill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coloree con </a:t>
            </a:r>
            <a:r>
              <a:rPr lang="es-ES" altLang="es-ES" sz="2800" b="1" dirty="0">
                <a:ln w="6350">
                  <a:solidFill>
                    <a:srgbClr val="5100A2"/>
                  </a:solidFill>
                </a:ln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hermosos colores su despedida. </a:t>
            </a:r>
            <a:endParaRPr lang="es-ES" altLang="es-ES" sz="2800" dirty="0">
              <a:ln w="6350">
                <a:solidFill>
                  <a:srgbClr val="5100A2"/>
                </a:solidFill>
              </a:ln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9" name="Picture 5" descr="D:\Nueva carpeta\PPS DE CREACION PROPIA - EXCLUSIVOS\- La Anciana del Molino Amarillo\Imágenes\Sea-sunset-sky_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64350"/>
          </a:xfrm>
          <a:prstGeom prst="rect">
            <a:avLst/>
          </a:prstGeom>
          <a:noFill/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323528" y="908720"/>
            <a:ext cx="496855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>
                  <a:solidFill>
                    <a:srgbClr val="A7A7FF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0035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Colores que sean los </a:t>
            </a:r>
            <a:r>
              <a:rPr lang="es-ES" altLang="es-ES" sz="2800" b="1" dirty="0" smtClean="0">
                <a:ln>
                  <a:solidFill>
                    <a:srgbClr val="A7A7FF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0035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bonitos recuerdos que </a:t>
            </a:r>
            <a:r>
              <a:rPr lang="es-ES" altLang="es-ES" sz="2800" b="1" dirty="0">
                <a:ln>
                  <a:solidFill>
                    <a:srgbClr val="A7A7FF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0035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guarden de nosotros las personas que vivieron a nuestro lado.</a:t>
            </a:r>
            <a:endParaRPr lang="es-ES" altLang="es-ES" sz="2800" dirty="0">
              <a:ln>
                <a:solidFill>
                  <a:srgbClr val="A7A7FF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rgbClr val="00359E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48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La Anciana del Molino Amarillo\Imágenes\paisajes-hermosos-de-atardeceres-en-playas-para-el-movil-en-hd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403648" y="620688"/>
            <a:ext cx="640873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6350">
                  <a:solidFill>
                    <a:srgbClr val="FF832F"/>
                  </a:solidFill>
                </a:ln>
                <a:solidFill>
                  <a:srgbClr val="FFFF00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estupendo ver a un </a:t>
            </a:r>
            <a:r>
              <a:rPr lang="es-ES" altLang="es-ES" sz="2800" b="1" dirty="0" smtClean="0">
                <a:ln w="6350">
                  <a:solidFill>
                    <a:srgbClr val="FF832F"/>
                  </a:solidFill>
                </a:ln>
                <a:solidFill>
                  <a:srgbClr val="FFFF00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anciano/a </a:t>
            </a:r>
            <a:r>
              <a:rPr lang="es-ES" altLang="es-ES" sz="2800" b="1" dirty="0">
                <a:ln w="6350">
                  <a:solidFill>
                    <a:srgbClr val="FF832F"/>
                  </a:solidFill>
                </a:ln>
                <a:solidFill>
                  <a:srgbClr val="FFFF00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asume la segunda parte de su vida con tanto coraje e ilusión como la primera.</a:t>
            </a:r>
            <a:endParaRPr lang="es-ES" altLang="es-ES" sz="2800" dirty="0">
              <a:ln w="6350">
                <a:solidFill>
                  <a:srgbClr val="FF832F"/>
                </a:solidFill>
              </a:ln>
              <a:solidFill>
                <a:srgbClr val="FFFF00"/>
              </a:solidFill>
              <a:effectLst>
                <a:glow rad="63500">
                  <a:srgbClr val="0A2E5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6" name="13 Grupo"/>
          <p:cNvGrpSpPr/>
          <p:nvPr/>
        </p:nvGrpSpPr>
        <p:grpSpPr>
          <a:xfrm flipH="1">
            <a:off x="4572000" y="0"/>
            <a:ext cx="4572000" cy="68580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2" name="13 Grupo"/>
          <p:cNvGrpSpPr/>
          <p:nvPr/>
        </p:nvGrpSpPr>
        <p:grpSpPr>
          <a:xfrm>
            <a:off x="0" y="0"/>
            <a:ext cx="4572000" cy="68580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13" name="12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4" grpId="0" animBg="1"/>
      <p:bldP spid="4" grpId="1" animBg="1"/>
      <p:bldP spid="5" grpId="0" animBg="1"/>
      <p:bldP spid="5" grpId="1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:\Nueva carpeta\PPS DE CREACION PROPIA - EXCLUSIVOS\- La Anciana del Molino Amarillo\Imágenes\landscapes-hdr-photography-2560x1600-hd-wallpaper-105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1043608" y="404664"/>
            <a:ext cx="720129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solidFill>
                  <a:srgbClr val="FFFFAB"/>
                </a:solidFill>
                <a:effectLst>
                  <a:glow rad="63500">
                    <a:srgbClr val="462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ello tendrá que empezar por aceptar que el sol del atardecer es tan importante como el del amanecer y el del mediodía, aunque su calor sea distinto.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7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8" grpId="1" animBg="1"/>
      <p:bldP spid="7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4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D:\Nueva carpeta\PPS DE CREACION PROPIA - EXCLUSIVOS\- La Anciana del Molino Amarillo\Imágenes\416169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D:\Nueva carpeta\PPS DE CREACION PROPIA - EXCLUSIVOS\- La Anciana del Molino Amarillo\Imágenes\4161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69400" cy="6870700"/>
          </a:xfrm>
          <a:prstGeom prst="rect">
            <a:avLst/>
          </a:prstGeom>
          <a:noFill/>
        </p:spPr>
      </p:pic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467544" y="548680"/>
            <a:ext cx="6768752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sol no se avergüenza de ponerse, </a:t>
            </a:r>
            <a:endParaRPr lang="es-ES" altLang="es-ES" sz="2800" b="1" dirty="0" smtClean="0">
              <a:ln w="3175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46004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siente nostalgia de su brillo matutino, </a:t>
            </a:r>
            <a:endParaRPr lang="es-ES" altLang="es-ES" sz="2800" b="1" dirty="0" smtClean="0">
              <a:ln w="3175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46004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piensa que las horas del día le estén </a:t>
            </a:r>
            <a:endParaRPr lang="es-ES" altLang="es-ES" sz="2800" b="1" dirty="0" smtClean="0">
              <a:ln w="3175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46004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"echando" del cielo, </a:t>
            </a:r>
            <a:endParaRPr lang="es-ES" altLang="es-ES" sz="2800" b="1" dirty="0" smtClean="0">
              <a:ln w="3175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46004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experimenta menos </a:t>
            </a:r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luminoso</a:t>
            </a: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hermoso por comprobar </a:t>
            </a:r>
            <a:endParaRPr lang="es-ES" altLang="es-ES" sz="2800" b="1" dirty="0" smtClean="0">
              <a:ln w="3175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46004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 eaLnBrk="1" hangingPunct="1"/>
            <a:r>
              <a:rPr lang="es-ES" altLang="es-ES" sz="2800" b="1" dirty="0" smtClean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altLang="es-ES" sz="2800" b="1" dirty="0">
                <a:ln w="3175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46004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ocaso se aproxima, </a:t>
            </a:r>
          </a:p>
        </p:txBody>
      </p:sp>
      <p:sp>
        <p:nvSpPr>
          <p:cNvPr id="6" name="5 CuadroTexto"/>
          <p:cNvSpPr txBox="1"/>
          <p:nvPr/>
        </p:nvSpPr>
        <p:spPr>
          <a:xfrm rot="20434572">
            <a:off x="288828" y="5713409"/>
            <a:ext cx="1303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rgbClr val="460046"/>
                </a:solidFill>
                <a:latin typeface="Vivaldi" pitchFamily="66" charset="0"/>
              </a:rPr>
              <a:t>Pps</a:t>
            </a:r>
            <a:r>
              <a:rPr lang="es-ES" sz="1600" b="1" dirty="0" smtClean="0">
                <a:solidFill>
                  <a:srgbClr val="460046"/>
                </a:solidFill>
                <a:latin typeface="Vivaldi" pitchFamily="66" charset="0"/>
              </a:rPr>
              <a:t> Margarita</a:t>
            </a:r>
            <a:endParaRPr lang="es-ES" sz="1600" b="1" dirty="0">
              <a:solidFill>
                <a:srgbClr val="460046"/>
              </a:solidFill>
              <a:latin typeface="Vivaldi" pitchFamily="66" charset="0"/>
            </a:endParaRPr>
          </a:p>
        </p:txBody>
      </p:sp>
      <p:pic>
        <p:nvPicPr>
          <p:cNvPr id="6146" name="Picture 2" descr="D:\Nueva carpeta\PPS DE CREACION PROPIA - EXCLUSIVOS\- La Anciana del Molino Amarillo\Imágenes\38 _ ciudades-al-amanecer-95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4509120"/>
            <a:ext cx="7848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b="1" dirty="0" smtClean="0">
                <a:ln w="3175">
                  <a:solidFill>
                    <a:srgbClr val="CE9D6C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cree que su resolana sobre los edificios sea menos importante  o necesaria que la que hace algunas horas hacía germinar las semillas en los campos, o crecer las frutas en los árboles.</a:t>
            </a:r>
            <a:endParaRPr lang="es-ES" sz="2800" dirty="0">
              <a:ln w="3175">
                <a:solidFill>
                  <a:srgbClr val="CE9D6C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glow rad="101600">
                  <a:srgbClr val="2A1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4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4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D:\Nueva carpeta\PPS DE CREACION PROPIA - EXCLUSIVOS\- La Anciana del Molino Amarillo\Imágenes\01c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</p:spPr>
      </p:pic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688360"/>
            <a:ext cx="41762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altLang="es-ES" sz="2800" b="1" dirty="0">
                <a:ln w="635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hora tiene su gozo.</a:t>
            </a:r>
            <a:endParaRPr lang="es-ES" altLang="es-ES" sz="2800" dirty="0">
              <a:ln w="635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1" name="Picture 3" descr="D:\Nueva carpeta\PPS DE CREACION PROPIA - EXCLUSIVOS\- La Anciana del Molino Amarillo\Imágenes\3467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64350"/>
          </a:xfrm>
          <a:prstGeom prst="rect">
            <a:avLst/>
          </a:prstGeom>
          <a:noFill/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1520" y="2978950"/>
            <a:ext cx="40322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sol lo sabe y cumple, hora a hora, su </a:t>
            </a:r>
            <a:r>
              <a:rPr lang="es-ES" altLang="es-ES" sz="2800" b="1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tarea</a:t>
            </a:r>
            <a:endParaRPr lang="es-ES" altLang="es-ES" sz="2800" dirty="0">
              <a:ln w="635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458" grpId="0"/>
      <p:bldP spid="19459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La Anciana del Molino Amarillo\Imágenes\novelas-romantica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899592" y="548680"/>
            <a:ext cx="684125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ES" sz="2800" b="1" dirty="0">
                <a:solidFill>
                  <a:srgbClr val="FFFF00"/>
                </a:solidFill>
                <a:effectLst>
                  <a:glow rad="63500">
                    <a:srgbClr val="965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¡¡¡Ah..., si todos entendieran que su sonrisa puede ser tan hermosa y fecunda como ese último rayo del sol antes de ponerse !!!</a:t>
            </a:r>
            <a:endParaRPr lang="es-ES" altLang="es-ES" sz="2800" dirty="0">
              <a:solidFill>
                <a:srgbClr val="FFFF00"/>
              </a:solidFill>
              <a:effectLst>
                <a:glow rad="63500">
                  <a:srgbClr val="9652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rot="10800000">
            <a:off x="0" y="0"/>
            <a:ext cx="4572000" cy="6858000"/>
          </a:xfrm>
          <a:prstGeom prst="rtTriangle">
            <a:avLst/>
          </a:prstGeom>
          <a:solidFill>
            <a:srgbClr val="FF88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H="1" flipV="1">
            <a:off x="0" y="0"/>
            <a:ext cx="4572000" cy="6858000"/>
          </a:xfrm>
          <a:prstGeom prst="rtTriangle">
            <a:avLst/>
          </a:prstGeom>
          <a:solidFill>
            <a:srgbClr val="F7BE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rgbClr val="FF88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F7BE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2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6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A4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D:\Nueva carpeta\PPS DE CREACION PROPIA - EXCLUSIVOS\- La Anciana del Molino Amarillo\Imágenes\un-atardecer-y-un-barco-2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55576" y="764704"/>
            <a:ext cx="2167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Febrero 2017</a:t>
            </a:r>
            <a:endParaRPr lang="es-ES" sz="2400" b="1" dirty="0">
              <a:ln w="3175">
                <a:solidFill>
                  <a:srgbClr val="663300"/>
                </a:solidFill>
              </a:ln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1560" y="1412776"/>
            <a:ext cx="3916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 : Yang </a:t>
            </a:r>
            <a:r>
              <a:rPr lang="es-ES" sz="2400" b="1" dirty="0" err="1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Chung</a:t>
            </a:r>
            <a:r>
              <a:rPr lang="es-ES" sz="2400" b="1" dirty="0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Ling</a:t>
            </a:r>
            <a:endParaRPr lang="es-ES" sz="2400" b="1" dirty="0" smtClean="0">
              <a:ln w="3175">
                <a:solidFill>
                  <a:srgbClr val="663300"/>
                </a:solidFill>
              </a:ln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 w="3175">
                  <a:solidFill>
                    <a:srgbClr val="663300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caricia para el corazón</a:t>
            </a:r>
            <a:endParaRPr lang="es-ES" sz="2400" b="1" dirty="0">
              <a:ln w="3175">
                <a:solidFill>
                  <a:srgbClr val="663300"/>
                </a:solidFill>
              </a:ln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37" name="36 Grupo"/>
          <p:cNvGrpSpPr/>
          <p:nvPr/>
        </p:nvGrpSpPr>
        <p:grpSpPr>
          <a:xfrm>
            <a:off x="7380312" y="4797152"/>
            <a:ext cx="1362681" cy="1825352"/>
            <a:chOff x="7524327" y="5013176"/>
            <a:chExt cx="1218665" cy="1609328"/>
          </a:xfrm>
        </p:grpSpPr>
        <p:pic>
          <p:nvPicPr>
            <p:cNvPr id="38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3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" name="39 Triángulo isósceles"/>
          <p:cNvSpPr/>
          <p:nvPr/>
        </p:nvSpPr>
        <p:spPr>
          <a:xfrm rot="5400000">
            <a:off x="-1150144" y="1150144"/>
            <a:ext cx="6858000" cy="4557713"/>
          </a:xfrm>
          <a:prstGeom prst="triangle">
            <a:avLst>
              <a:gd name="adj" fmla="val 49739"/>
            </a:avLst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1" name="40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804"/>
            </a:avLst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42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600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6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4" grpId="0" animBg="1"/>
      <p:bldP spid="8" grpId="0"/>
      <p:bldP spid="9" grpId="0"/>
      <p:bldP spid="40" grpId="0" animBg="1"/>
      <p:bldP spid="41" grpId="0" animBg="1"/>
      <p:bldP spid="42" grpId="0" animBg="1"/>
      <p:bldP spid="43" grpId="0" animBg="1"/>
      <p:bldP spid="4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4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3670</TotalTime>
  <Words>792</Words>
  <Application>Microsoft Office PowerPoint</Application>
  <PresentationFormat>Presentación en pantalla (4:3)</PresentationFormat>
  <Paragraphs>66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Margarita</cp:lastModifiedBy>
  <cp:revision>213</cp:revision>
  <dcterms:created xsi:type="dcterms:W3CDTF">2012-04-05T15:43:33Z</dcterms:created>
  <dcterms:modified xsi:type="dcterms:W3CDTF">2017-02-24T19:38:21Z</dcterms:modified>
</cp:coreProperties>
</file>