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57" r:id="rId3"/>
    <p:sldId id="258" r:id="rId4"/>
    <p:sldId id="259" r:id="rId5"/>
    <p:sldId id="260" r:id="rId6"/>
    <p:sldId id="261" r:id="rId7"/>
    <p:sldId id="262" r:id="rId8"/>
    <p:sldId id="31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301" r:id="rId21"/>
    <p:sldId id="276" r:id="rId22"/>
    <p:sldId id="277" r:id="rId23"/>
    <p:sldId id="278" r:id="rId24"/>
    <p:sldId id="305" r:id="rId25"/>
    <p:sldId id="280" r:id="rId26"/>
    <p:sldId id="281" r:id="rId27"/>
    <p:sldId id="282" r:id="rId28"/>
    <p:sldId id="283" r:id="rId29"/>
    <p:sldId id="310" r:id="rId30"/>
    <p:sldId id="314" r:id="rId31"/>
    <p:sldId id="315" r:id="rId32"/>
    <p:sldId id="316" r:id="rId33"/>
    <p:sldId id="317" r:id="rId34"/>
    <p:sldId id="318" r:id="rId35"/>
    <p:sldId id="312" r:id="rId36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PBEtRj8EJPd1k2tqdDRZg==" hashData="wjXT0/d3DHrMJLVuIjdwCjRfJ/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04" y="-61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4" d="100"/>
        <a:sy n="5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8BD134-F418-4E65-B1F1-3F592797D15E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A6E70A-AF36-40C5-8520-572310F668F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6258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6E70A-AF36-40C5-8520-572310F668F4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2048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6E70A-AF36-40C5-8520-572310F668F4}" type="slidenum">
              <a:rPr lang="es-ES" smtClean="0"/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768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/>
              <a:t>32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5040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/>
              <a:t>33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50404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BF8C-2C42-4919-9509-DD5C055E9858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A42AF-959C-403B-AC22-170C945C59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2655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BF8C-2C42-4919-9509-DD5C055E9858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A42AF-959C-403B-AC22-170C945C59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7401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BF8C-2C42-4919-9509-DD5C055E9858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A42AF-959C-403B-AC22-170C945C59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0163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BF8C-2C42-4919-9509-DD5C055E9858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A42AF-959C-403B-AC22-170C945C59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9055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BF8C-2C42-4919-9509-DD5C055E9858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A42AF-959C-403B-AC22-170C945C59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748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BF8C-2C42-4919-9509-DD5C055E9858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A42AF-959C-403B-AC22-170C945C59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9718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BF8C-2C42-4919-9509-DD5C055E9858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A42AF-959C-403B-AC22-170C945C59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8827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BF8C-2C42-4919-9509-DD5C055E9858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A42AF-959C-403B-AC22-170C945C59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6444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BF8C-2C42-4919-9509-DD5C055E9858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A42AF-959C-403B-AC22-170C945C59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9063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BF8C-2C42-4919-9509-DD5C055E9858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A42AF-959C-403B-AC22-170C945C59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7015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75BF8C-2C42-4919-9509-DD5C055E9858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A42AF-959C-403B-AC22-170C945C59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42364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419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5BF8C-2C42-4919-9509-DD5C055E9858}" type="datetimeFigureOut">
              <a:rPr lang="es-ES" smtClean="0"/>
              <a:t>17/09/2017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A42AF-959C-403B-AC22-170C945C59B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18844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dios-el-taxi-y-el-instrumento-(roby)/" TargetMode="External"/><Relationship Id="rId13" Type="http://schemas.openxmlformats.org/officeDocument/2006/relationships/hyperlink" Target="http://www.mispps.com/reflexion/4o-parte-senales-de-la-segunda-venida-de-cristo-(roby)/" TargetMode="External"/><Relationship Id="rId3" Type="http://schemas.openxmlformats.org/officeDocument/2006/relationships/hyperlink" Target="http://www.mispps.com/reflexion/evidencias-cientificas-de-la-biblia-parte-1/" TargetMode="External"/><Relationship Id="rId7" Type="http://schemas.openxmlformats.org/officeDocument/2006/relationships/hyperlink" Target="http://www.mispps.com/reflexion/celebras-halloween-(roby)/" TargetMode="External"/><Relationship Id="rId12" Type="http://schemas.openxmlformats.org/officeDocument/2006/relationships/hyperlink" Target="http://www.mispps.com/reflexion/3o-parte-senales-de-la-segunda-venida-de-cristo-(roby)-21727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cuando-el-hombre-confronta-a-dios-(roby)/" TargetMode="External"/><Relationship Id="rId11" Type="http://schemas.openxmlformats.org/officeDocument/2006/relationships/hyperlink" Target="http://www.mispps.com/reflexion/2o-parte-senales-de-la-segunda-venida-de-cristo-(roby)/" TargetMode="External"/><Relationship Id="rId5" Type="http://schemas.openxmlformats.org/officeDocument/2006/relationships/hyperlink" Target="http://www.mispps.com/reflexion/jesucristo-no-es-religion-el-es-vida/" TargetMode="External"/><Relationship Id="rId15" Type="http://schemas.openxmlformats.org/officeDocument/2006/relationships/hyperlink" Target="http://www.mispps.com/reflexion/el-positivismo-humanista-vs-el-positivismo-biblico/" TargetMode="External"/><Relationship Id="rId10" Type="http://schemas.openxmlformats.org/officeDocument/2006/relationships/hyperlink" Target="http://www.mispps.com/reflexion/senales-de-la-segunda-venida-de-cristo-parte-1-(roby)" TargetMode="External"/><Relationship Id="rId4" Type="http://schemas.openxmlformats.org/officeDocument/2006/relationships/hyperlink" Target="http://www.mispps.com/reflexion/evidencias-cientificas-de-la-biblia-parte-2/" TargetMode="External"/><Relationship Id="rId9" Type="http://schemas.openxmlformats.org/officeDocument/2006/relationships/hyperlink" Target="http://www.mispps.com/misterio-82/un-mundo-invisible-pero-real-parte-1-(roby)/msg101304/" TargetMode="External"/><Relationship Id="rId14" Type="http://schemas.openxmlformats.org/officeDocument/2006/relationships/hyperlink" Target="http://www.mispps.com/naturaleza-ciencias-29/eventos-cosmicos-en-lo-que-resta-del-2015-(roby)/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misterio-82/el-misterio-de-la-divina-trinidad-(roby)/" TargetMode="External"/><Relationship Id="rId13" Type="http://schemas.openxmlformats.org/officeDocument/2006/relationships/hyperlink" Target="http://www.mispps.com/reflexion/cuando-el-hombre-le-cambia-la-gloria-a-dios-(roby)/" TargetMode="External"/><Relationship Id="rId3" Type="http://schemas.openxmlformats.org/officeDocument/2006/relationships/hyperlink" Target="http://www.mispps.com/reflexion/parte-ii-sabes-por-que-murio-cristo-por-ti-en-la-cruz/" TargetMode="External"/><Relationship Id="rId7" Type="http://schemas.openxmlformats.org/officeDocument/2006/relationships/hyperlink" Target="http://www.mispps.com/reflexion/salvacion-del-alma-(roby)/" TargetMode="External"/><Relationship Id="rId12" Type="http://schemas.openxmlformats.org/officeDocument/2006/relationships/hyperlink" Target="http://www.mispps.com/reflexion/mas-alla-de-la-muerte-roby-23863/" TargetMode="External"/><Relationship Id="rId2" Type="http://schemas.openxmlformats.org/officeDocument/2006/relationships/image" Target="../media/image32.jpeg"/><Relationship Id="rId16" Type="http://schemas.openxmlformats.org/officeDocument/2006/relationships/hyperlink" Target="http://www.mispps.com/reflexion/impactante-testimonio-de-un-ex-terrorista-islamico-(paloma-roby)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el-acto-de-juzgar-(roby)/" TargetMode="External"/><Relationship Id="rId11" Type="http://schemas.openxmlformats.org/officeDocument/2006/relationships/hyperlink" Target="http://www.mispps.com/reflexion/existen-varias-maneras-de-llegar-a-dios-(roby)/" TargetMode="External"/><Relationship Id="rId5" Type="http://schemas.openxmlformats.org/officeDocument/2006/relationships/hyperlink" Target="http://www.mispps.com/reflexion/el-arrebatamiento-(roby)/" TargetMode="External"/><Relationship Id="rId15" Type="http://schemas.openxmlformats.org/officeDocument/2006/relationships/hyperlink" Target="http://www.mispps.com/reflexion/sabes-por-que-murio-cristo-por-ti-en-la-cruz-parte-1-de-2-(roby)/" TargetMode="External"/><Relationship Id="rId10" Type="http://schemas.openxmlformats.org/officeDocument/2006/relationships/hyperlink" Target="http://www.mispps.com/misterio-82/el-misterio-del-espiritu-santo-roby/" TargetMode="External"/><Relationship Id="rId4" Type="http://schemas.openxmlformats.org/officeDocument/2006/relationships/hyperlink" Target="http://www.mispps.com/naturaleza-ciencias-29/eclipses-de-luna-roja-(roby)/" TargetMode="External"/><Relationship Id="rId9" Type="http://schemas.openxmlformats.org/officeDocument/2006/relationships/hyperlink" Target="http://www.mispps.com/reflexion/radiografia-biblica-del-anticristo-(roby)/" TargetMode="External"/><Relationship Id="rId14" Type="http://schemas.openxmlformats.org/officeDocument/2006/relationships/hyperlink" Target="http://www.mispps.com/reflexion/se-puede-senalar-fechas-exactas-para-eventos-apocalipticos-roby/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envejecer-es-una-obligacion-madurar-es-una-opcion-(paloma-roby)/" TargetMode="External"/><Relationship Id="rId13" Type="http://schemas.openxmlformats.org/officeDocument/2006/relationships/hyperlink" Target="http://www.mispps.com/naturaleza-ciencias-29/planeta-nibiru-amenaza-o-ficcion-(paloma-roby)/" TargetMode="External"/><Relationship Id="rId3" Type="http://schemas.openxmlformats.org/officeDocument/2006/relationships/hyperlink" Target="http://www.mispps.com/reflexion/carta-de-un-bebe-(paloma)/" TargetMode="External"/><Relationship Id="rId7" Type="http://schemas.openxmlformats.org/officeDocument/2006/relationships/hyperlink" Target="http://www.mispps.com/reflexion-73/testimonio-de-un-ex-monje-budista-que-regreso-de-la-muerte-(paloma-roby)/" TargetMode="External"/><Relationship Id="rId12" Type="http://schemas.openxmlformats.org/officeDocument/2006/relationships/hyperlink" Target="http://www.mispps.com/reflexion/la-voluntad-perfecta-de-dios-y-su-voluntad-permisiva-(paloma-roby)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fechas-especiales-66/testimonio-acerca-de-halloween-(roby)/" TargetMode="External"/><Relationship Id="rId11" Type="http://schemas.openxmlformats.org/officeDocument/2006/relationships/hyperlink" Target="http://www.mispps.com/reflexion/reconoce-tus-errores-y-seras-libre-(paloma-roby)/" TargetMode="External"/><Relationship Id="rId5" Type="http://schemas.openxmlformats.org/officeDocument/2006/relationships/hyperlink" Target="http://www.mispps.com/reflexion/la-guerra-contra-el-dinero-en-efectivo-(paloma)/" TargetMode="External"/><Relationship Id="rId15" Type="http://schemas.openxmlformats.org/officeDocument/2006/relationships/hyperlink" Target="http://www.mispps.com/reflexion-73/de-cientifico-a-siervo-de-dios-(paloma-roby)/" TargetMode="External"/><Relationship Id="rId10" Type="http://schemas.openxmlformats.org/officeDocument/2006/relationships/hyperlink" Target="http://www.mispps.com/lugares/jerusalen-la-ciudad-amada-(paloma)/" TargetMode="External"/><Relationship Id="rId4" Type="http://schemas.openxmlformats.org/officeDocument/2006/relationships/hyperlink" Target="http://www.mispps.com/reflexion/el-peor-de-los-sentimientos-(paloma-roby)/" TargetMode="External"/><Relationship Id="rId9" Type="http://schemas.openxmlformats.org/officeDocument/2006/relationships/hyperlink" Target="http://www.mispps.com/reflexion/de-prostitua-a-una-vida-con-proposito-(paloma-roby)/" TargetMode="External"/><Relationship Id="rId14" Type="http://schemas.openxmlformats.org/officeDocument/2006/relationships/hyperlink" Target="http://www.mispps.com/reflexion/como-obtener-paz-interior-(paloma-roby)/" TargetMode="Externa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spps.com/reflexion/reconoce-ud-los-tiempos-que-estamos-viviendo-(paloma-roby)/" TargetMode="External"/><Relationship Id="rId13" Type="http://schemas.openxmlformats.org/officeDocument/2006/relationships/hyperlink" Target="https://www.mispps.com/reflexion-73/el-evangelio-de-la-prosperidad-(paloma-roby)/" TargetMode="External"/><Relationship Id="rId3" Type="http://schemas.openxmlformats.org/officeDocument/2006/relationships/image" Target="../media/image32.jpeg"/><Relationship Id="rId7" Type="http://schemas.openxmlformats.org/officeDocument/2006/relationships/hyperlink" Target="http://www.mispps.com/fechas-especiales-66/ex-satanista-habla-acerca-de-halloween-(paloma-roby)/" TargetMode="External"/><Relationship Id="rId12" Type="http://schemas.openxmlformats.org/officeDocument/2006/relationships/hyperlink" Target="https://www.mispps.com/reflexion-73/conoce-lo-que-dios-aborrece-(paloma-roby)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fechas-especiales-66/la-cara-oculta-de-halloween-(paloma-roby)/" TargetMode="External"/><Relationship Id="rId11" Type="http://schemas.openxmlformats.org/officeDocument/2006/relationships/hyperlink" Target="https://www.mispps.com/reflexion/como-reconocer-a-una-secta-(paloma-roby)/" TargetMode="External"/><Relationship Id="rId5" Type="http://schemas.openxmlformats.org/officeDocument/2006/relationships/hyperlink" Target="http://www.mispps.com/fechas-especiales/es-halloween-un-inocente-juego-de-ninos-(paloma-roby)/" TargetMode="External"/><Relationship Id="rId10" Type="http://schemas.openxmlformats.org/officeDocument/2006/relationships/hyperlink" Target="https://www.mispps.com/reflexion/el-sacrificio-de-jesucristo-segun-el-antiguo-testamento-(paloma-roby)/" TargetMode="External"/><Relationship Id="rId4" Type="http://schemas.openxmlformats.org/officeDocument/2006/relationships/hyperlink" Target="http://www.mispps.com/reflexion/nino-regresa-del-cielo-con-un-mensaje-para-el-mundo-(paloma-roby)/" TargetMode="External"/><Relationship Id="rId9" Type="http://schemas.openxmlformats.org/officeDocument/2006/relationships/hyperlink" Target="https://www.mispps.com/reflexion/un-vistazo-a-la-eternidad-(paloma-roby)/" TargetMode="External"/><Relationship Id="rId14" Type="http://schemas.openxmlformats.org/officeDocument/2006/relationships/hyperlink" Target="https://www.mispps.com/reflexion-73/el-ecumenismo-(union-de-religiones)-paloma-roby)/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ispps.com/reflexion-73/la-ultima-generacion-(paloma-roby)/" TargetMode="External"/><Relationship Id="rId5" Type="http://schemas.openxmlformats.org/officeDocument/2006/relationships/hyperlink" Target="https://www.mispps.com/reflexion-73/que-es-la-apostasia-y-como-reconocerla-(paloma-roby)/" TargetMode="External"/><Relationship Id="rId4" Type="http://schemas.openxmlformats.org/officeDocument/2006/relationships/hyperlink" Target="https://www.mispps.com/reflexion-73/asombroso-juicio-que-viene-a-las-naciones-(paloma-roby)/msg185917/?topicseen#new" TargetMode="Externa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JESUCRISTO LA ROCA INAMOVIBLEEE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uadroTexto"/>
          <p:cNvSpPr txBox="1"/>
          <p:nvPr/>
        </p:nvSpPr>
        <p:spPr>
          <a:xfrm>
            <a:off x="7477277" y="4828029"/>
            <a:ext cx="1663994" cy="315471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accent2">
                  <a:lumMod val="40000"/>
                  <a:lumOff val="6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i="1" dirty="0">
                <a:ln w="0">
                  <a:noFill/>
                </a:ln>
                <a:gradFill flip="none" rotWithShape="1">
                  <a:gsLst>
                    <a:gs pos="0">
                      <a:srgbClr val="21D6E0">
                        <a:lumMod val="61000"/>
                        <a:lumOff val="39000"/>
                      </a:srgbClr>
                    </a:gs>
                    <a:gs pos="45000">
                      <a:schemeClr val="accent5">
                        <a:lumMod val="75000"/>
                      </a:schemeClr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tx2">
                      <a:lumMod val="10000"/>
                    </a:schemeClr>
                  </a:outerShdw>
                </a:effectLst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CON REPRODUCCIÓN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i="1" dirty="0">
                <a:ln w="0">
                  <a:noFill/>
                </a:ln>
                <a:gradFill flip="none" rotWithShape="1">
                  <a:gsLst>
                    <a:gs pos="0">
                      <a:srgbClr val="21D6E0">
                        <a:lumMod val="61000"/>
                        <a:lumOff val="39000"/>
                      </a:srgbClr>
                    </a:gs>
                    <a:gs pos="45000">
                      <a:schemeClr val="accent5">
                        <a:lumMod val="75000"/>
                      </a:schemeClr>
                    </a:gs>
                    <a:gs pos="100000">
                      <a:srgbClr val="005CBF"/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chemeClr val="tx2">
                      <a:lumMod val="10000"/>
                    </a:schemeClr>
                  </a:outerShdw>
                </a:effectLst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 MANUAL Y MÚSICA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0" r="40475" b="57375"/>
          <a:stretch/>
        </p:blipFill>
        <p:spPr bwMode="auto">
          <a:xfrm>
            <a:off x="1403648" y="1"/>
            <a:ext cx="6336704" cy="2211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78151"/>
            <a:ext cx="1603375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791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3" name="GRABACIÓN ÑOESU.wav"/>
          </p:stSnd>
        </p:sndAc>
      </p:transition>
    </mc:Choice>
    <mc:Fallback xmlns="">
      <p:transition spd="slow">
        <p:sndAc>
          <p:stSnd loop="1">
            <p:snd r:embed="rId7" name="GRABACIÓN ÑOES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435846"/>
            <a:ext cx="8496944" cy="145424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Hermanos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en Cristo y amigos, les habla David Troncoso y soy de Chile. Quisiera compartir con ustedes una revelación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que tuve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mediante un sueño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de parte del Señor en el año 2016, y no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solo la revelación,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sino que también me dio su interpretación.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Y fue así:</a:t>
            </a:r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471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723878"/>
            <a:ext cx="8496944" cy="126957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Yo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me encontraba en la playa de Penco en Concepción, Chile,  en un hermoso día soleado, en donde veía mucha gente divirtiéndose, bebiendo alcohol y pasándolo muy bien. 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610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723878"/>
            <a:ext cx="8496944" cy="126957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Incluso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veía a un compañero de trabajo entre los que estaban compartiendo y me invitaba a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beber licor con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ellos, a lo que yo le respondí “que no, porque yo no bebo”. 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885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795886"/>
            <a:ext cx="8496944" cy="9925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Y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en el lugar se veía mucha gente, personas adultas, jóvenes y niños, cuando de pronto fijo mi mirada hacia el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mar…</a:t>
            </a:r>
            <a:endParaRPr lang="es-ES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695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319924"/>
            <a:ext cx="8496944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…y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se acercaba una gran ola hacia la costa, sin que nadie lo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notara,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motivo por el cual me echo a correr por toda la orilla de la playa y le gritaba a las personas que se apresuraran, “corran, corran les decía” porque el mar se va a salir, y el agua era muy negra como si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arrastrara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petróleo.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28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ESUCRISTO LA ROCA INAMOVIBLEE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525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291830"/>
            <a:ext cx="8496944" cy="210057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Entonces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todos corrían hacia la calle, pero al cruzar la línea del tren que pasa por esa costa, no había ciudad, sino que nos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encontrábamos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corriendo en un extenso bosque y no se divisaban cerros donde poder ponernos a salvo, por lo que seguíamos corriendo y éramos muchos, cientos de personas y cada vez se hacía más oscuro porque estaba cayendo el atardecer,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730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291830"/>
            <a:ext cx="8496944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así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que al mirar hacia atrás solo escuchábamos el estruendo del mar rompiendo los árboles a su paso y destellos de luz por las aguas que avanzaban.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Era desesperante, mucho lamento y gritos de desesperación por todos los que corríamos.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23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ESUCRISTO LA ROCA INAMOVIBLEE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596923"/>
            <a:ext cx="8496944" cy="154657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Cuando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de pronto llegamos a los pies de un gran muro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que</a:t>
            </a:r>
          </a:p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realmente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era una roca gigantesca y al vernos sin escapatoria y con el mar muy cerca de nosotros, los que estaban más cerca me preguntaron: Y ahora ¿qué hacemos?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11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ESUCRISTO LA ROCA INAMOVIBLEE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5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95536" y="3596923"/>
            <a:ext cx="8496944" cy="154657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y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yo no sabía qué hacer, pero de pronto noto que la piedra tenía pequeños relieves y que tal vez podríamos escalarla y empiezo a subir por ella y todos empiezan a hacer lo mismo, grandes y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pequeños… </a:t>
            </a:r>
            <a:endParaRPr lang="es-ES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007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ESUCRISTO LA ROCA INAMOVIBLEE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13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795886"/>
            <a:ext cx="8496944" cy="154657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…y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cuando ya habíamos alcanzado unos metros de altura, el mar golpeó la roca haciendo que se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cubriera casi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completa, pero nos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mantuvimos de pie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y nadie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cayó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al agua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y en ese momento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desperté muy asustado.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783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JESUCRISTO LA ROCA INAMOVIBLEE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291830"/>
            <a:ext cx="8496944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M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levanté a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orar fuertemente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para pedir confirmación a Dios por lo revelado.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T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ranscurridos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unos días estando en mi casa solo,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me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vino a mi mente el sueño y sentí muy fuerte la presencia de Dios en mí.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Y me dijo mira esta es la interpretación de tu sueño: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9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JESUCRISTO LA ROCA INAMOVIBLEE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294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867894"/>
            <a:ext cx="8496944" cy="99257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La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gente compartiendo en familia y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muchos jóvenes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perdiéndose en vicios y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diversión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, así es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como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está el mundo hoy en día. 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984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JESUCRISTO LA ROCA INAMOVIBLEE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472"/>
            <a:ext cx="9144000" cy="517897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507854"/>
            <a:ext cx="8496944" cy="237757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El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mar saliendo con furia y muy oscuro, no se trata del mar físico, sino de los problemas, catástrofes y muchas cosas que han de venir a la tierra y que el hombre no percibe porque está afanado en sus propias pasiones, siguiendo sus propios razonamientos y filosofías, amando el dinero y el trabajo más que a Dios.</a:t>
            </a:r>
          </a:p>
          <a:p>
            <a:pPr algn="ctr"/>
            <a:endParaRPr lang="es-ES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ES" b="1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55576" y="1131590"/>
            <a:ext cx="105920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002060"/>
              </a:extrusionClr>
            </a:sp3d>
          </a:bodyPr>
          <a:lstStyle/>
          <a:p>
            <a:r>
              <a:rPr lang="es-ES" b="1" dirty="0" smtClean="0">
                <a:ln w="3175">
                  <a:noFill/>
                </a:ln>
                <a:effectLst>
                  <a:outerShdw blurRad="50800" dist="50800" dir="5400000" algn="ctr" rotWithShape="0">
                    <a:srgbClr val="002060"/>
                  </a:outerShdw>
                </a:effectLst>
              </a:rPr>
              <a:t>Tornados</a:t>
            </a:r>
            <a:endParaRPr lang="es-ES" b="1" dirty="0">
              <a:ln w="3175">
                <a:noFill/>
              </a:ln>
              <a:effectLst>
                <a:outerShdw blurRad="50800" dist="50800" dir="5400000" algn="ctr" rotWithShape="0">
                  <a:srgbClr val="002060"/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115616" y="2931790"/>
            <a:ext cx="91723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002060"/>
              </a:extrusionClr>
            </a:sp3d>
          </a:bodyPr>
          <a:lstStyle/>
          <a:p>
            <a:r>
              <a:rPr lang="es-ES" b="1" dirty="0" smtClean="0">
                <a:ln w="3175">
                  <a:noFill/>
                </a:ln>
                <a:effectLst>
                  <a:outerShdw blurRad="50800" dist="50800" dir="5400000" algn="ctr" rotWithShape="0">
                    <a:srgbClr val="002060"/>
                  </a:outerShdw>
                </a:effectLst>
              </a:rPr>
              <a:t>Sequías</a:t>
            </a:r>
            <a:endParaRPr lang="es-ES" b="1" dirty="0">
              <a:ln w="3175">
                <a:noFill/>
              </a:ln>
              <a:effectLst>
                <a:outerShdw blurRad="50800" dist="50800" dir="5400000" algn="ctr" rotWithShape="0">
                  <a:srgbClr val="002060"/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87824" y="1131590"/>
            <a:ext cx="127400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002060"/>
              </a:extrusionClr>
            </a:sp3d>
          </a:bodyPr>
          <a:lstStyle/>
          <a:p>
            <a:r>
              <a:rPr lang="es-ES" b="1" dirty="0" smtClean="0">
                <a:ln w="3175">
                  <a:noFill/>
                </a:ln>
                <a:effectLst>
                  <a:outerShdw blurRad="50800" dist="50800" dir="5400000" algn="ctr" rotWithShape="0">
                    <a:srgbClr val="002060"/>
                  </a:outerShdw>
                </a:effectLst>
              </a:rPr>
              <a:t>Terremotos</a:t>
            </a:r>
            <a:endParaRPr lang="es-ES" b="1" dirty="0">
              <a:ln w="3175">
                <a:noFill/>
              </a:ln>
              <a:effectLst>
                <a:outerShdw blurRad="50800" dist="50800" dir="5400000" algn="ctr" rotWithShape="0">
                  <a:srgbClr val="002060"/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923928" y="2931790"/>
            <a:ext cx="128913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002060"/>
              </a:extrusionClr>
            </a:sp3d>
          </a:bodyPr>
          <a:lstStyle/>
          <a:p>
            <a:r>
              <a:rPr lang="es-ES" b="1" dirty="0" smtClean="0">
                <a:ln w="3175">
                  <a:noFill/>
                </a:ln>
                <a:effectLst>
                  <a:outerShdw blurRad="50800" dist="50800" dir="5400000" algn="ctr" rotWithShape="0">
                    <a:srgbClr val="002060"/>
                  </a:outerShdw>
                </a:effectLst>
              </a:rPr>
              <a:t>Hambrunas</a:t>
            </a:r>
            <a:endParaRPr lang="es-ES" b="1" dirty="0">
              <a:ln w="3175">
                <a:noFill/>
              </a:ln>
              <a:effectLst>
                <a:outerShdw blurRad="50800" dist="50800" dir="5400000" algn="ctr" rotWithShape="0">
                  <a:srgbClr val="002060"/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164288" y="2931790"/>
            <a:ext cx="109837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002060"/>
              </a:extrusionClr>
            </a:sp3d>
          </a:bodyPr>
          <a:lstStyle/>
          <a:p>
            <a:r>
              <a:rPr lang="es-ES" b="1" dirty="0" smtClean="0">
                <a:ln w="3175">
                  <a:noFill/>
                </a:ln>
                <a:effectLst>
                  <a:outerShdw blurRad="50800" dist="50800" dir="5400000" algn="ctr" rotWithShape="0">
                    <a:srgbClr val="002060"/>
                  </a:outerShdw>
                </a:effectLst>
              </a:rPr>
              <a:t>Incendios</a:t>
            </a:r>
            <a:endParaRPr lang="es-ES" b="1" dirty="0">
              <a:ln w="3175">
                <a:noFill/>
              </a:ln>
              <a:effectLst>
                <a:outerShdw blurRad="50800" dist="50800" dir="5400000" algn="ctr" rotWithShape="0">
                  <a:srgbClr val="002060"/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148064" y="1131590"/>
            <a:ext cx="145905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002060"/>
              </a:extrusionClr>
            </a:sp3d>
          </a:bodyPr>
          <a:lstStyle/>
          <a:p>
            <a:r>
              <a:rPr lang="es-ES" b="1" dirty="0" smtClean="0">
                <a:ln w="3175">
                  <a:noFill/>
                </a:ln>
                <a:effectLst>
                  <a:outerShdw blurRad="50800" dist="50800" dir="5400000" algn="ctr" rotWithShape="0">
                    <a:srgbClr val="002060"/>
                  </a:outerShdw>
                </a:effectLst>
              </a:rPr>
              <a:t>Inundaciones</a:t>
            </a:r>
            <a:endParaRPr lang="es-ES" b="1" dirty="0">
              <a:ln w="3175">
                <a:noFill/>
              </a:ln>
              <a:effectLst>
                <a:outerShdw blurRad="50800" dist="50800" dir="5400000" algn="ctr" rotWithShape="0">
                  <a:srgbClr val="002060"/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524328" y="1203598"/>
            <a:ext cx="93461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88900">
              <a:extrusionClr>
                <a:srgbClr val="002060"/>
              </a:extrusionClr>
            </a:sp3d>
          </a:bodyPr>
          <a:lstStyle/>
          <a:p>
            <a:r>
              <a:rPr lang="es-ES" b="1" dirty="0" smtClean="0">
                <a:ln w="3175">
                  <a:noFill/>
                </a:ln>
                <a:effectLst>
                  <a:outerShdw blurRad="50800" dist="50800" dir="5400000" algn="ctr" rotWithShape="0">
                    <a:srgbClr val="002060"/>
                  </a:outerShdw>
                </a:effectLst>
              </a:rPr>
              <a:t>Guerras</a:t>
            </a:r>
            <a:endParaRPr lang="es-ES" b="1" dirty="0">
              <a:ln w="3175">
                <a:noFill/>
              </a:ln>
              <a:effectLst>
                <a:outerShdw blurRad="50800" dist="50800" dir="5400000" algn="ctr" rotWithShape="0">
                  <a:srgbClr val="00206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7109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6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JESUCRISTO LA ROCA INAMOVIBLEE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435846"/>
            <a:ext cx="8496944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Tú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representas a mi iglesia, corriendo y dando aviso para que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se aperciban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del peligro, porque para eso te he levantado a ti y a todos mis hijos a los que yo he llamado, su labor es advertirle al mundo de lo que viene y así también poder salvar a muchos, llamando almas al arrepentimiento.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47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795886"/>
            <a:ext cx="8496944" cy="126957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La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desesperación y el lamento de la gente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representa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la condición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en la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que llegarán muchos a mis caminos, a medida que empiecen a acontecer todas estas cosas.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653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539552" y="3507854"/>
            <a:ext cx="8280920" cy="154657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Llegarán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a mis pies, porque ese gran muro al que llegaban,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SOY YO,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y por eso que al escalarlo todos fueron salvos, porque el que confía en mí y pone sus pies sobre la roca que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SOY YO,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siempre será librado.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514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291830"/>
            <a:ext cx="8496944" cy="210057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Eso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me dijo el Señor, mientras caían mis lágrimas que no podía contener, por el poder de su presencia.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Mis amados, voy a respaldar varios pasajes de esta revelación con versículos de la Palabra de Dios. 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En mi sueño se me mostró el mar, por lo que a la luz de la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Biblia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veremos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qué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simbolismo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tiene:</a:t>
            </a:r>
            <a:endParaRPr lang="es-ES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38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2323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CuadroTexto 1"/>
          <p:cNvSpPr txBox="1"/>
          <p:nvPr/>
        </p:nvSpPr>
        <p:spPr>
          <a:xfrm>
            <a:off x="323528" y="2715766"/>
            <a:ext cx="8496944" cy="265457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Así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tenemos que Isaías 17:12-13 nos dice: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“¡¡Ay!! multitud de MUCHOS PUEBLOS que harán ruido como ESTRUENDO DEL MAR, y MURMULLO DE NACIONES que harán alboroto como bramido de MUCHAS AGUAS.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LOS PUEBLOS harán estrépito como de ruido de MUCHAS AGUAS; pero Dios los reprenderá, y huirán lejos; serán ahuyentados como el tamo de los montes delante del viento, y como el polvo delante del torbellino”.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23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651870"/>
            <a:ext cx="8496944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Isaías 57:20-21 sentencia: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“Pero LOS IMPÍOS son como EL MAR EN TEMPESTAD, que no puede estarse quieto, y sus aguas arrojan cieno y lodo.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No hay paz, dijo mi Dios, para los impíos”.</a:t>
            </a:r>
          </a:p>
        </p:txBody>
      </p:sp>
    </p:spTree>
    <p:extLst>
      <p:ext uri="{BB962C8B-B14F-4D97-AF65-F5344CB8AC3E}">
        <p14:creationId xmlns:p14="http://schemas.microsoft.com/office/powerpoint/2010/main" val="4142214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ESUCRISTO LA ROCA INAMOVIBLEE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363838"/>
            <a:ext cx="8496944" cy="2162130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Apocalipsis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17:1 dice “Vino entonces uno de los siete ángeles que tenían las siete copas, y habló conmigo diciéndome: Ven acá, y te mostraré la sentencia contra la gran ramera, la que está sentada sobre MUCHAS AGUAS;”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Apocalipsis 17:15 dice “Me dijo también: LAS AGUAS que has visto donde la ramera se sienta, SON PUEBLOS, MUCHEDUMBRES, NACIONES Y LENGUAS”.</a:t>
            </a:r>
          </a:p>
          <a:p>
            <a:pPr algn="ctr"/>
            <a:endParaRPr lang="es-ES" sz="2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275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95536" y="3003798"/>
            <a:ext cx="8496944" cy="265457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La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Biblia dice en 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1ª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Corintios 10:1-4 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“Porque no quiero, hermanos, que ignoréis que nuestros padres todos estuvieron bajo la nube, y todos pasaron el mar; y todos en Moisés fueron bautizados en la nube y en el mar, y todos comieron el mismo alimento espiritual, y todos bebieron la misma bebida espiritual; porque bebían de la ROCA espiritual que los seguía, y la ROCA era Cristo”.</a:t>
            </a:r>
          </a:p>
          <a:p>
            <a:pPr algn="ctr"/>
            <a:endParaRPr lang="es-ES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17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2323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uadroTexto 1"/>
          <p:cNvSpPr txBox="1"/>
          <p:nvPr/>
        </p:nvSpPr>
        <p:spPr>
          <a:xfrm>
            <a:off x="251520" y="3319924"/>
            <a:ext cx="8496944" cy="182357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Hechos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4:11-12 señala “Este Jesús es la PIEDRA reprobada por vosotros los edificadores, la cual ha venido a ser cabeza del ángulo. Y en ningún otro hay salvación; porque no hay otro nombre bajo el cielo, dado a los hombres, en que podamos ser salvos”.</a:t>
            </a:r>
          </a:p>
          <a:p>
            <a:pPr algn="ctr"/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798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14"/>
            <a:ext cx="9163432" cy="514008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483518"/>
            <a:ext cx="8496944" cy="490134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1ª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Pedro 2:2-8 sostiene: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 “Desead, como niños recién nacidos, la leche espiritual no adulterada, para que por ella crezcáis para salvación, si es que habéis gustado la benignidad del Señor.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Acercándoos a él, PIEDRA VIVA, desechada ciertamente por los hombres, mas para Dios escogida y preciosa, vosotros también, como piedras vivas, sed edificados como casa espiritual y sacerdocio santo, para ofrecer sacrificios espirituales aceptables a Dios por medio de Jesucristo.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Por lo cual también contiene la Escritura:</a:t>
            </a:r>
            <a:b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    He aquí, pongo en Sion la principal PIEDRA DEL ÁNGULO, escogida, preciosa;</a:t>
            </a:r>
            <a:b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    Y el que creyere en él, no será avergonzado. 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Para vosotros, pues, los que creéis, él es precioso; pero para los que no creen,</a:t>
            </a:r>
            <a:b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    LA PIEDRA que los edificadores desecharon, ha venido a ser la cabeza del ángulo; y PIEDRA de tropiezo, y ROCA que hace caer,  porque tropiezan en la palabra, siendo desobedientes; a lo cual fueron también destinados”.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</a:p>
          <a:p>
            <a:pPr algn="ctr"/>
            <a:endParaRPr lang="es-ES" sz="2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040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2643758"/>
            <a:ext cx="8496944" cy="265457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De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los 3 versículos citados, se concluye que Jesucristo es la ROCA en quien descansa nuestra fe y esperanza de vida eterna. Por ello, </a:t>
            </a:r>
            <a:endParaRPr lang="es-ES" sz="1600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Efesios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2:19-22, nos dice: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“Así que ya no sois extranjeros ni advenedizos, sino conciudadanos de los santos, y miembros de la familia de Dios, edificados sobre el fundamento de los apóstoles y profetas, siendo la PRINCIPAL PIEDRA DEL ÁNGULO JESUCRISTO MISMO, en quien todo el edificio, bien coordinado, va creciendo para ser un templo santo en el Señor; en quien vosotros también sois juntamente edificados para morada de Dios en el Espíritu”.</a:t>
            </a:r>
          </a:p>
          <a:p>
            <a:pPr algn="ctr"/>
            <a:endParaRPr lang="es-ES" sz="2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167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ESUCRISTO LA ROCA INAMOVIBLEE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319" y="191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2931790"/>
            <a:ext cx="8496944" cy="234679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Por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eso, mis amados, cada cristiano convertido de corazón a Jesucristo es una luz que alumbra en las tinieblas del mundo para llevar el mensaje de salvación a las almas perdidas, de modo que cumplamos el encargo de la gran comisión del Señor Jesucristo señalado en el evangelio de Marcos 16:15-16 que de manera imperativa nos dice: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“Id por todo el mundo y predicad el evangelio a toda criatura. El que creyere y fuere bautizado, será salvo; mas el que no creyere, será condenado”.</a:t>
            </a:r>
          </a:p>
          <a:p>
            <a:pPr algn="ctr"/>
            <a:endParaRPr lang="es-ES" sz="20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830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827584" y="771550"/>
            <a:ext cx="7488832" cy="40703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31750">
              <a:extrusionClr>
                <a:schemeClr val="accent5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Por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ello, en </a:t>
            </a:r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2ª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Corintios 5:19-20, el Señor nos exhorta a llevar su Palabra como embajadores de su reino, para reconciliar a los pecadores con Dios, y </a:t>
            </a:r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dice  </a:t>
            </a: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textualmente: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“que Dios estaba en Cristo reconciliando consigo al mundo, no tomándoles en cuenta a los hombres sus pecados, y nos encargó a nosotros la palabra de la reconciliación. Así que, somos embajadores en nombre de Cristo, como si Dios rogase por medio de nosotros; os rogamos en nombre de Cristo: Reconciliaos con Dios”.</a:t>
            </a:r>
          </a:p>
          <a:p>
            <a:pPr algn="ctr"/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</a:rPr>
              <a:t>Mis amados, espero que esta revelación haya sido de edificación para muchas personas y que muchos cristianos lo puedan poner por obra</a:t>
            </a:r>
            <a:r>
              <a:rPr lang="es-ES" sz="16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s-ES" sz="3200" b="1" i="1" dirty="0">
                <a:solidFill>
                  <a:srgbClr val="002060"/>
                </a:solidFill>
                <a:latin typeface="Brush Script MT" panose="03060802040406070304" pitchFamily="66" charset="0"/>
              </a:rPr>
              <a:t>¡</a:t>
            </a:r>
            <a:r>
              <a:rPr lang="es-ES" sz="3200" b="1" dirty="0" smtClean="0">
                <a:solidFill>
                  <a:srgbClr val="002060"/>
                </a:solidFill>
                <a:latin typeface="Brush Script Std" pitchFamily="66" charset="0"/>
              </a:rPr>
              <a:t>Dios </a:t>
            </a:r>
            <a:r>
              <a:rPr lang="es-ES" sz="3200" b="1" dirty="0">
                <a:solidFill>
                  <a:srgbClr val="002060"/>
                </a:solidFill>
                <a:latin typeface="Brush Script Std" pitchFamily="66" charset="0"/>
              </a:rPr>
              <a:t>les bendiga a </a:t>
            </a:r>
            <a:r>
              <a:rPr lang="es-ES" sz="3200" b="1" dirty="0" smtClean="0">
                <a:solidFill>
                  <a:srgbClr val="002060"/>
                </a:solidFill>
                <a:latin typeface="Brush Script Std" pitchFamily="66" charset="0"/>
              </a:rPr>
              <a:t>todos!</a:t>
            </a:r>
            <a:endParaRPr lang="es-ES" sz="3200" b="1" dirty="0">
              <a:solidFill>
                <a:srgbClr val="002060"/>
              </a:solidFill>
              <a:latin typeface="Brush Script Std" pitchFamily="66" charset="0"/>
            </a:endParaRPr>
          </a:p>
          <a:p>
            <a:pPr algn="ctr"/>
            <a:endParaRPr lang="es-ES" sz="16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ES" sz="16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108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1" t="17995" r="14108" b="24362"/>
          <a:stretch/>
        </p:blipFill>
        <p:spPr bwMode="auto">
          <a:xfrm>
            <a:off x="2123728" y="671297"/>
            <a:ext cx="2160240" cy="1271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1" t="14020" r="5712" b="24267"/>
          <a:stretch/>
        </p:blipFill>
        <p:spPr bwMode="auto">
          <a:xfrm>
            <a:off x="2724912" y="3557016"/>
            <a:ext cx="3685033" cy="850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1 CuadroTexto"/>
          <p:cNvSpPr txBox="1"/>
          <p:nvPr/>
        </p:nvSpPr>
        <p:spPr>
          <a:xfrm>
            <a:off x="827584" y="4515966"/>
            <a:ext cx="7416824" cy="746344"/>
          </a:xfrm>
          <a:prstGeom prst="rect">
            <a:avLst/>
          </a:prstGeom>
          <a:noFill/>
        </p:spPr>
        <p:txBody>
          <a:bodyPr wrap="square" lIns="68565" tIns="34283" rIns="68565" bIns="34283" rtlCol="0">
            <a:spAutoFit/>
            <a:scene3d>
              <a:camera prst="obliqueBottomLeft"/>
              <a:lightRig rig="threePt" dir="t"/>
            </a:scene3d>
            <a:sp3d extrusionH="69850">
              <a:extrusionClr>
                <a:srgbClr val="0070C0"/>
              </a:extrusionClr>
            </a:sp3d>
          </a:bodyPr>
          <a:lstStyle/>
          <a:p>
            <a:pPr algn="ctr"/>
            <a:r>
              <a:rPr lang="es-ES" sz="1600" b="1" i="1" dirty="0">
                <a:gradFill>
                  <a:gsLst>
                    <a:gs pos="417">
                      <a:schemeClr val="bg2">
                        <a:lumMod val="0"/>
                        <a:lumOff val="100000"/>
                      </a:schemeClr>
                    </a:gs>
                    <a:gs pos="77000">
                      <a:schemeClr val="bg2">
                        <a:lumMod val="20000"/>
                        <a:lumOff val="80000"/>
                      </a:schemeClr>
                    </a:gs>
                    <a:gs pos="99000">
                      <a:srgbClr val="0070C0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Hobo Std" pitchFamily="34" charset="0"/>
              </a:rPr>
              <a:t>A continuación les mostramos una relación de trabajos </a:t>
            </a:r>
            <a:endParaRPr lang="es-ES" sz="1600" b="1" i="1" dirty="0" smtClean="0">
              <a:gradFill>
                <a:gsLst>
                  <a:gs pos="417">
                    <a:schemeClr val="bg2">
                      <a:lumMod val="0"/>
                      <a:lumOff val="100000"/>
                    </a:schemeClr>
                  </a:gs>
                  <a:gs pos="77000">
                    <a:schemeClr val="bg2">
                      <a:lumMod val="20000"/>
                      <a:lumOff val="80000"/>
                    </a:schemeClr>
                  </a:gs>
                  <a:gs pos="99000">
                    <a:srgbClr val="0070C0"/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rgbClr val="002060"/>
                </a:outerShdw>
              </a:effectLst>
              <a:latin typeface="Hobo Std" pitchFamily="34" charset="0"/>
            </a:endParaRPr>
          </a:p>
          <a:p>
            <a:pPr algn="ctr"/>
            <a:r>
              <a:rPr lang="es-ES" sz="1600" b="1" i="1" dirty="0" smtClean="0">
                <a:gradFill>
                  <a:gsLst>
                    <a:gs pos="417">
                      <a:schemeClr val="bg2">
                        <a:lumMod val="0"/>
                        <a:lumOff val="100000"/>
                      </a:schemeClr>
                    </a:gs>
                    <a:gs pos="77000">
                      <a:schemeClr val="bg2">
                        <a:lumMod val="20000"/>
                        <a:lumOff val="80000"/>
                      </a:schemeClr>
                    </a:gs>
                    <a:gs pos="99000">
                      <a:srgbClr val="0070C0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Hobo Std" pitchFamily="34" charset="0"/>
              </a:rPr>
              <a:t>cristianos </a:t>
            </a:r>
            <a:r>
              <a:rPr lang="es-ES" sz="1600" b="1" i="1" dirty="0">
                <a:gradFill>
                  <a:gsLst>
                    <a:gs pos="417">
                      <a:schemeClr val="bg2">
                        <a:lumMod val="0"/>
                        <a:lumOff val="100000"/>
                      </a:schemeClr>
                    </a:gs>
                    <a:gs pos="77000">
                      <a:schemeClr val="bg2">
                        <a:lumMod val="20000"/>
                        <a:lumOff val="80000"/>
                      </a:schemeClr>
                    </a:gs>
                    <a:gs pos="99000">
                      <a:srgbClr val="0070C0"/>
                    </a:gs>
                  </a:gsLst>
                  <a:lin ang="5400000" scaled="0"/>
                </a:gra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Hobo Std" pitchFamily="34" charset="0"/>
              </a:rPr>
              <a:t>por si alguno despierta su interés.</a:t>
            </a:r>
          </a:p>
          <a:p>
            <a:pPr algn="ctr"/>
            <a:endParaRPr lang="en-US" sz="1200" b="1" i="1" dirty="0">
              <a:gradFill>
                <a:gsLst>
                  <a:gs pos="417">
                    <a:schemeClr val="bg2">
                      <a:lumMod val="0"/>
                      <a:lumOff val="100000"/>
                    </a:schemeClr>
                  </a:gs>
                  <a:gs pos="77000">
                    <a:schemeClr val="bg2">
                      <a:lumMod val="20000"/>
                      <a:lumOff val="80000"/>
                    </a:schemeClr>
                  </a:gs>
                  <a:gs pos="99000">
                    <a:srgbClr val="0070C0"/>
                  </a:gs>
                </a:gsLst>
                <a:lin ang="5400000" scaled="0"/>
              </a:gradFill>
              <a:effectLst>
                <a:outerShdw blurRad="50800" dist="50800" dir="5400000" algn="ctr" rotWithShape="0">
                  <a:srgbClr val="002060"/>
                </a:outerShdw>
              </a:effectLst>
              <a:latin typeface="Hobo Std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6342" y="4659983"/>
            <a:ext cx="1584325" cy="56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5327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27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" y="3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4 CuadroTexto">
            <a:hlinkClick r:id="rId3"/>
          </p:cNvPr>
          <p:cNvSpPr txBox="1"/>
          <p:nvPr/>
        </p:nvSpPr>
        <p:spPr>
          <a:xfrm>
            <a:off x="323528" y="1347614"/>
            <a:ext cx="3720234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Evidencias Científicas de la Biblia – 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5 CuadroTexto">
            <a:hlinkClick r:id="rId4"/>
          </p:cNvPr>
          <p:cNvSpPr txBox="1"/>
          <p:nvPr/>
        </p:nvSpPr>
        <p:spPr>
          <a:xfrm>
            <a:off x="323532" y="1851671"/>
            <a:ext cx="367864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Evidencias Científicas de la Biblia – II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7 CuadroTexto">
            <a:hlinkClick r:id="rId5"/>
          </p:cNvPr>
          <p:cNvSpPr txBox="1"/>
          <p:nvPr/>
        </p:nvSpPr>
        <p:spPr>
          <a:xfrm>
            <a:off x="323532" y="2859782"/>
            <a:ext cx="357077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Jesucristo no es Religión, Él es Vida 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8 CuadroTexto">
            <a:hlinkClick r:id="rId6"/>
          </p:cNvPr>
          <p:cNvSpPr txBox="1"/>
          <p:nvPr/>
        </p:nvSpPr>
        <p:spPr>
          <a:xfrm>
            <a:off x="4572001" y="2122046"/>
            <a:ext cx="414209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Cuando el Hombre Confronta a Dios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9 CuadroTexto">
            <a:hlinkClick r:id="rId7"/>
          </p:cNvPr>
          <p:cNvSpPr txBox="1"/>
          <p:nvPr/>
        </p:nvSpPr>
        <p:spPr>
          <a:xfrm>
            <a:off x="683569" y="3867896"/>
            <a:ext cx="2642372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¿Celebras </a:t>
            </a:r>
            <a:r>
              <a:rPr lang="es-ES" b="1" dirty="0" err="1">
                <a:solidFill>
                  <a:srgbClr val="002060"/>
                </a:solidFill>
                <a:cs typeface="Arial" charset="0"/>
              </a:rPr>
              <a:t>Halloween</a:t>
            </a:r>
            <a:r>
              <a:rPr lang="es-ES" b="1" dirty="0">
                <a:solidFill>
                  <a:srgbClr val="002060"/>
                </a:solidFill>
                <a:cs typeface="Arial" charset="0"/>
              </a:rPr>
              <a:t>? 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0 CuadroTexto">
            <a:hlinkClick r:id="rId8"/>
          </p:cNvPr>
          <p:cNvSpPr txBox="1"/>
          <p:nvPr/>
        </p:nvSpPr>
        <p:spPr>
          <a:xfrm>
            <a:off x="611560" y="2355728"/>
            <a:ext cx="2999450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Dios, el Taxi y el Instrumento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0" name="11 CuadroTexto">
            <a:hlinkClick r:id="rId9"/>
          </p:cNvPr>
          <p:cNvSpPr txBox="1"/>
          <p:nvPr/>
        </p:nvSpPr>
        <p:spPr>
          <a:xfrm>
            <a:off x="323530" y="3363839"/>
            <a:ext cx="3481148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Un Mundo Invisible pero Real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1" name="12 CuadroTexto">
            <a:hlinkClick r:id="rId10"/>
          </p:cNvPr>
          <p:cNvSpPr txBox="1"/>
          <p:nvPr/>
        </p:nvSpPr>
        <p:spPr>
          <a:xfrm>
            <a:off x="4597870" y="2634140"/>
            <a:ext cx="414209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13 CuadroTexto">
            <a:hlinkClick r:id="rId11"/>
          </p:cNvPr>
          <p:cNvSpPr txBox="1"/>
          <p:nvPr/>
        </p:nvSpPr>
        <p:spPr>
          <a:xfrm>
            <a:off x="4588852" y="3080582"/>
            <a:ext cx="421351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4 CuadroTexto">
            <a:hlinkClick r:id="rId12"/>
          </p:cNvPr>
          <p:cNvSpPr txBox="1"/>
          <p:nvPr/>
        </p:nvSpPr>
        <p:spPr>
          <a:xfrm>
            <a:off x="4475371" y="3569540"/>
            <a:ext cx="4499174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III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4" name="15 CuadroTexto">
            <a:hlinkClick r:id="rId13"/>
          </p:cNvPr>
          <p:cNvSpPr txBox="1"/>
          <p:nvPr/>
        </p:nvSpPr>
        <p:spPr>
          <a:xfrm>
            <a:off x="4492678" y="4118300"/>
            <a:ext cx="4499174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IV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7" name="26 Pentágono"/>
          <p:cNvSpPr/>
          <p:nvPr/>
        </p:nvSpPr>
        <p:spPr>
          <a:xfrm>
            <a:off x="6133746" y="4721614"/>
            <a:ext cx="2876815" cy="305828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80" rIns="68556" bIns="3428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9" name="2 CuadroTexto"/>
          <p:cNvSpPr txBox="1"/>
          <p:nvPr/>
        </p:nvSpPr>
        <p:spPr>
          <a:xfrm>
            <a:off x="365515" y="160634"/>
            <a:ext cx="841298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6" tIns="34280" rIns="68556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5" name="3 CuadroTexto"/>
          <p:cNvSpPr txBox="1"/>
          <p:nvPr/>
        </p:nvSpPr>
        <p:spPr>
          <a:xfrm>
            <a:off x="371119" y="674546"/>
            <a:ext cx="8358188" cy="530913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7" tIns="34289" rIns="68577" bIns="34289">
            <a:spAutoFit/>
            <a:sp3d extrusionH="139700">
              <a:extrusionClr>
                <a:srgbClr val="002060"/>
              </a:extrusionClr>
            </a:sp3d>
          </a:bodyPr>
          <a:lstStyle/>
          <a:p>
            <a:pPr algn="ctr">
              <a:tabLst>
                <a:tab pos="3697895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95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31" name="13 CuadroTexto">
            <a:hlinkClick r:id="rId14"/>
          </p:cNvPr>
          <p:cNvSpPr txBox="1"/>
          <p:nvPr/>
        </p:nvSpPr>
        <p:spPr>
          <a:xfrm>
            <a:off x="5008454" y="1394347"/>
            <a:ext cx="3259355" cy="623227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Eventos Cósmicos por Acontecer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 en el 2015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13 CuadroTexto">
            <a:hlinkClick r:id="rId15"/>
          </p:cNvPr>
          <p:cNvSpPr txBox="1"/>
          <p:nvPr/>
        </p:nvSpPr>
        <p:spPr>
          <a:xfrm>
            <a:off x="539554" y="4371953"/>
            <a:ext cx="3100484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Positivismo Bíblico vs.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Positivismo Humanista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66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  <p:sndAc>
          <p:endSnd/>
        </p:sndAc>
      </p:transition>
    </mc:Choice>
    <mc:Fallback xmlns="">
      <p:transition spd="slow">
        <p:fade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9" y="-1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>
            <a:hlinkClick r:id="rId3"/>
          </p:cNvPr>
          <p:cNvSpPr txBox="1"/>
          <p:nvPr/>
        </p:nvSpPr>
        <p:spPr>
          <a:xfrm>
            <a:off x="424041" y="2132642"/>
            <a:ext cx="3474901" cy="623227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¿Sabes por qué murió Cristo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por ti en la cruz? - 2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7" name="6 CuadroTexto">
            <a:hlinkClick r:id="rId4"/>
          </p:cNvPr>
          <p:cNvSpPr txBox="1"/>
          <p:nvPr/>
        </p:nvSpPr>
        <p:spPr>
          <a:xfrm>
            <a:off x="4314602" y="2304938"/>
            <a:ext cx="2570957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Eclipses de Luna Roja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8" name="7 CuadroTexto">
            <a:hlinkClick r:id="rId5"/>
          </p:cNvPr>
          <p:cNvSpPr txBox="1"/>
          <p:nvPr/>
        </p:nvSpPr>
        <p:spPr>
          <a:xfrm>
            <a:off x="6987021" y="2315975"/>
            <a:ext cx="2071048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Arrebatamiento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9" name="8 CuadroTexto">
            <a:hlinkClick r:id="rId6"/>
          </p:cNvPr>
          <p:cNvSpPr txBox="1"/>
          <p:nvPr/>
        </p:nvSpPr>
        <p:spPr>
          <a:xfrm>
            <a:off x="4495207" y="1372148"/>
            <a:ext cx="1999633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Acto de Juzgar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9 CuadroTexto">
            <a:hlinkClick r:id="rId7"/>
          </p:cNvPr>
          <p:cNvSpPr txBox="1"/>
          <p:nvPr/>
        </p:nvSpPr>
        <p:spPr>
          <a:xfrm>
            <a:off x="6797537" y="1385237"/>
            <a:ext cx="2213880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Salvación del Alma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0 CuadroTexto">
            <a:hlinkClick r:id="rId8"/>
          </p:cNvPr>
          <p:cNvSpPr txBox="1"/>
          <p:nvPr/>
        </p:nvSpPr>
        <p:spPr>
          <a:xfrm>
            <a:off x="433183" y="2924864"/>
            <a:ext cx="3499358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Misterio de la Divina Trinidad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1 CuadroTexto">
            <a:hlinkClick r:id="rId9"/>
          </p:cNvPr>
          <p:cNvSpPr txBox="1"/>
          <p:nvPr/>
        </p:nvSpPr>
        <p:spPr>
          <a:xfrm>
            <a:off x="5038327" y="2777564"/>
            <a:ext cx="3570773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Radiografía Bíblica del Anticristo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3" name="12 CuadroTexto">
            <a:hlinkClick r:id="rId10"/>
          </p:cNvPr>
          <p:cNvSpPr txBox="1"/>
          <p:nvPr/>
        </p:nvSpPr>
        <p:spPr>
          <a:xfrm>
            <a:off x="698746" y="3394655"/>
            <a:ext cx="2999450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Misterio del Espíritu Santo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11"/>
          </p:cNvPr>
          <p:cNvSpPr txBox="1"/>
          <p:nvPr/>
        </p:nvSpPr>
        <p:spPr>
          <a:xfrm>
            <a:off x="4657260" y="1830698"/>
            <a:ext cx="4284928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¿Existen Varias Maneras de llegar a Dios?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5" name="14 CuadroTexto">
            <a:hlinkClick r:id="rId12"/>
          </p:cNvPr>
          <p:cNvSpPr txBox="1"/>
          <p:nvPr/>
        </p:nvSpPr>
        <p:spPr>
          <a:xfrm>
            <a:off x="986068" y="3830252"/>
            <a:ext cx="2499542" cy="346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Más</a:t>
            </a:r>
            <a:r>
              <a:rPr lang="es-E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es-ES" b="1" dirty="0">
                <a:solidFill>
                  <a:srgbClr val="002060"/>
                </a:solidFill>
                <a:cs typeface="Arial" charset="0"/>
              </a:rPr>
              <a:t>allá de la Muerte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13"/>
          </p:cNvPr>
          <p:cNvSpPr txBox="1"/>
          <p:nvPr/>
        </p:nvSpPr>
        <p:spPr>
          <a:xfrm>
            <a:off x="5222580" y="3216455"/>
            <a:ext cx="3279484" cy="623227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/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  <a:extrusionClr>
              <a:srgbClr val="2D004C"/>
            </a:extrusionClr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Cuando el Hombre le Cambia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la Gloria a Dios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13 CuadroTexto">
            <a:hlinkClick r:id="rId14"/>
          </p:cNvPr>
          <p:cNvSpPr txBox="1"/>
          <p:nvPr/>
        </p:nvSpPr>
        <p:spPr>
          <a:xfrm>
            <a:off x="251520" y="4371953"/>
            <a:ext cx="4161174" cy="623227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¿Se puede señalar Fechas Exactas para Eventos Apocalípticos?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6 CuadroTexto">
            <a:hlinkClick r:id="rId15"/>
          </p:cNvPr>
          <p:cNvSpPr txBox="1"/>
          <p:nvPr/>
        </p:nvSpPr>
        <p:spPr>
          <a:xfrm>
            <a:off x="474423" y="1348238"/>
            <a:ext cx="3386950" cy="623227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¿Sabes por qué murió Cristo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 por ti en la cruz? - 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365515" y="160634"/>
            <a:ext cx="841298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6" tIns="34280" rIns="68556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5" name="24 Pentágono"/>
          <p:cNvSpPr/>
          <p:nvPr/>
        </p:nvSpPr>
        <p:spPr>
          <a:xfrm>
            <a:off x="6133746" y="4721614"/>
            <a:ext cx="2876815" cy="305828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80" rIns="68556" bIns="3428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0" name="3 CuadroTexto"/>
          <p:cNvSpPr txBox="1"/>
          <p:nvPr/>
        </p:nvSpPr>
        <p:spPr>
          <a:xfrm>
            <a:off x="371119" y="674546"/>
            <a:ext cx="8358188" cy="530913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7" tIns="34289" rIns="68577" bIns="34289">
            <a:spAutoFit/>
            <a:sp3d extrusionH="139700">
              <a:extrusionClr>
                <a:srgbClr val="002060"/>
              </a:extrusionClr>
            </a:sp3d>
          </a:bodyPr>
          <a:lstStyle/>
          <a:p>
            <a:pPr algn="ctr">
              <a:tabLst>
                <a:tab pos="3697895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95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24" name="23 CuadroTexto">
            <a:hlinkClick r:id="rId16"/>
          </p:cNvPr>
          <p:cNvSpPr txBox="1"/>
          <p:nvPr/>
        </p:nvSpPr>
        <p:spPr>
          <a:xfrm>
            <a:off x="5367236" y="4011913"/>
            <a:ext cx="2968520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68556" tIns="34280" rIns="68556" bIns="34280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002060"/>
                </a:solidFill>
              </a:rPr>
              <a:t>Impactante Testimonio De Un</a:t>
            </a:r>
          </a:p>
          <a:p>
            <a:pPr algn="ctr"/>
            <a:r>
              <a:rPr lang="es-ES" b="1" dirty="0">
                <a:solidFill>
                  <a:srgbClr val="002060"/>
                </a:solidFill>
              </a:rPr>
              <a:t> Ex Terrorista Islámico</a:t>
            </a:r>
          </a:p>
        </p:txBody>
      </p:sp>
    </p:spTree>
    <p:extLst>
      <p:ext uri="{BB962C8B-B14F-4D97-AF65-F5344CB8AC3E}">
        <p14:creationId xmlns:p14="http://schemas.microsoft.com/office/powerpoint/2010/main" val="151324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4" y="-1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9 CuadroTexto">
            <a:hlinkClick r:id="rId3"/>
          </p:cNvPr>
          <p:cNvSpPr txBox="1"/>
          <p:nvPr/>
        </p:nvSpPr>
        <p:spPr>
          <a:xfrm>
            <a:off x="1043608" y="2268002"/>
            <a:ext cx="2213880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Carta de Un Bebé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11 CuadroTexto">
            <a:hlinkClick r:id="rId4"/>
          </p:cNvPr>
          <p:cNvSpPr txBox="1"/>
          <p:nvPr/>
        </p:nvSpPr>
        <p:spPr>
          <a:xfrm>
            <a:off x="539554" y="2715767"/>
            <a:ext cx="3188732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Peor De Los Sentimientos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3 CuadroTexto">
            <a:hlinkClick r:id="rId5"/>
          </p:cNvPr>
          <p:cNvSpPr txBox="1"/>
          <p:nvPr/>
        </p:nvSpPr>
        <p:spPr>
          <a:xfrm>
            <a:off x="4860033" y="1275608"/>
            <a:ext cx="3979660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La Guerra Contra El Dinero En Efectivo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3 CuadroTexto">
            <a:hlinkClick r:id="rId6"/>
          </p:cNvPr>
          <p:cNvSpPr txBox="1"/>
          <p:nvPr/>
        </p:nvSpPr>
        <p:spPr>
          <a:xfrm>
            <a:off x="539553" y="1275608"/>
            <a:ext cx="338560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Testimonio Acerca De Halloween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7"/>
          </p:cNvPr>
          <p:cNvSpPr txBox="1"/>
          <p:nvPr/>
        </p:nvSpPr>
        <p:spPr>
          <a:xfrm>
            <a:off x="4932040" y="2283718"/>
            <a:ext cx="3807541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Testimonio De Un Ex Monje Budista                      Que Regresó De La Muerte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8"/>
          </p:cNvPr>
          <p:cNvSpPr txBox="1"/>
          <p:nvPr/>
        </p:nvSpPr>
        <p:spPr>
          <a:xfrm>
            <a:off x="539556" y="3219826"/>
            <a:ext cx="3211249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Envejecer Es Una Obligación,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Madurar Es Una Opción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9"/>
          </p:cNvPr>
          <p:cNvSpPr txBox="1"/>
          <p:nvPr/>
        </p:nvSpPr>
        <p:spPr>
          <a:xfrm>
            <a:off x="4860032" y="1779662"/>
            <a:ext cx="4032722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De Prostituta A Una Vida Con Propósito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13 CuadroTexto">
            <a:hlinkClick r:id="rId10"/>
          </p:cNvPr>
          <p:cNvSpPr txBox="1"/>
          <p:nvPr/>
        </p:nvSpPr>
        <p:spPr>
          <a:xfrm>
            <a:off x="683569" y="1779662"/>
            <a:ext cx="2887940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Jerusalén, La Ciudad Amada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365515" y="160634"/>
            <a:ext cx="841298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6" tIns="34280" rIns="68556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0" name="19 CuadroTexto">
            <a:hlinkClick r:id="rId11"/>
          </p:cNvPr>
          <p:cNvSpPr txBox="1"/>
          <p:nvPr/>
        </p:nvSpPr>
        <p:spPr>
          <a:xfrm>
            <a:off x="5148064" y="3003798"/>
            <a:ext cx="3419221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68556" tIns="34280" rIns="68556" bIns="34280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r>
              <a:rPr lang="es-ES" b="1" dirty="0">
                <a:solidFill>
                  <a:srgbClr val="002060"/>
                </a:solidFill>
              </a:rPr>
              <a:t>Reconoce Tus Errores Y Serás Libre</a:t>
            </a:r>
          </a:p>
        </p:txBody>
      </p:sp>
      <p:sp>
        <p:nvSpPr>
          <p:cNvPr id="24" name="3 CuadroTexto"/>
          <p:cNvSpPr txBox="1"/>
          <p:nvPr/>
        </p:nvSpPr>
        <p:spPr>
          <a:xfrm>
            <a:off x="371119" y="674546"/>
            <a:ext cx="8358188" cy="530913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7" tIns="34289" rIns="68577" bIns="34289">
            <a:spAutoFit/>
            <a:sp3d extrusionH="139700">
              <a:extrusionClr>
                <a:srgbClr val="002060"/>
              </a:extrusionClr>
            </a:sp3d>
          </a:bodyPr>
          <a:lstStyle/>
          <a:p>
            <a:pPr algn="ctr">
              <a:tabLst>
                <a:tab pos="3697895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95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25" name="16 CuadroTexto">
            <a:hlinkClick r:id="rId12"/>
          </p:cNvPr>
          <p:cNvSpPr txBox="1"/>
          <p:nvPr/>
        </p:nvSpPr>
        <p:spPr>
          <a:xfrm>
            <a:off x="5220072" y="3507854"/>
            <a:ext cx="3386950" cy="623227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La Voluntad Perfecta de Dios y Su Voluntad Permisiva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1 CuadroTexto">
            <a:hlinkClick r:id="rId13"/>
          </p:cNvPr>
          <p:cNvSpPr txBox="1"/>
          <p:nvPr/>
        </p:nvSpPr>
        <p:spPr>
          <a:xfrm>
            <a:off x="323530" y="4011911"/>
            <a:ext cx="374441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cs typeface="Arial" charset="0"/>
              </a:rPr>
              <a:t>Planeta </a:t>
            </a:r>
            <a:r>
              <a:rPr lang="es-ES" b="1" dirty="0" err="1" smtClean="0">
                <a:solidFill>
                  <a:srgbClr val="002060"/>
                </a:solidFill>
                <a:cs typeface="Arial" charset="0"/>
              </a:rPr>
              <a:t>Nibiru</a:t>
            </a:r>
            <a:r>
              <a:rPr lang="es-ES" b="1" dirty="0" smtClean="0">
                <a:solidFill>
                  <a:srgbClr val="002060"/>
                </a:solidFill>
                <a:cs typeface="Arial" charset="0"/>
              </a:rPr>
              <a:t> ¿Amenaza o Ficción?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1 CuadroTexto">
            <a:hlinkClick r:id="rId14"/>
          </p:cNvPr>
          <p:cNvSpPr txBox="1"/>
          <p:nvPr/>
        </p:nvSpPr>
        <p:spPr>
          <a:xfrm>
            <a:off x="323530" y="4515966"/>
            <a:ext cx="374441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cs typeface="Arial" charset="0"/>
              </a:rPr>
              <a:t>Cómo Obtener Paz Interior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25 Pentágono"/>
          <p:cNvSpPr/>
          <p:nvPr/>
        </p:nvSpPr>
        <p:spPr>
          <a:xfrm>
            <a:off x="6133746" y="4721614"/>
            <a:ext cx="2876815" cy="305828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80" rIns="68556" bIns="3428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1" name="13 CuadroTexto">
            <a:hlinkClick r:id="rId15"/>
          </p:cNvPr>
          <p:cNvSpPr txBox="1"/>
          <p:nvPr/>
        </p:nvSpPr>
        <p:spPr>
          <a:xfrm>
            <a:off x="5220072" y="4299942"/>
            <a:ext cx="338560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De Científico a Siervo de Dios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40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" y="-1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3 CuadroTexto">
            <a:hlinkClick r:id="rId4"/>
          </p:cNvPr>
          <p:cNvSpPr txBox="1"/>
          <p:nvPr/>
        </p:nvSpPr>
        <p:spPr>
          <a:xfrm>
            <a:off x="504000" y="3672001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Niño Regresa del Cielo </a:t>
            </a: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c</a:t>
            </a: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on </a:t>
            </a: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u</a:t>
            </a: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n Mensaje </a:t>
            </a: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p</a:t>
            </a: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ara el Mundo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365516" y="160634"/>
            <a:ext cx="841298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5" tIns="34280" rIns="68555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4" name="3 CuadroTexto"/>
          <p:cNvSpPr txBox="1"/>
          <p:nvPr/>
        </p:nvSpPr>
        <p:spPr>
          <a:xfrm>
            <a:off x="371119" y="674547"/>
            <a:ext cx="8358188" cy="530913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6" tIns="34289" rIns="68576" bIns="34289">
            <a:spAutoFit/>
            <a:sp3d extrusionH="139700">
              <a:extrusionClr>
                <a:srgbClr val="002060"/>
              </a:extrusionClr>
            </a:sp3d>
          </a:bodyPr>
          <a:lstStyle/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26" name="13 CuadroTexto">
            <a:hlinkClick r:id="rId5"/>
          </p:cNvPr>
          <p:cNvSpPr txBox="1"/>
          <p:nvPr/>
        </p:nvSpPr>
        <p:spPr>
          <a:xfrm>
            <a:off x="539552" y="1275607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¿Es Halloween Un Inocente Juego </a:t>
            </a: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d</a:t>
            </a: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 Niños?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7" name="13 CuadroTexto">
            <a:hlinkClick r:id="rId6"/>
          </p:cNvPr>
          <p:cNvSpPr txBox="1"/>
          <p:nvPr/>
        </p:nvSpPr>
        <p:spPr>
          <a:xfrm>
            <a:off x="539552" y="2736000"/>
            <a:ext cx="338560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La Cara Oculta de </a:t>
            </a: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Halloween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8" name="13 CuadroTexto">
            <a:hlinkClick r:id="rId7"/>
          </p:cNvPr>
          <p:cNvSpPr txBox="1"/>
          <p:nvPr/>
        </p:nvSpPr>
        <p:spPr>
          <a:xfrm>
            <a:off x="539552" y="1995688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Ex Satanista  Habla  </a:t>
            </a: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Acerca </a:t>
            </a: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de </a:t>
            </a: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Halloween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1" name="13 CuadroTexto">
            <a:hlinkClick r:id="rId8"/>
          </p:cNvPr>
          <p:cNvSpPr txBox="1"/>
          <p:nvPr/>
        </p:nvSpPr>
        <p:spPr>
          <a:xfrm>
            <a:off x="504000" y="4428000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¡Reconoce Ud. los Tiempos que Estamos Viviendo?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9"/>
          </p:cNvPr>
          <p:cNvSpPr txBox="1"/>
          <p:nvPr/>
        </p:nvSpPr>
        <p:spPr>
          <a:xfrm>
            <a:off x="504000" y="3219822"/>
            <a:ext cx="338437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Un Vistazo a la Eternidad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4" name="13 CuadroTexto">
            <a:hlinkClick r:id="rId10"/>
          </p:cNvPr>
          <p:cNvSpPr txBox="1"/>
          <p:nvPr/>
        </p:nvSpPr>
        <p:spPr>
          <a:xfrm>
            <a:off x="4932040" y="1332000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Sacrificio de Jesucristo Según el </a:t>
            </a:r>
          </a:p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Antiguo Testamento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5" name="14 CuadroTexto">
            <a:hlinkClick r:id="rId11"/>
          </p:cNvPr>
          <p:cNvSpPr txBox="1"/>
          <p:nvPr/>
        </p:nvSpPr>
        <p:spPr>
          <a:xfrm>
            <a:off x="4932040" y="2139702"/>
            <a:ext cx="338560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Cómo Reconocer a una Secta</a:t>
            </a:r>
          </a:p>
        </p:txBody>
      </p:sp>
      <p:sp>
        <p:nvSpPr>
          <p:cNvPr id="16" name="15 CuadroTexto">
            <a:hlinkClick r:id="rId12"/>
          </p:cNvPr>
          <p:cNvSpPr txBox="1"/>
          <p:nvPr/>
        </p:nvSpPr>
        <p:spPr>
          <a:xfrm>
            <a:off x="4932040" y="2700000"/>
            <a:ext cx="338560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Conoce lo que Dios Aborrece</a:t>
            </a:r>
          </a:p>
        </p:txBody>
      </p:sp>
      <p:sp>
        <p:nvSpPr>
          <p:cNvPr id="17" name="16 CuadroTexto">
            <a:hlinkClick r:id="rId13"/>
          </p:cNvPr>
          <p:cNvSpPr txBox="1"/>
          <p:nvPr/>
        </p:nvSpPr>
        <p:spPr>
          <a:xfrm>
            <a:off x="4932040" y="3240000"/>
            <a:ext cx="338560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Evangelio de la Prosperidad</a:t>
            </a:r>
          </a:p>
        </p:txBody>
      </p:sp>
      <p:sp>
        <p:nvSpPr>
          <p:cNvPr id="19" name="18 CuadroTexto">
            <a:hlinkClick r:id="rId14"/>
          </p:cNvPr>
          <p:cNvSpPr txBox="1"/>
          <p:nvPr/>
        </p:nvSpPr>
        <p:spPr>
          <a:xfrm>
            <a:off x="4932040" y="3795886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Ecumenismo (Unión de Religiones)</a:t>
            </a:r>
          </a:p>
        </p:txBody>
      </p:sp>
      <p:sp>
        <p:nvSpPr>
          <p:cNvPr id="23" name="22 Pentágono"/>
          <p:cNvSpPr/>
          <p:nvPr/>
        </p:nvSpPr>
        <p:spPr>
          <a:xfrm>
            <a:off x="6133746" y="4721614"/>
            <a:ext cx="2876815" cy="305828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80" rIns="68556" bIns="3428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</p:spTree>
    <p:extLst>
      <p:ext uri="{BB962C8B-B14F-4D97-AF65-F5344CB8AC3E}">
        <p14:creationId xmlns:p14="http://schemas.microsoft.com/office/powerpoint/2010/main" val="214963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" y="-1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 CuadroTexto"/>
          <p:cNvSpPr txBox="1"/>
          <p:nvPr/>
        </p:nvSpPr>
        <p:spPr>
          <a:xfrm>
            <a:off x="365516" y="160634"/>
            <a:ext cx="8412983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5" tIns="34280" rIns="68555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4" name="3 CuadroTexto"/>
          <p:cNvSpPr txBox="1"/>
          <p:nvPr/>
        </p:nvSpPr>
        <p:spPr>
          <a:xfrm>
            <a:off x="371119" y="674547"/>
            <a:ext cx="8358188" cy="530913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6" tIns="34289" rIns="68576" bIns="34289">
            <a:spAutoFit/>
            <a:sp3d extrusionH="139700">
              <a:extrusionClr>
                <a:srgbClr val="002060"/>
              </a:extrusionClr>
            </a:sp3d>
          </a:bodyPr>
          <a:lstStyle/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21" name="20 Pentágono"/>
          <p:cNvSpPr/>
          <p:nvPr/>
        </p:nvSpPr>
        <p:spPr>
          <a:xfrm>
            <a:off x="6732240" y="4824000"/>
            <a:ext cx="2281073" cy="229442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2" tIns="25718" rIns="51432" bIns="25718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la siguiente diapositiva</a:t>
            </a:r>
          </a:p>
        </p:txBody>
      </p:sp>
      <p:sp>
        <p:nvSpPr>
          <p:cNvPr id="20" name="19 CuadroTexto">
            <a:hlinkClick r:id="rId4"/>
          </p:cNvPr>
          <p:cNvSpPr txBox="1"/>
          <p:nvPr/>
        </p:nvSpPr>
        <p:spPr>
          <a:xfrm>
            <a:off x="395536" y="1491630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Asombroso Juicio que Viene a las</a:t>
            </a:r>
          </a:p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Naciones</a:t>
            </a:r>
          </a:p>
        </p:txBody>
      </p:sp>
      <p:sp>
        <p:nvSpPr>
          <p:cNvPr id="23" name="22 CuadroTexto">
            <a:hlinkClick r:id="rId5"/>
          </p:cNvPr>
          <p:cNvSpPr txBox="1"/>
          <p:nvPr/>
        </p:nvSpPr>
        <p:spPr>
          <a:xfrm>
            <a:off x="395536" y="2355726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¿Qué es la Apostasía y Cómo </a:t>
            </a:r>
          </a:p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Reconocerla?</a:t>
            </a:r>
          </a:p>
        </p:txBody>
      </p:sp>
      <p:sp>
        <p:nvSpPr>
          <p:cNvPr id="8" name="7 CuadroTexto">
            <a:hlinkClick r:id="rId6"/>
          </p:cNvPr>
          <p:cNvSpPr txBox="1"/>
          <p:nvPr/>
        </p:nvSpPr>
        <p:spPr>
          <a:xfrm>
            <a:off x="395536" y="3219822"/>
            <a:ext cx="3385606" cy="346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La </a:t>
            </a: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Ú</a:t>
            </a: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ltima Generación</a:t>
            </a:r>
            <a:endParaRPr lang="es-ES" b="1" dirty="0" smtClean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82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</TotalTime>
  <Words>2165</Words>
  <Application>Microsoft Office PowerPoint</Application>
  <PresentationFormat>Presentación en pantalla (16:9)</PresentationFormat>
  <Paragraphs>153</Paragraphs>
  <Slides>34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 y Roby</dc:creator>
  <cp:lastModifiedBy>Paloma</cp:lastModifiedBy>
  <cp:revision>11</cp:revision>
  <dcterms:created xsi:type="dcterms:W3CDTF">2017-09-09T22:24:21Z</dcterms:created>
  <dcterms:modified xsi:type="dcterms:W3CDTF">2017-09-17T00:33:40Z</dcterms:modified>
</cp:coreProperties>
</file>