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56" r:id="rId3"/>
    <p:sldId id="291" r:id="rId4"/>
    <p:sldId id="260" r:id="rId5"/>
    <p:sldId id="259" r:id="rId6"/>
    <p:sldId id="258" r:id="rId7"/>
    <p:sldId id="257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K8P+4mWcLsYd7ZeVtPejA==" hashData="brrQ7Y6iJsTCdhuJVuy9wRNg9tpKAeWea/rirCYFf7QtMIs/url6RVjp/6x3yzFaePuAhI+jyB8Esa1pgEZHX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281312"/>
    <a:srgbClr val="DEB5B4"/>
    <a:srgbClr val="AD4D4B"/>
    <a:srgbClr val="062F3C"/>
    <a:srgbClr val="14ABD8"/>
    <a:srgbClr val="ABE5F7"/>
    <a:srgbClr val="312E01"/>
    <a:srgbClr val="FAEF5C"/>
    <a:srgbClr val="FBF1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8" d="100"/>
          <a:sy n="68" d="100"/>
        </p:scale>
        <p:origin x="60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92354-5024-4C98-9ECC-959F22EAFA58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5E2EB-C6F5-42E6-9D15-91B64699A26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87076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AD9D81-4AF1-4723-83AF-4F4AC422267D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338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>
                <a:solidFill>
                  <a:prstClr val="black"/>
                </a:solidFill>
              </a:rPr>
              <a:pPr/>
              <a:t>29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013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>
                <a:solidFill>
                  <a:prstClr val="black"/>
                </a:solidFill>
              </a:rPr>
              <a:pPr/>
              <a:t>30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683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>
                <a:solidFill>
                  <a:prstClr val="black"/>
                </a:solidFill>
              </a:rPr>
              <a:pPr/>
              <a:t>31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184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791393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28034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20142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49271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85923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15186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27474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014039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869483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04421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469809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4349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9F413-25EA-4B3F-975C-29F0146B0813}" type="datetimeFigureOut">
              <a:rPr lang="es-PE" smtClean="0">
                <a:solidFill>
                  <a:srgbClr val="000000"/>
                </a:solidFill>
              </a:rPr>
              <a:pPr/>
              <a:t>22/09/2018</a:t>
            </a:fld>
            <a:endParaRPr lang="es-PE" dirty="0">
              <a:solidFill>
                <a:srgbClr val="000000"/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PE" dirty="0">
              <a:solidFill>
                <a:srgbClr val="000000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4EF438-18BE-490C-BD3F-B9823FA8B57F}" type="slidenum">
              <a:rPr lang="es-PE" smtClean="0">
                <a:solidFill>
                  <a:srgbClr val="000000"/>
                </a:solidFill>
              </a:rPr>
              <a:pPr/>
              <a:t>‹Nº›</a:t>
            </a:fld>
            <a:endParaRPr lang="es-P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308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B4F6E-6B89-4EEE-88D8-D21E7095196B}" type="datetimeFigureOut">
              <a:rPr lang="es-PE" smtClean="0"/>
              <a:t>22/09/2018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6EBB0-71CF-48DE-8D16-36CC61833887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74217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831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57189" indent="-457189" algn="l" rtl="0" fontAlgn="base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fontAlgn="base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  <a:cs typeface="+mn-cs"/>
        </a:defRPr>
      </a:lvl2pPr>
      <a:lvl3pPr marL="1523962" indent="-304792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33547" indent="-304792" algn="l" rtl="0" fontAlgn="base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cs typeface="+mn-cs"/>
        </a:defRPr>
      </a:lvl4pPr>
      <a:lvl5pPr marL="274313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dios-el-taxi-y-el-instrumento-(roby)/" TargetMode="External"/><Relationship Id="rId13" Type="http://schemas.openxmlformats.org/officeDocument/2006/relationships/hyperlink" Target="http://www.mispps.com/reflexion/4o-parte-senales-de-la-segunda-venida-de-cristo-(roby)/" TargetMode="External"/><Relationship Id="rId3" Type="http://schemas.openxmlformats.org/officeDocument/2006/relationships/hyperlink" Target="http://www.mispps.com/reflexion/evidencias-cientificas-de-la-biblia-parte-1/" TargetMode="External"/><Relationship Id="rId7" Type="http://schemas.openxmlformats.org/officeDocument/2006/relationships/hyperlink" Target="http://www.mispps.com/reflexion/celebras-halloween-(roby)/" TargetMode="External"/><Relationship Id="rId12" Type="http://schemas.openxmlformats.org/officeDocument/2006/relationships/hyperlink" Target="http://www.mispps.com/reflexion/3o-parte-senales-de-la-segunda-venida-de-cristo-(roby)-21727/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cuando-el-hombre-confronta-a-dios-(roby)/" TargetMode="External"/><Relationship Id="rId11" Type="http://schemas.openxmlformats.org/officeDocument/2006/relationships/hyperlink" Target="http://www.mispps.com/reflexion/2o-parte-senales-de-la-segunda-venida-de-cristo-(roby)/" TargetMode="External"/><Relationship Id="rId5" Type="http://schemas.openxmlformats.org/officeDocument/2006/relationships/hyperlink" Target="http://www.mispps.com/reflexion/jesucristo-no-es-religion-el-es-vida/" TargetMode="External"/><Relationship Id="rId15" Type="http://schemas.openxmlformats.org/officeDocument/2006/relationships/hyperlink" Target="http://www.mispps.com/reflexion/el-positivismo-humanista-vs-el-positivismo-biblico/" TargetMode="External"/><Relationship Id="rId10" Type="http://schemas.openxmlformats.org/officeDocument/2006/relationships/hyperlink" Target="http://www.mispps.com/reflexion/senales-de-la-segunda-venida-de-cristo-parte-1-(roby)" TargetMode="External"/><Relationship Id="rId4" Type="http://schemas.openxmlformats.org/officeDocument/2006/relationships/hyperlink" Target="http://www.mispps.com/reflexion/evidencias-cientificas-de-la-biblia-parte-2/" TargetMode="External"/><Relationship Id="rId9" Type="http://schemas.openxmlformats.org/officeDocument/2006/relationships/hyperlink" Target="http://www.mispps.com/misterio-82/un-mundo-invisible-pero-real-parte-1-(roby)/msg101304/" TargetMode="External"/><Relationship Id="rId14" Type="http://schemas.openxmlformats.org/officeDocument/2006/relationships/hyperlink" Target="http://www.mispps.com/naturaleza-ciencias-29/eventos-cosmicos-en-lo-que-resta-del-2015-(roby)/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misterio-82/el-misterio-de-la-divina-trinidad-(roby)/" TargetMode="External"/><Relationship Id="rId13" Type="http://schemas.openxmlformats.org/officeDocument/2006/relationships/hyperlink" Target="http://www.mispps.com/reflexion/cuando-el-hombre-le-cambia-la-gloria-a-dios-(roby)/" TargetMode="External"/><Relationship Id="rId3" Type="http://schemas.openxmlformats.org/officeDocument/2006/relationships/hyperlink" Target="http://www.mispps.com/reflexion/parte-ii-sabes-por-que-murio-cristo-por-ti-en-la-cruz/" TargetMode="External"/><Relationship Id="rId7" Type="http://schemas.openxmlformats.org/officeDocument/2006/relationships/hyperlink" Target="http://www.mispps.com/reflexion/salvacion-del-alma-(roby)/" TargetMode="External"/><Relationship Id="rId12" Type="http://schemas.openxmlformats.org/officeDocument/2006/relationships/hyperlink" Target="http://www.mispps.com/reflexion/mas-alla-de-la-muerte-roby-23863/" TargetMode="External"/><Relationship Id="rId2" Type="http://schemas.openxmlformats.org/officeDocument/2006/relationships/image" Target="../media/image50.jpeg"/><Relationship Id="rId16" Type="http://schemas.openxmlformats.org/officeDocument/2006/relationships/hyperlink" Target="http://www.mispps.com/reflexion/impactante-testimonio-de-un-ex-terrorista-islamico-(paloma-roby)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el-acto-de-juzgar-(roby)/" TargetMode="External"/><Relationship Id="rId11" Type="http://schemas.openxmlformats.org/officeDocument/2006/relationships/hyperlink" Target="http://www.mispps.com/reflexion/existen-varias-maneras-de-llegar-a-dios-(roby)/" TargetMode="External"/><Relationship Id="rId5" Type="http://schemas.openxmlformats.org/officeDocument/2006/relationships/hyperlink" Target="http://www.mispps.com/reflexion/el-arrebatamiento-(roby)/" TargetMode="External"/><Relationship Id="rId15" Type="http://schemas.openxmlformats.org/officeDocument/2006/relationships/hyperlink" Target="http://www.mispps.com/reflexion/sabes-por-que-murio-cristo-por-ti-en-la-cruz-parte-1-de-2-(roby)/" TargetMode="External"/><Relationship Id="rId10" Type="http://schemas.openxmlformats.org/officeDocument/2006/relationships/hyperlink" Target="http://www.mispps.com/misterio-82/el-misterio-del-espiritu-santo-roby/" TargetMode="External"/><Relationship Id="rId4" Type="http://schemas.openxmlformats.org/officeDocument/2006/relationships/hyperlink" Target="http://www.mispps.com/naturaleza-ciencias-29/eclipses-de-luna-roja-(roby)/" TargetMode="External"/><Relationship Id="rId9" Type="http://schemas.openxmlformats.org/officeDocument/2006/relationships/hyperlink" Target="http://www.mispps.com/reflexion/radiografia-biblica-del-anticristo-(roby)/" TargetMode="External"/><Relationship Id="rId14" Type="http://schemas.openxmlformats.org/officeDocument/2006/relationships/hyperlink" Target="http://www.mispps.com/reflexion/se-puede-senalar-fechas-exactas-para-eventos-apocalipticos-roby/" TargetMode="Externa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envejecer-es-una-obligacion-madurar-es-una-opcion-(paloma-roby)/" TargetMode="External"/><Relationship Id="rId13" Type="http://schemas.openxmlformats.org/officeDocument/2006/relationships/hyperlink" Target="http://www.mispps.com/naturaleza-ciencias-29/planeta-nibiru-amenaza-o-ficcion-(paloma-roby)/" TargetMode="External"/><Relationship Id="rId3" Type="http://schemas.openxmlformats.org/officeDocument/2006/relationships/hyperlink" Target="http://www.mispps.com/reflexion/carta-de-un-bebe-(paloma)/" TargetMode="External"/><Relationship Id="rId7" Type="http://schemas.openxmlformats.org/officeDocument/2006/relationships/hyperlink" Target="http://www.mispps.com/reflexion-73/testimonio-de-un-ex-monje-budista-que-regreso-de-la-muerte-(paloma-roby)/" TargetMode="External"/><Relationship Id="rId12" Type="http://schemas.openxmlformats.org/officeDocument/2006/relationships/hyperlink" Target="http://www.mispps.com/reflexion/la-voluntad-perfecta-de-dios-y-su-voluntad-permisiva-(paloma-roby)/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testimonio-acerca-de-halloween-(roby)/" TargetMode="External"/><Relationship Id="rId11" Type="http://schemas.openxmlformats.org/officeDocument/2006/relationships/hyperlink" Target="http://www.mispps.com/reflexion/reconoce-tus-errores-y-seras-libre-(paloma-roby)/" TargetMode="External"/><Relationship Id="rId5" Type="http://schemas.openxmlformats.org/officeDocument/2006/relationships/hyperlink" Target="http://www.mispps.com/reflexion/la-guerra-contra-el-dinero-en-efectivo-(paloma)/" TargetMode="External"/><Relationship Id="rId15" Type="http://schemas.openxmlformats.org/officeDocument/2006/relationships/hyperlink" Target="http://www.mispps.com/reflexion-73/de-cientifico-a-siervo-de-dios-(paloma-roby)/" TargetMode="External"/><Relationship Id="rId10" Type="http://schemas.openxmlformats.org/officeDocument/2006/relationships/hyperlink" Target="http://www.mispps.com/lugares/jerusalen-la-ciudad-amada-(paloma)/" TargetMode="External"/><Relationship Id="rId4" Type="http://schemas.openxmlformats.org/officeDocument/2006/relationships/hyperlink" Target="http://www.mispps.com/reflexion/el-peor-de-los-sentimientos-(paloma-roby)/" TargetMode="External"/><Relationship Id="rId9" Type="http://schemas.openxmlformats.org/officeDocument/2006/relationships/hyperlink" Target="http://www.mispps.com/reflexion/de-prostitua-a-una-vida-con-proposito-(paloma-roby)/" TargetMode="External"/><Relationship Id="rId14" Type="http://schemas.openxmlformats.org/officeDocument/2006/relationships/hyperlink" Target="http://www.mispps.com/reflexion/como-obtener-paz-interior-(paloma-roby)/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pps.com/reflexion/reconoce-ud-los-tiempos-que-estamos-viviendo-(paloma-roby)/" TargetMode="External"/><Relationship Id="rId13" Type="http://schemas.openxmlformats.org/officeDocument/2006/relationships/hyperlink" Target="https://www.mispps.com/reflexion-73/el-evangelio-de-la-prosperidad-(paloma-roby)/" TargetMode="External"/><Relationship Id="rId3" Type="http://schemas.openxmlformats.org/officeDocument/2006/relationships/image" Target="../media/image50.jpeg"/><Relationship Id="rId7" Type="http://schemas.openxmlformats.org/officeDocument/2006/relationships/hyperlink" Target="http://www.mispps.com/fechas-especiales-66/ex-satanista-habla-acerca-de-halloween-(paloma-roby)/" TargetMode="External"/><Relationship Id="rId12" Type="http://schemas.openxmlformats.org/officeDocument/2006/relationships/hyperlink" Target="https://www.mispps.com/reflexion-73/conoce-lo-que-dios-aborrece-(paloma-roby)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la-cara-oculta-de-halloween-(paloma-roby)/" TargetMode="External"/><Relationship Id="rId11" Type="http://schemas.openxmlformats.org/officeDocument/2006/relationships/hyperlink" Target="https://www.mispps.com/reflexion/como-reconocer-a-una-secta-(paloma-roby)/" TargetMode="External"/><Relationship Id="rId5" Type="http://schemas.openxmlformats.org/officeDocument/2006/relationships/hyperlink" Target="http://www.mispps.com/fechas-especiales/es-halloween-un-inocente-juego-de-ninos-(paloma-roby)/" TargetMode="External"/><Relationship Id="rId10" Type="http://schemas.openxmlformats.org/officeDocument/2006/relationships/hyperlink" Target="https://www.mispps.com/reflexion/el-sacrificio-de-jesucristo-segun-el-antiguo-testamento-(paloma-roby)/" TargetMode="External"/><Relationship Id="rId4" Type="http://schemas.openxmlformats.org/officeDocument/2006/relationships/hyperlink" Target="http://www.mispps.com/reflexion/nino-regresa-del-cielo-con-un-mensaje-para-el-mundo-(paloma-roby)/" TargetMode="External"/><Relationship Id="rId9" Type="http://schemas.openxmlformats.org/officeDocument/2006/relationships/hyperlink" Target="https://www.mispps.com/reflexion/un-vistazo-a-la-eternidad-(paloma-roby)/" TargetMode="External"/><Relationship Id="rId14" Type="http://schemas.openxmlformats.org/officeDocument/2006/relationships/hyperlink" Target="https://www.mispps.com/reflexion-73/el-ecumenismo-(union-de-religiones)-paloma-roby)/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pps.com/reflexion-73/lideres-que-apoyan-la-aparicion-del-anticristo-revelacion-m-gomez-(paloma-roby)/" TargetMode="External"/><Relationship Id="rId3" Type="http://schemas.openxmlformats.org/officeDocument/2006/relationships/image" Target="../media/image50.jpeg"/><Relationship Id="rId7" Type="http://schemas.openxmlformats.org/officeDocument/2006/relationships/hyperlink" Target="https://www.mispps.com/reflexion-73/jesucristo-la-roca-inamovible-(paloma-roby)/" TargetMode="External"/><Relationship Id="rId12" Type="http://schemas.openxmlformats.org/officeDocument/2006/relationships/hyperlink" Target="https://www.mispps.com/reflexion-73/ni-moises-ni-elias-seran-los-dos-testigos-de-apocalipsis-11-(roby)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ispps.com/reflexion-73/la-ultima-generacion-(paloma-roby)/" TargetMode="External"/><Relationship Id="rId11" Type="http://schemas.openxmlformats.org/officeDocument/2006/relationships/hyperlink" Target="https://www.mispps.com/reflexion-73/impactante-palabra-profetica-para-argentina-(roby)/" TargetMode="External"/><Relationship Id="rId5" Type="http://schemas.openxmlformats.org/officeDocument/2006/relationships/hyperlink" Target="https://www.mispps.com/reflexion-73/que-es-la-apostasia-y-como-reconocerla-(paloma-roby)/" TargetMode="External"/><Relationship Id="rId10" Type="http://schemas.openxmlformats.org/officeDocument/2006/relationships/hyperlink" Target="https://www.mispps.com/reflexion-73/son-moises-y-elias-los-dos-testigos-de-apocalipsis-11-(paloma-roby)/" TargetMode="External"/><Relationship Id="rId4" Type="http://schemas.openxmlformats.org/officeDocument/2006/relationships/hyperlink" Target="https://www.mispps.com/reflexion-73/asombroso-juicio-que-viene-a-las-naciones-(paloma-roby)/msg185917/?topicseen#new" TargetMode="External"/><Relationship Id="rId9" Type="http://schemas.openxmlformats.org/officeDocument/2006/relationships/hyperlink" Target="https://www.mispps.com/naturaleza-y-ciencias/primer-eclipse-de-superluna-azul-de-sangre-en-150-anos-este-31-de-enero-del-2018/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pps.com/reflexion-73/tremendo-testimonio-sobre-los-principios-de-dolores-(paloma-roby)/" TargetMode="External"/><Relationship Id="rId3" Type="http://schemas.openxmlformats.org/officeDocument/2006/relationships/image" Target="../media/image50.jpeg"/><Relationship Id="rId7" Type="http://schemas.openxmlformats.org/officeDocument/2006/relationships/hyperlink" Target="https://www.mispps.com/reflexion-73/vision-sobre-el-rapto-y-la-tribulacion-recibida-el-20-agosto-2018-(roby)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ispps.com/reflexion-73/revelacion-en-sueno-sobre-la-2o-venida-de-jesucristo-(roby)/" TargetMode="External"/><Relationship Id="rId5" Type="http://schemas.openxmlformats.org/officeDocument/2006/relationships/hyperlink" Target="https://www.mispps.com/naturaleza-y-ciencias/alerta-maxima!-imagenes-de-nibiru-captadas-en-los-cielos-(roby)/" TargetMode="External"/><Relationship Id="rId4" Type="http://schemas.openxmlformats.org/officeDocument/2006/relationships/hyperlink" Target="https://www.mispps.com/naturaleza-y-ciencias/eclipse-lunar-total-(luna-de-sangre)-mas-largo-del-siglo-xxi-(roby)/" TargetMode="Externa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89118"/>
            <a:ext cx="11875135" cy="6679764"/>
          </a:xfrm>
          <a:prstGeom prst="rect">
            <a:avLst/>
          </a:prstGeom>
        </p:spPr>
      </p:pic>
      <p:sp>
        <p:nvSpPr>
          <p:cNvPr id="9" name="CuadroTexto 7"/>
          <p:cNvSpPr txBox="1"/>
          <p:nvPr/>
        </p:nvSpPr>
        <p:spPr>
          <a:xfrm>
            <a:off x="0" y="137236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81312"/>
              </a:extrusionClr>
            </a:sp3d>
          </a:bodyPr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PE" sz="4000" dirty="0" smtClean="0">
                <a:solidFill>
                  <a:srgbClr val="DEB5B4"/>
                </a:solidFill>
                <a:latin typeface="Arial Black" panose="020B0A04020102020204" pitchFamily="34" charset="0"/>
              </a:rPr>
              <a:t>REVELACIÓN (SUEÑO) - </a:t>
            </a:r>
            <a:r>
              <a:rPr lang="es-PE" sz="4000" dirty="0">
                <a:solidFill>
                  <a:srgbClr val="DEB5B4"/>
                </a:solidFill>
                <a:latin typeface="Arial Black" panose="020B0A04020102020204" pitchFamily="34" charset="0"/>
              </a:rPr>
              <a:t>CLAUDIA MEDINA</a:t>
            </a:r>
          </a:p>
          <a:p>
            <a:pPr algn="ctr"/>
            <a:r>
              <a:rPr lang="es-PE" sz="4000" dirty="0" smtClean="0">
                <a:solidFill>
                  <a:srgbClr val="DEB5B4"/>
                </a:solidFill>
                <a:latin typeface="Arial Black" panose="020B0A04020102020204" pitchFamily="34" charset="0"/>
              </a:rPr>
              <a:t>IMPLANTACION </a:t>
            </a:r>
            <a:r>
              <a:rPr lang="es-PE" sz="4000" dirty="0">
                <a:solidFill>
                  <a:srgbClr val="DEB5B4"/>
                </a:solidFill>
                <a:latin typeface="Arial Black" panose="020B0A04020102020204" pitchFamily="34" charset="0"/>
              </a:rPr>
              <a:t>DEL </a:t>
            </a:r>
            <a:r>
              <a:rPr lang="es-PE" sz="4000" dirty="0" smtClean="0">
                <a:solidFill>
                  <a:srgbClr val="DEB5B4"/>
                </a:solidFill>
                <a:latin typeface="Arial Black" panose="020B0A04020102020204" pitchFamily="34" charset="0"/>
              </a:rPr>
              <a:t>CHIP </a:t>
            </a:r>
            <a:endParaRPr lang="es-PE" sz="4000" dirty="0">
              <a:solidFill>
                <a:srgbClr val="DEB5B4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CuadroTexto 7"/>
          <p:cNvSpPr txBox="1"/>
          <p:nvPr/>
        </p:nvSpPr>
        <p:spPr>
          <a:xfrm>
            <a:off x="567055" y="1460675"/>
            <a:ext cx="1146048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81312"/>
              </a:extrusionClr>
            </a:sp3d>
          </a:bodyPr>
          <a:lstStyle>
            <a:defPPr>
              <a:defRPr lang="es-P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PE" sz="2400" dirty="0" smtClean="0">
                <a:solidFill>
                  <a:srgbClr val="DEB5B4"/>
                </a:solidFill>
                <a:latin typeface="Arial Black" panose="020B0A04020102020204" pitchFamily="34" charset="0"/>
              </a:rPr>
              <a:t>LLEGARÁN </a:t>
            </a:r>
            <a:r>
              <a:rPr lang="es-PE" sz="2400" dirty="0">
                <a:solidFill>
                  <a:srgbClr val="DEB5B4"/>
                </a:solidFill>
                <a:latin typeface="Arial Black" panose="020B0A04020102020204" pitchFamily="34" charset="0"/>
              </a:rPr>
              <a:t>CON MENTIRAS A NUESTROS PAISES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8298555" y="6077412"/>
            <a:ext cx="332232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96850">
              <a:extrusionClr>
                <a:srgbClr val="281312"/>
              </a:extrusionClr>
            </a:sp3d>
          </a:bodyPr>
          <a:lstStyle/>
          <a:p>
            <a:pPr algn="r"/>
            <a:r>
              <a:rPr lang="es-ES" sz="3200" dirty="0" err="1" smtClean="0">
                <a:solidFill>
                  <a:srgbClr val="DEB5B4"/>
                </a:solidFill>
                <a:latin typeface="Brush Script MT" panose="03060802040406070304" pitchFamily="66" charset="0"/>
              </a:rPr>
              <a:t>Roby</a:t>
            </a:r>
            <a:endParaRPr lang="es-PE" sz="3200" dirty="0">
              <a:solidFill>
                <a:srgbClr val="DEB5B4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65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Agnus Dei instrumental (violin).wav"/>
          </p:stSnd>
        </p:sndAc>
      </p:transition>
    </mc:Choice>
    <mc:Fallback xmlns="">
      <p:transition spd="slow">
        <p:sndAc>
          <p:stSnd>
            <p:snd r:embed="rId5" name="Agnus Dei instrumental (violin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79" y="124301"/>
            <a:ext cx="11750041" cy="6609398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9099" y="4585084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42C25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B7C5B9"/>
                </a:solidFill>
                <a:latin typeface="Arial Black" panose="020B0A04020102020204" pitchFamily="34" charset="0"/>
              </a:rPr>
              <a:t>Apocalipsis 13:17 “Y que ninguno pudiese comprar ni vender, sino el que tuviese la marca o el nombre de la bestia, o el número de su nombre”.</a:t>
            </a:r>
            <a:endParaRPr lang="es-PE" sz="2400" dirty="0">
              <a:solidFill>
                <a:srgbClr val="B7C5B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65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9100" y="5298391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80A0A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E7A3A3"/>
                </a:solidFill>
                <a:latin typeface="Arial Black" panose="020B0A04020102020204" pitchFamily="34" charset="0"/>
              </a:rPr>
              <a:t>Esta mañana tuve un sueño, fue como verme en el futuro. Estaba en mi país, El Salvador, y caminaba por una de las calles del lugar donde crecí, en San Salvador. </a:t>
            </a:r>
            <a:endParaRPr lang="es-PE" sz="2400" dirty="0">
              <a:solidFill>
                <a:srgbClr val="E7A3A3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139" y="883062"/>
            <a:ext cx="7432563" cy="41714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Llamada de nube 4"/>
          <p:cNvSpPr/>
          <p:nvPr/>
        </p:nvSpPr>
        <p:spPr>
          <a:xfrm>
            <a:off x="6535293" y="275280"/>
            <a:ext cx="3948113" cy="2622231"/>
          </a:xfrm>
          <a:prstGeom prst="cloudCallout">
            <a:avLst>
              <a:gd name="adj1" fmla="val -12030"/>
              <a:gd name="adj2" fmla="val 34451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241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98919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532228" y="5080083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3F311D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D7C4A9"/>
                </a:solidFill>
                <a:latin typeface="Arial Black" panose="020B0A04020102020204" pitchFamily="34" charset="0"/>
              </a:rPr>
              <a:t>V</a:t>
            </a:r>
            <a:r>
              <a:rPr lang="es-PE" sz="2400" dirty="0" smtClean="0">
                <a:solidFill>
                  <a:srgbClr val="D7C4A9"/>
                </a:solidFill>
                <a:latin typeface="Arial Black" panose="020B0A04020102020204" pitchFamily="34" charset="0"/>
              </a:rPr>
              <a:t>eo a varios miembros de mi familia: mamá, hermanos, tías y mi sobrina que ahora tiene 15 años.</a:t>
            </a:r>
            <a:endParaRPr lang="es-PE" sz="2400" dirty="0">
              <a:solidFill>
                <a:srgbClr val="D7C4A9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35"/>
          <a:stretch/>
        </p:blipFill>
        <p:spPr>
          <a:xfrm>
            <a:off x="305972" y="938472"/>
            <a:ext cx="5816420" cy="343993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972" y="938472"/>
            <a:ext cx="2185503" cy="364838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5" r="18691" b="3151"/>
          <a:stretch/>
        </p:blipFill>
        <p:spPr>
          <a:xfrm>
            <a:off x="8867055" y="866541"/>
            <a:ext cx="3018973" cy="367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8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65690" y="5332688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80A0A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E7A3A3"/>
                </a:solidFill>
                <a:latin typeface="Arial Black" panose="020B0A04020102020204" pitchFamily="34" charset="0"/>
              </a:rPr>
              <a:t>Sin embargo, ella aparentaba tener unos 17 años, llevaba globos blancos en su mano y en mi sueño, me dicen que hay una fiesta de aniversario grandísima y nos habían invitado.</a:t>
            </a:r>
            <a:endParaRPr lang="es-PE" sz="2400" dirty="0">
              <a:solidFill>
                <a:srgbClr val="E7A3A3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466" y="145926"/>
            <a:ext cx="8747335" cy="5040836"/>
          </a:xfrm>
          <a:prstGeom prst="rect">
            <a:avLst/>
          </a:prstGeom>
        </p:spPr>
      </p:pic>
      <p:pic>
        <p:nvPicPr>
          <p:cNvPr id="7" name="Picture 4" descr="decoraciÃ³n con globos para baby shower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770"/>
          <a:stretch/>
        </p:blipFill>
        <p:spPr bwMode="auto">
          <a:xfrm>
            <a:off x="828363" y="145926"/>
            <a:ext cx="2525486" cy="372119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17" y="2006524"/>
            <a:ext cx="2185503" cy="364838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79603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65690" y="5742755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A1A04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F7B385"/>
                </a:solidFill>
                <a:latin typeface="Arial Black" panose="020B0A04020102020204" pitchFamily="34" charset="0"/>
              </a:rPr>
              <a:t>H</a:t>
            </a:r>
            <a:r>
              <a:rPr lang="es-PE" sz="2400" dirty="0" smtClean="0">
                <a:solidFill>
                  <a:srgbClr val="F7B385"/>
                </a:solidFill>
                <a:latin typeface="Arial Black" panose="020B0A04020102020204" pitchFamily="34" charset="0"/>
              </a:rPr>
              <a:t>ay comida gratis, de todo gratis. A mí no me agradó porque en mi familia solo yo soy cristiana, y ellos comparten con el mundo. </a:t>
            </a:r>
            <a:endParaRPr lang="es-PE" sz="2400" dirty="0">
              <a:solidFill>
                <a:srgbClr val="F7B385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2930" t="23125" r="50312" b="26458"/>
          <a:stretch/>
        </p:blipFill>
        <p:spPr>
          <a:xfrm>
            <a:off x="1596494" y="228191"/>
            <a:ext cx="9092191" cy="5514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5953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65689" y="5414962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151E2D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AE1EE"/>
                </a:solidFill>
                <a:latin typeface="Arial Black" panose="020B0A04020102020204" pitchFamily="34" charset="0"/>
              </a:rPr>
              <a:t>El lugar era una gran casa en el área, pero como en otros sueños el lugar parecía reconstruido, nuevas edificaciones, un lugar muy amplio.</a:t>
            </a:r>
            <a:endParaRPr lang="es-PE" sz="2400" dirty="0">
              <a:solidFill>
                <a:srgbClr val="DAE1EE"/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 descr="p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125" y="165099"/>
            <a:ext cx="7816929" cy="524986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93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65690" y="5728218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42F44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ACE0FA"/>
                </a:solidFill>
                <a:latin typeface="Arial Black" panose="020B0A04020102020204" pitchFamily="34" charset="0"/>
              </a:rPr>
              <a:t>E</a:t>
            </a:r>
            <a:r>
              <a:rPr lang="es-PE" sz="2400" dirty="0" smtClean="0">
                <a:solidFill>
                  <a:srgbClr val="ACE0FA"/>
                </a:solidFill>
                <a:latin typeface="Arial Black" panose="020B0A04020102020204" pitchFamily="34" charset="0"/>
              </a:rPr>
              <a:t>ntro con ellos y veía que a todos les daban cosas gratis como llamando la atención pero a cambio debían ponerse el chip. </a:t>
            </a:r>
            <a:endParaRPr lang="es-PE" sz="2400" dirty="0">
              <a:solidFill>
                <a:srgbClr val="ACE0FA"/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504" y="-112712"/>
            <a:ext cx="4381500" cy="35433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/>
          <a:srcRect l="4219" t="27708" r="52070" b="20417"/>
          <a:stretch/>
        </p:blipFill>
        <p:spPr>
          <a:xfrm>
            <a:off x="6302215" y="0"/>
            <a:ext cx="5329238" cy="355758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076" name="Picture 4" descr="https://elnuevodespertar.files.wordpress.com/2014/12/microchip_490px.jpg?w=49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150" y="2967990"/>
            <a:ext cx="4233568" cy="292893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46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A7D74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CuadroTexto 1"/>
          <p:cNvSpPr txBox="1"/>
          <p:nvPr/>
        </p:nvSpPr>
        <p:spPr>
          <a:xfrm>
            <a:off x="381283" y="5359821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32422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C5C7C3"/>
                </a:solidFill>
                <a:latin typeface="Arial Black" panose="020B0A04020102020204" pitchFamily="34" charset="0"/>
              </a:rPr>
              <a:t>Me acerco a mi mama y le digo: “mamá ¿qué es esto? ¿Estamos en el futuro? </a:t>
            </a:r>
          </a:p>
          <a:p>
            <a:pPr algn="ctr"/>
            <a:r>
              <a:rPr lang="es-PE" sz="2400" dirty="0" smtClean="0">
                <a:solidFill>
                  <a:srgbClr val="C5C7C3"/>
                </a:solidFill>
                <a:latin typeface="Arial Black" panose="020B0A04020102020204" pitchFamily="34" charset="0"/>
              </a:rPr>
              <a:t>Y mi mami me contesta: “Si, no se te olvide para que lo cuentes”. </a:t>
            </a:r>
            <a:endParaRPr lang="es-PE" sz="2400" dirty="0">
              <a:solidFill>
                <a:srgbClr val="C5C7C3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2695" t="23542" r="50313" b="16250"/>
          <a:stretch/>
        </p:blipFill>
        <p:spPr>
          <a:xfrm>
            <a:off x="511966" y="203919"/>
            <a:ext cx="7052536" cy="50827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5" r="18691" b="3151"/>
          <a:stretch/>
        </p:blipFill>
        <p:spPr>
          <a:xfrm>
            <a:off x="7749124" y="719304"/>
            <a:ext cx="3374465" cy="41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29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9686" y="5093606"/>
            <a:ext cx="113538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2C221A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5C3B5"/>
                </a:solidFill>
                <a:latin typeface="Arial Black" panose="020B0A04020102020204" pitchFamily="34" charset="0"/>
              </a:rPr>
              <a:t>Llamo a todos mis familiares antes que se pongan el chip y les digo muy preocupada: “Por favor no se lo pongan, ya que inmediatamente su ADN quedara conectado a Satanás y ya no habrá salvación para ustedes”. </a:t>
            </a:r>
            <a:endParaRPr lang="es-PE" sz="2400" dirty="0">
              <a:solidFill>
                <a:srgbClr val="D5C3B5"/>
              </a:solidFill>
              <a:latin typeface="Arial Black" panose="020B0A04020102020204" pitchFamily="34" charset="0"/>
            </a:endParaRPr>
          </a:p>
        </p:txBody>
      </p:sp>
      <p:pic>
        <p:nvPicPr>
          <p:cNvPr id="4100" name="Picture 4" descr="http://siciliainformazioni.com/wp-content/uploads/2017/07/rfid_chip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38750" cy="508635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cronicadeunatraicion.files.wordpress.com/2017/05/marca-de-la-bestia.jpg?w=485&amp;h=27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722" y="682171"/>
            <a:ext cx="6858932" cy="386080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81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0000">
                <a:srgbClr val="64521D"/>
              </a:gs>
              <a:gs pos="28000">
                <a:schemeClr val="accent3">
                  <a:lumMod val="24000"/>
                </a:schemeClr>
              </a:gs>
              <a:gs pos="100000">
                <a:schemeClr val="accent4">
                  <a:lumMod val="75000"/>
                </a:schemeClr>
              </a:gs>
              <a:gs pos="58000">
                <a:srgbClr val="FF9900"/>
              </a:gs>
              <a:gs pos="17000">
                <a:schemeClr val="accent4">
                  <a:lumMod val="40000"/>
                  <a:lumOff val="6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/>
          </a:p>
        </p:txBody>
      </p:sp>
      <p:pic>
        <p:nvPicPr>
          <p:cNvPr id="5126" name="Picture 6" descr="aplicac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164" y="760184"/>
            <a:ext cx="5420665" cy="360861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78" y="760185"/>
            <a:ext cx="6415316" cy="36086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uadroTexto 1"/>
          <p:cNvSpPr txBox="1"/>
          <p:nvPr/>
        </p:nvSpPr>
        <p:spPr>
          <a:xfrm>
            <a:off x="567866" y="5426023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accent4">
                  <a:lumMod val="60000"/>
                  <a:lumOff val="40000"/>
                </a:schemeClr>
              </a:extrusionClr>
            </a:sp3d>
          </a:bodyPr>
          <a:lstStyle/>
          <a:p>
            <a:pPr algn="ctr"/>
            <a:r>
              <a:rPr lang="es-ES" sz="2400" dirty="0">
                <a:solidFill>
                  <a:srgbClr val="281312"/>
                </a:solidFill>
                <a:latin typeface="Arial Black" panose="020B0A04020102020204" pitchFamily="34" charset="0"/>
              </a:rPr>
              <a:t>Una día me señala su cuello y me dice: “Mira, yo me lo puse, esto es para que nos paguen, podamos vender y comprar; sin esto no podemos negociar”. </a:t>
            </a:r>
          </a:p>
        </p:txBody>
      </p:sp>
    </p:spTree>
    <p:extLst>
      <p:ext uri="{BB962C8B-B14F-4D97-AF65-F5344CB8AC3E}">
        <p14:creationId xmlns:p14="http://schemas.microsoft.com/office/powerpoint/2010/main" val="190194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94472" y="5525337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11409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EEB39C"/>
                </a:solidFill>
                <a:latin typeface="Arial Black" panose="020B0A04020102020204" pitchFamily="34" charset="0"/>
              </a:rPr>
              <a:t>“¡¡Dios mío!! -- Le dije, ¿Por qué lo hiciste? Ya no hay vuelta atrás”. Yo lloraba, y ella como si nada.</a:t>
            </a:r>
            <a:endParaRPr lang="es-PE" sz="2400" dirty="0">
              <a:solidFill>
                <a:srgbClr val="EEB39C"/>
              </a:solidFill>
              <a:latin typeface="Arial Black" panose="020B0A04020102020204" pitchFamily="34" charset="0"/>
            </a:endParaRPr>
          </a:p>
        </p:txBody>
      </p:sp>
      <p:pic>
        <p:nvPicPr>
          <p:cNvPr id="6146" name="Picture 2" descr="Microchip, marca de la best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212" y="614362"/>
            <a:ext cx="6987060" cy="453546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0"/>
          <a:stretch/>
        </p:blipFill>
        <p:spPr>
          <a:xfrm flipH="1">
            <a:off x="394472" y="500278"/>
            <a:ext cx="4252608" cy="4524781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9408292" y="4729163"/>
            <a:ext cx="2339980" cy="294508"/>
          </a:xfrm>
          <a:prstGeom prst="rect">
            <a:avLst/>
          </a:prstGeom>
          <a:solidFill>
            <a:srgbClr val="240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3374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9686" y="5008098"/>
            <a:ext cx="113538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32533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96DCF8"/>
                </a:solidFill>
                <a:latin typeface="Arial Black" panose="020B0A04020102020204" pitchFamily="34" charset="0"/>
              </a:rPr>
              <a:t>A mi mamá, mi hermana y mi sobrina les rogué que no lo hagan, pues irían al infierno, el alma es eterna.</a:t>
            </a:r>
          </a:p>
          <a:p>
            <a:pPr algn="ctr"/>
            <a:r>
              <a:rPr lang="es-PE" sz="2400" dirty="0" smtClean="0">
                <a:solidFill>
                  <a:srgbClr val="96DCF8"/>
                </a:solidFill>
                <a:latin typeface="Arial Black" panose="020B0A04020102020204" pitchFamily="34" charset="0"/>
              </a:rPr>
              <a:t>Les dije: “No lo hagan, solo ¡Cristo salva!”.</a:t>
            </a:r>
          </a:p>
          <a:p>
            <a:pPr algn="ctr"/>
            <a:r>
              <a:rPr lang="es-PE" sz="2400" dirty="0" smtClean="0">
                <a:solidFill>
                  <a:srgbClr val="96DCF8"/>
                </a:solidFill>
                <a:latin typeface="Arial Black" panose="020B0A04020102020204" pitchFamily="34" charset="0"/>
              </a:rPr>
              <a:t>Ellos afirmaron que no lo harían. Luego, ya no las pude ver.</a:t>
            </a:r>
            <a:endParaRPr lang="es-PE" sz="2400" dirty="0">
              <a:solidFill>
                <a:srgbClr val="96DCF8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01" y="171618"/>
            <a:ext cx="3880852" cy="4664862"/>
          </a:xfrm>
          <a:prstGeom prst="rect">
            <a:avLst/>
          </a:prstGeom>
        </p:spPr>
      </p:pic>
      <p:pic>
        <p:nvPicPr>
          <p:cNvPr id="7170" name="Picture 2" descr="jesus-salv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254" y="238761"/>
            <a:ext cx="7045419" cy="468352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71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36069" y="5346115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421604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F9BDA5"/>
                </a:solidFill>
                <a:latin typeface="Arial Black" panose="020B0A04020102020204" pitchFamily="34" charset="0"/>
              </a:rPr>
              <a:t>Y</a:t>
            </a:r>
            <a:r>
              <a:rPr lang="es-PE" sz="2400" dirty="0" smtClean="0">
                <a:solidFill>
                  <a:srgbClr val="F9BDA5"/>
                </a:solidFill>
                <a:latin typeface="Arial Black" panose="020B0A04020102020204" pitchFamily="34" charset="0"/>
              </a:rPr>
              <a:t> los que habían aceptado el chip estaban allí, algunos de ellos suavemente (en voz baja) decían: “Se están llevando a los que no quieren el chip” (yo entendía que era para matarlos) </a:t>
            </a:r>
            <a:endParaRPr lang="es-PE" sz="2400" dirty="0">
              <a:solidFill>
                <a:srgbClr val="F9BDA5"/>
              </a:solidFill>
              <a:latin typeface="Arial Black" panose="020B0A04020102020204" pitchFamily="34" charset="0"/>
            </a:endParaRPr>
          </a:p>
        </p:txBody>
      </p:sp>
      <p:pic>
        <p:nvPicPr>
          <p:cNvPr id="8194" name="Picture 2" descr="https://www.ufo-spain.com/wp-content/uploads/2018/01/agenda2030portada-1068x5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169" y="0"/>
            <a:ext cx="10562655" cy="520220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63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0000">
                <a:srgbClr val="64521D"/>
              </a:gs>
              <a:gs pos="24000">
                <a:schemeClr val="accent3">
                  <a:lumMod val="24000"/>
                </a:schemeClr>
              </a:gs>
              <a:gs pos="100000">
                <a:schemeClr val="accent4">
                  <a:lumMod val="75000"/>
                </a:schemeClr>
              </a:gs>
              <a:gs pos="58000">
                <a:srgbClr val="FFC000"/>
              </a:gs>
              <a:gs pos="17000">
                <a:schemeClr val="accent4">
                  <a:lumMod val="40000"/>
                  <a:lumOff val="6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/>
          </a:p>
        </p:txBody>
      </p:sp>
      <p:pic>
        <p:nvPicPr>
          <p:cNvPr id="9218" name="Picture 2" descr="cristianos adorando y orando a Dios en la igle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577" y="0"/>
            <a:ext cx="9173126" cy="515988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1"/>
          <p:cNvSpPr txBox="1"/>
          <p:nvPr/>
        </p:nvSpPr>
        <p:spPr>
          <a:xfrm>
            <a:off x="433754" y="5446544"/>
            <a:ext cx="1135380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accent4">
                  <a:lumMod val="60000"/>
                  <a:lumOff val="40000"/>
                </a:schemeClr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281312"/>
                </a:solidFill>
                <a:latin typeface="Arial Black" panose="020B0A04020102020204" pitchFamily="34" charset="0"/>
              </a:rPr>
              <a:t>¡¡</a:t>
            </a:r>
            <a:r>
              <a:rPr lang="es-ES" sz="2400" dirty="0">
                <a:solidFill>
                  <a:srgbClr val="281312"/>
                </a:solidFill>
                <a:latin typeface="Arial Black" panose="020B0A04020102020204" pitchFamily="34" charset="0"/>
              </a:rPr>
              <a:t>Santo!! Luego el Espíritu Santo me dice: "Ve a la iglesia, mira que los hermanos están clamando porque los van a matar por ser cristianos”.</a:t>
            </a:r>
          </a:p>
          <a:p>
            <a:pPr algn="ctr"/>
            <a:endParaRPr lang="es-PE" sz="2400" dirty="0">
              <a:solidFill>
                <a:srgbClr val="28131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61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4000">
                <a:srgbClr val="64521D"/>
              </a:gs>
              <a:gs pos="36000">
                <a:schemeClr val="accent3">
                  <a:lumMod val="24000"/>
                </a:schemeClr>
              </a:gs>
              <a:gs pos="100000">
                <a:schemeClr val="accent4">
                  <a:lumMod val="75000"/>
                </a:schemeClr>
              </a:gs>
              <a:gs pos="58000">
                <a:srgbClr val="FFC000">
                  <a:lumMod val="49000"/>
                  <a:lumOff val="51000"/>
                </a:srgbClr>
              </a:gs>
              <a:gs pos="31000">
                <a:schemeClr val="accent4">
                  <a:lumMod val="40000"/>
                  <a:lumOff val="6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419100" y="4613359"/>
            <a:ext cx="1135380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rgbClr val="3B2C19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281312"/>
                </a:solidFill>
                <a:latin typeface="Arial Black" panose="020B0A04020102020204" pitchFamily="34" charset="0"/>
              </a:rPr>
              <a:t>Veo en visión unos hermanos angustiados, orando. Llego a la iglesia y comienzo a decirles que eso está escrito en la palabra, en Mateo 24:9, que dice “Entonces os entregarán a tribulación, y os matarán, y seréis odiados de todas las naciones por causa de mi nombre”.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10" y="554355"/>
            <a:ext cx="6217447" cy="350558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001" y="698528"/>
            <a:ext cx="5831999" cy="3288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62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9686" y="5567878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27000">
              <a:extrusionClr>
                <a:srgbClr val="3F311D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7C4A9"/>
                </a:solidFill>
                <a:latin typeface="Arial Black" panose="020B0A04020102020204" pitchFamily="34" charset="0"/>
              </a:rPr>
              <a:t>No tengan miedo, hermanos, demos la vida por nuestro Señor, Él la dio por nosotros y nos recibirá en el reino de los cielos. </a:t>
            </a:r>
            <a:endParaRPr lang="es-PE" sz="2400" dirty="0">
              <a:solidFill>
                <a:srgbClr val="D7C4A9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http://4.bp.blogspot.com/_0c2Qp7KnlVU/SMlM6YY_qUI/AAAAAAAAAqY/qORxKXP_F54/s1600/2ti+1.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999" y="194018"/>
            <a:ext cx="7901848" cy="536272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14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0D3F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h="101600" prst="convex"/>
            <a:bevelB w="101600" h="1016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" name="CuadroTexto 1"/>
          <p:cNvSpPr txBox="1"/>
          <p:nvPr/>
        </p:nvSpPr>
        <p:spPr>
          <a:xfrm>
            <a:off x="7455878" y="1707222"/>
            <a:ext cx="4120660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20828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4BAE6"/>
                </a:solidFill>
                <a:latin typeface="Arial Black" panose="020B0A04020102020204" pitchFamily="34" charset="0"/>
              </a:rPr>
              <a:t>Luego, el Espíritu Santo me dice: “Les daré una salida, ellos no los verán (porque estaba rodeado por agentes del nuevo orden mundial en las puertas, calles, avenidas etc.) </a:t>
            </a:r>
            <a:endParaRPr lang="es-PE" sz="2400" dirty="0">
              <a:solidFill>
                <a:srgbClr val="F4BAE6"/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 descr="https://4.bp.blogspot.com/-SlvSmBR7cSY/Wa_dZu0S0YI/AAAAAAAAE34/NJWIraTLwMEZ4LjbonErcbEhjSvPvO9tACLcBGAs/s1600/DIOS%2BSIEMPRE%2BNOS%2BDA%2BUNA%2BSALI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48" y="190365"/>
            <a:ext cx="6477268" cy="647726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39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9686" y="5387927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3F311D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7C4A9"/>
                </a:solidFill>
                <a:latin typeface="Arial Black" panose="020B0A04020102020204" pitchFamily="34" charset="0"/>
              </a:rPr>
              <a:t>Pero me dice el Señor: “Allí hay una cocina, caminen hacia allá, encontraran algo como una puerta que va hacia a un patio, allí no hay vigilancia”.</a:t>
            </a:r>
            <a:endParaRPr lang="es-PE" sz="2400" dirty="0">
              <a:solidFill>
                <a:srgbClr val="D7C4A9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2" t="2221" r="3179" b="2889"/>
          <a:stretch/>
        </p:blipFill>
        <p:spPr>
          <a:xfrm>
            <a:off x="1711451" y="0"/>
            <a:ext cx="8671561" cy="5229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775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9686" y="5387927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24331D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6C397"/>
                </a:solidFill>
                <a:latin typeface="Arial Black" panose="020B0A04020102020204" pitchFamily="34" charset="0"/>
              </a:rPr>
              <a:t>Y caminamos mi familia (mi esposo e hijos) y los hermanos de la iglesia. Caminamos hacia una montaña, había un camino angosto bien hecho, de cemento. </a:t>
            </a:r>
            <a:endParaRPr lang="es-PE" sz="2400" dirty="0">
              <a:solidFill>
                <a:srgbClr val="A6C397"/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353" y="329199"/>
            <a:ext cx="8993293" cy="505872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554937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0000">
                <a:srgbClr val="64521D">
                  <a:lumMod val="51000"/>
                </a:srgbClr>
              </a:gs>
              <a:gs pos="24000">
                <a:schemeClr val="accent3">
                  <a:lumMod val="24000"/>
                </a:schemeClr>
              </a:gs>
              <a:gs pos="100000">
                <a:schemeClr val="accent4">
                  <a:lumMod val="75000"/>
                </a:schemeClr>
              </a:gs>
              <a:gs pos="58000">
                <a:schemeClr val="accent2">
                  <a:lumMod val="75000"/>
                </a:schemeClr>
              </a:gs>
              <a:gs pos="17000">
                <a:schemeClr val="accent4">
                  <a:lumMod val="40000"/>
                  <a:lumOff val="6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/>
          </a:p>
        </p:txBody>
      </p:sp>
      <p:pic>
        <p:nvPicPr>
          <p:cNvPr id="3074" name="Picture 2" descr="http://static.iurd.com.ve.s3.amazonaws.com/wp-content/uploads/2014/02/aquienado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015" y="0"/>
            <a:ext cx="9652918" cy="542895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1"/>
          <p:cNvSpPr txBox="1"/>
          <p:nvPr/>
        </p:nvSpPr>
        <p:spPr>
          <a:xfrm>
            <a:off x="384986" y="5657671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accent4">
                  <a:lumMod val="60000"/>
                  <a:lumOff val="40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281312"/>
                </a:solidFill>
                <a:latin typeface="Arial Black" panose="020B0A04020102020204" pitchFamily="34" charset="0"/>
              </a:rPr>
              <a:t>Atravesamos </a:t>
            </a:r>
            <a:r>
              <a:rPr lang="es-PE" sz="2400" dirty="0">
                <a:solidFill>
                  <a:srgbClr val="281312"/>
                </a:solidFill>
                <a:latin typeface="Arial Black" panose="020B0A04020102020204" pitchFamily="34" charset="0"/>
              </a:rPr>
              <a:t>una quebrada (rio seco) y encontramos varias personas llenas de paz que subían buscando no ser marcadas.</a:t>
            </a:r>
          </a:p>
          <a:p>
            <a:pPr algn="ctr"/>
            <a:endParaRPr lang="es-PE" sz="2400" dirty="0">
              <a:solidFill>
                <a:srgbClr val="28131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890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19686" y="5641146"/>
            <a:ext cx="113538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85000"/>
                  <a:lumOff val="1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5D4DA"/>
                </a:solidFill>
                <a:latin typeface="Arial Black" panose="020B0A04020102020204" pitchFamily="34" charset="0"/>
              </a:rPr>
              <a:t>Mi niño grande, en un descanso que hicimos, se puso a platicar acerca del Señor con otros niños. </a:t>
            </a:r>
            <a:endParaRPr lang="es-PE" sz="2400" dirty="0">
              <a:solidFill>
                <a:srgbClr val="D5D4DA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14750" t="42444" r="62625" b="35778"/>
          <a:stretch/>
        </p:blipFill>
        <p:spPr>
          <a:xfrm>
            <a:off x="1523999" y="365759"/>
            <a:ext cx="9485657" cy="5135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0752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0000">
                <a:srgbClr val="64521D"/>
              </a:gs>
              <a:gs pos="24000">
                <a:schemeClr val="accent3">
                  <a:lumMod val="24000"/>
                </a:schemeClr>
              </a:gs>
              <a:gs pos="100000">
                <a:schemeClr val="accent4">
                  <a:lumMod val="75000"/>
                </a:schemeClr>
              </a:gs>
              <a:gs pos="58000">
                <a:srgbClr val="FFC000"/>
              </a:gs>
              <a:gs pos="17000">
                <a:schemeClr val="accent4">
                  <a:lumMod val="40000"/>
                  <a:lumOff val="60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/>
          </a:p>
        </p:txBody>
      </p:sp>
      <p:sp>
        <p:nvSpPr>
          <p:cNvPr id="2" name="CuadroTexto 1"/>
          <p:cNvSpPr txBox="1"/>
          <p:nvPr/>
        </p:nvSpPr>
        <p:spPr>
          <a:xfrm>
            <a:off x="433754" y="5446544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accent4">
                  <a:lumMod val="60000"/>
                  <a:lumOff val="40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281312"/>
                </a:solidFill>
                <a:latin typeface="Arial Black" panose="020B0A04020102020204" pitchFamily="34" charset="0"/>
              </a:rPr>
              <a:t>De hecho en el lugar donde crecí hay una montaña. Ese lugar era como un refugio y allí estábamos esperando instrucciones del Espíritu Santo.</a:t>
            </a:r>
            <a:endParaRPr lang="es-PE" sz="2400" dirty="0">
              <a:solidFill>
                <a:srgbClr val="281312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2875" t="27778" r="50500" b="21111"/>
          <a:stretch/>
        </p:blipFill>
        <p:spPr>
          <a:xfrm>
            <a:off x="1851064" y="0"/>
            <a:ext cx="8519179" cy="5253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2794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792"/>
            <a:ext cx="12207628" cy="6866791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26914" y="5092094"/>
            <a:ext cx="1135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rgbClr val="062F3C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BE5F7"/>
                </a:solidFill>
                <a:latin typeface="Arial Black" panose="020B0A04020102020204" pitchFamily="34" charset="0"/>
              </a:rPr>
              <a:t>Desperté, y sabía que debía contarlo. Creo que este es el tercer sueño con el Nuevo Orden Mundial que recibo.</a:t>
            </a:r>
          </a:p>
          <a:p>
            <a:pPr algn="ctr"/>
            <a:r>
              <a:rPr lang="es-PE" sz="2400" dirty="0" smtClean="0">
                <a:solidFill>
                  <a:srgbClr val="ABE5F7"/>
                </a:solidFill>
                <a:latin typeface="Arial Black" panose="020B0A04020102020204" pitchFamily="34" charset="0"/>
              </a:rPr>
              <a:t>¡A Dios sea la gloria!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l="11124" t="17111" r="38250" b="15777"/>
          <a:stretch/>
        </p:blipFill>
        <p:spPr>
          <a:xfrm>
            <a:off x="6364224" y="859536"/>
            <a:ext cx="5583936" cy="365471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7784"/>
            <a:ext cx="6553200" cy="373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5472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UNA VISITA INDESEADAAAAA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" b="73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1" t="14020" r="5711" b="24268"/>
          <a:stretch>
            <a:fillRect/>
          </a:stretch>
        </p:blipFill>
        <p:spPr bwMode="auto">
          <a:xfrm>
            <a:off x="7344140" y="3429000"/>
            <a:ext cx="3839633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5" b="10110"/>
          <a:stretch>
            <a:fillRect/>
          </a:stretch>
        </p:blipFill>
        <p:spPr bwMode="auto">
          <a:xfrm>
            <a:off x="7440150" y="1412776"/>
            <a:ext cx="3405473" cy="182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46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4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"/>
            <a:ext cx="12188245" cy="685800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4 CuadroTexto">
            <a:hlinkClick r:id="rId3"/>
          </p:cNvPr>
          <p:cNvSpPr txBox="1"/>
          <p:nvPr/>
        </p:nvSpPr>
        <p:spPr>
          <a:xfrm>
            <a:off x="431371" y="1796821"/>
            <a:ext cx="4960312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Evidencias Científicas de la Biblia – 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5 CuadroTexto">
            <a:hlinkClick r:id="rId4"/>
          </p:cNvPr>
          <p:cNvSpPr txBox="1"/>
          <p:nvPr/>
        </p:nvSpPr>
        <p:spPr>
          <a:xfrm>
            <a:off x="431378" y="2468897"/>
            <a:ext cx="490485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Evidencias Científicas de la Biblia – II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7 CuadroTexto">
            <a:hlinkClick r:id="rId5"/>
          </p:cNvPr>
          <p:cNvSpPr txBox="1"/>
          <p:nvPr/>
        </p:nvSpPr>
        <p:spPr>
          <a:xfrm>
            <a:off x="431378" y="3813045"/>
            <a:ext cx="476103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Jesucristo no es Religión, Él es Vida 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8 CuadroTexto">
            <a:hlinkClick r:id="rId6"/>
          </p:cNvPr>
          <p:cNvSpPr txBox="1"/>
          <p:nvPr/>
        </p:nvSpPr>
        <p:spPr>
          <a:xfrm>
            <a:off x="6096001" y="2829397"/>
            <a:ext cx="552279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Cuando el Hombre Confronta a Dios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9 CuadroTexto">
            <a:hlinkClick r:id="rId7"/>
          </p:cNvPr>
          <p:cNvSpPr txBox="1"/>
          <p:nvPr/>
        </p:nvSpPr>
        <p:spPr>
          <a:xfrm>
            <a:off x="911425" y="5157197"/>
            <a:ext cx="352316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¿Celebras </a:t>
            </a:r>
            <a:r>
              <a:rPr lang="es-ES" sz="2400" b="1" dirty="0" err="1">
                <a:solidFill>
                  <a:srgbClr val="002060"/>
                </a:solidFill>
                <a:cs typeface="Arial" charset="0"/>
              </a:rPr>
              <a:t>Halloween</a:t>
            </a: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? 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0 CuadroTexto">
            <a:hlinkClick r:id="rId8"/>
          </p:cNvPr>
          <p:cNvSpPr txBox="1"/>
          <p:nvPr/>
        </p:nvSpPr>
        <p:spPr>
          <a:xfrm>
            <a:off x="815413" y="3140973"/>
            <a:ext cx="399926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Dios, el Taxi y el Instrumento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0" name="11 CuadroTexto">
            <a:hlinkClick r:id="rId9"/>
          </p:cNvPr>
          <p:cNvSpPr txBox="1"/>
          <p:nvPr/>
        </p:nvSpPr>
        <p:spPr>
          <a:xfrm>
            <a:off x="431373" y="4485121"/>
            <a:ext cx="464153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Un Mundo Invisible pero Real 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1" name="12 CuadroTexto">
            <a:hlinkClick r:id="rId10"/>
          </p:cNvPr>
          <p:cNvSpPr txBox="1"/>
          <p:nvPr/>
        </p:nvSpPr>
        <p:spPr>
          <a:xfrm>
            <a:off x="6130493" y="3512189"/>
            <a:ext cx="552279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13 CuadroTexto">
            <a:hlinkClick r:id="rId11"/>
          </p:cNvPr>
          <p:cNvSpPr txBox="1"/>
          <p:nvPr/>
        </p:nvSpPr>
        <p:spPr>
          <a:xfrm>
            <a:off x="6118472" y="4107445"/>
            <a:ext cx="561801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4 CuadroTexto">
            <a:hlinkClick r:id="rId12"/>
          </p:cNvPr>
          <p:cNvSpPr txBox="1"/>
          <p:nvPr/>
        </p:nvSpPr>
        <p:spPr>
          <a:xfrm>
            <a:off x="5967161" y="4759389"/>
            <a:ext cx="5998899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III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4" name="15 CuadroTexto">
            <a:hlinkClick r:id="rId13"/>
          </p:cNvPr>
          <p:cNvSpPr txBox="1"/>
          <p:nvPr/>
        </p:nvSpPr>
        <p:spPr>
          <a:xfrm>
            <a:off x="5990237" y="5491069"/>
            <a:ext cx="5998899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Señales de la Segunda Venida de Cristo – IV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7" name="26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9" name="2 CuadroTexto"/>
          <p:cNvSpPr txBox="1"/>
          <p:nvPr/>
        </p:nvSpPr>
        <p:spPr>
          <a:xfrm>
            <a:off x="487355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8" tIns="45707" rIns="91408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31" name="13 CuadroTexto">
            <a:hlinkClick r:id="rId14"/>
          </p:cNvPr>
          <p:cNvSpPr txBox="1"/>
          <p:nvPr/>
        </p:nvSpPr>
        <p:spPr>
          <a:xfrm>
            <a:off x="6677941" y="1859130"/>
            <a:ext cx="4345807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Eventos Cósmicos por Acontecer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 en el 2015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13 CuadroTexto">
            <a:hlinkClick r:id="rId15"/>
          </p:cNvPr>
          <p:cNvSpPr txBox="1"/>
          <p:nvPr/>
        </p:nvSpPr>
        <p:spPr>
          <a:xfrm>
            <a:off x="719405" y="5829271"/>
            <a:ext cx="4133979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Positivismo Bíblico vs.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Positivismo Humanista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8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  <p:sndAc>
          <p:endSnd/>
        </p:sndAc>
      </p:transition>
    </mc:Choice>
    <mc:Fallback xmlns="">
      <p:transition spd="slow">
        <p:fade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7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>
            <a:hlinkClick r:id="rId3"/>
          </p:cNvPr>
          <p:cNvSpPr txBox="1"/>
          <p:nvPr/>
        </p:nvSpPr>
        <p:spPr>
          <a:xfrm>
            <a:off x="565390" y="2843525"/>
            <a:ext cx="4633201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¿Sabes por qué murió Cristo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por ti en la cruz? - 2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7" name="6 CuadroTexto">
            <a:hlinkClick r:id="rId4"/>
          </p:cNvPr>
          <p:cNvSpPr txBox="1"/>
          <p:nvPr/>
        </p:nvSpPr>
        <p:spPr>
          <a:xfrm>
            <a:off x="5752805" y="3073253"/>
            <a:ext cx="3427943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Eclipses de Luna Roja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8" name="7 CuadroTexto">
            <a:hlinkClick r:id="rId5"/>
          </p:cNvPr>
          <p:cNvSpPr txBox="1"/>
          <p:nvPr/>
        </p:nvSpPr>
        <p:spPr>
          <a:xfrm>
            <a:off x="9316028" y="3087970"/>
            <a:ext cx="276139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Arrebatamiento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9" name="8 CuadroTexto">
            <a:hlinkClick r:id="rId6"/>
          </p:cNvPr>
          <p:cNvSpPr txBox="1"/>
          <p:nvPr/>
        </p:nvSpPr>
        <p:spPr>
          <a:xfrm>
            <a:off x="5993612" y="1829533"/>
            <a:ext cx="266617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Acto de Juzgar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9 CuadroTexto">
            <a:hlinkClick r:id="rId7"/>
          </p:cNvPr>
          <p:cNvSpPr txBox="1"/>
          <p:nvPr/>
        </p:nvSpPr>
        <p:spPr>
          <a:xfrm>
            <a:off x="9063383" y="1846985"/>
            <a:ext cx="2951840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Salvación del Alma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577577" y="3899821"/>
            <a:ext cx="4665811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Misterio de la Divina Trinidad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6717771" y="3703421"/>
            <a:ext cx="4761031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Radiografía Bíblica del Anticristo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3" name="12 CuadroTexto">
            <a:hlinkClick r:id="rId10"/>
          </p:cNvPr>
          <p:cNvSpPr txBox="1"/>
          <p:nvPr/>
        </p:nvSpPr>
        <p:spPr>
          <a:xfrm>
            <a:off x="931661" y="4526209"/>
            <a:ext cx="399926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Misterio del Espíritu Santo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11"/>
          </p:cNvPr>
          <p:cNvSpPr txBox="1"/>
          <p:nvPr/>
        </p:nvSpPr>
        <p:spPr>
          <a:xfrm>
            <a:off x="6209680" y="2440933"/>
            <a:ext cx="5713237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¿Existen Varias Maneras de llegar a Dios?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5" name="14 CuadroTexto">
            <a:hlinkClick r:id="rId12"/>
          </p:cNvPr>
          <p:cNvSpPr txBox="1"/>
          <p:nvPr/>
        </p:nvSpPr>
        <p:spPr>
          <a:xfrm>
            <a:off x="1314757" y="5107005"/>
            <a:ext cx="3332723" cy="46163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Más</a:t>
            </a:r>
            <a:r>
              <a:rPr lang="es-E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allá de la Muerte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13"/>
          </p:cNvPr>
          <p:cNvSpPr txBox="1"/>
          <p:nvPr/>
        </p:nvSpPr>
        <p:spPr>
          <a:xfrm>
            <a:off x="6963440" y="4288609"/>
            <a:ext cx="4372645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/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  <a:extrusionClr>
              <a:srgbClr val="2D004C"/>
            </a:extrusionClr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Cuando el Hombre le Cambia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la Gloria a Dios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13 CuadroTexto">
            <a:hlinkClick r:id="rId14"/>
          </p:cNvPr>
          <p:cNvSpPr txBox="1"/>
          <p:nvPr/>
        </p:nvSpPr>
        <p:spPr>
          <a:xfrm>
            <a:off x="335360" y="5829273"/>
            <a:ext cx="5548232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¿Se puede señalar Fechas Exactas para Eventos Apocalípticos?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6 CuadroTexto">
            <a:hlinkClick r:id="rId15"/>
          </p:cNvPr>
          <p:cNvSpPr txBox="1"/>
          <p:nvPr/>
        </p:nvSpPr>
        <p:spPr>
          <a:xfrm>
            <a:off x="632564" y="1797653"/>
            <a:ext cx="4515933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¿Sabes por qué murió Cristo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 por ti en la cruz? - I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487355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8" tIns="45707" rIns="91408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24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4" name="23 CuadroTexto">
            <a:hlinkClick r:id="rId16"/>
          </p:cNvPr>
          <p:cNvSpPr txBox="1"/>
          <p:nvPr/>
        </p:nvSpPr>
        <p:spPr>
          <a:xfrm>
            <a:off x="7152126" y="5349218"/>
            <a:ext cx="3966406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91408" tIns="45707" rIns="91408" bIns="45707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</a:rPr>
              <a:t>Impactante Testimonio De Un</a:t>
            </a:r>
          </a:p>
          <a:p>
            <a:pPr algn="ctr"/>
            <a:r>
              <a:rPr lang="es-ES" sz="2400" b="1" dirty="0">
                <a:solidFill>
                  <a:srgbClr val="002060"/>
                </a:solidFill>
              </a:rPr>
              <a:t> Ex Terrorista Islámico</a:t>
            </a:r>
          </a:p>
        </p:txBody>
      </p:sp>
      <p:sp>
        <p:nvSpPr>
          <p:cNvPr id="26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98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7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9 CuadroTexto">
            <a:hlinkClick r:id="rId3"/>
          </p:cNvPr>
          <p:cNvSpPr txBox="1"/>
          <p:nvPr/>
        </p:nvSpPr>
        <p:spPr>
          <a:xfrm>
            <a:off x="1391477" y="3024005"/>
            <a:ext cx="2951840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Carta de Un Bebé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11 CuadroTexto">
            <a:hlinkClick r:id="rId4"/>
          </p:cNvPr>
          <p:cNvSpPr txBox="1"/>
          <p:nvPr/>
        </p:nvSpPr>
        <p:spPr>
          <a:xfrm>
            <a:off x="719405" y="3621025"/>
            <a:ext cx="425164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El Peor De Los Sentimientos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3 CuadroTexto">
            <a:hlinkClick r:id="rId5"/>
          </p:cNvPr>
          <p:cNvSpPr txBox="1"/>
          <p:nvPr/>
        </p:nvSpPr>
        <p:spPr>
          <a:xfrm>
            <a:off x="6480044" y="1700813"/>
            <a:ext cx="530621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La Guerra Contra El Dinero En Efectivo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3 CuadroTexto">
            <a:hlinkClick r:id="rId6"/>
          </p:cNvPr>
          <p:cNvSpPr txBox="1"/>
          <p:nvPr/>
        </p:nvSpPr>
        <p:spPr>
          <a:xfrm>
            <a:off x="719404" y="1700813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Testimonio Acerca De Halloween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7"/>
          </p:cNvPr>
          <p:cNvSpPr txBox="1"/>
          <p:nvPr/>
        </p:nvSpPr>
        <p:spPr>
          <a:xfrm>
            <a:off x="6576056" y="3044958"/>
            <a:ext cx="507672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Testimonio De Un Ex Monje Budista                      Que Regresó De La Muerte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8"/>
          </p:cNvPr>
          <p:cNvSpPr txBox="1"/>
          <p:nvPr/>
        </p:nvSpPr>
        <p:spPr>
          <a:xfrm>
            <a:off x="719410" y="4293102"/>
            <a:ext cx="4281665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Envejecer Es Una Obligación,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Madurar Es Una Opción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9"/>
          </p:cNvPr>
          <p:cNvSpPr txBox="1"/>
          <p:nvPr/>
        </p:nvSpPr>
        <p:spPr>
          <a:xfrm>
            <a:off x="6480044" y="2372885"/>
            <a:ext cx="537696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De Prostituta A Una Vida Con Propósito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13 CuadroTexto">
            <a:hlinkClick r:id="rId10"/>
          </p:cNvPr>
          <p:cNvSpPr txBox="1"/>
          <p:nvPr/>
        </p:nvSpPr>
        <p:spPr>
          <a:xfrm>
            <a:off x="911425" y="2372885"/>
            <a:ext cx="3850587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Jerusalén, La Ciudad Amada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487355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8" tIns="45707" rIns="91408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0" name="19 CuadroTexto">
            <a:hlinkClick r:id="rId11"/>
          </p:cNvPr>
          <p:cNvSpPr txBox="1"/>
          <p:nvPr/>
        </p:nvSpPr>
        <p:spPr>
          <a:xfrm>
            <a:off x="6864085" y="4005066"/>
            <a:ext cx="4569713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91408" tIns="45707" rIns="91408" bIns="45707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r>
              <a:rPr lang="es-ES" sz="2400" b="1" dirty="0">
                <a:solidFill>
                  <a:srgbClr val="002060"/>
                </a:solidFill>
              </a:rPr>
              <a:t>Reconoce Tus Errores Y Serás Libre</a:t>
            </a:r>
          </a:p>
        </p:txBody>
      </p:sp>
      <p:sp>
        <p:nvSpPr>
          <p:cNvPr id="25" name="16 CuadroTexto">
            <a:hlinkClick r:id="rId12"/>
          </p:cNvPr>
          <p:cNvSpPr txBox="1"/>
          <p:nvPr/>
        </p:nvSpPr>
        <p:spPr>
          <a:xfrm>
            <a:off x="6960096" y="4677141"/>
            <a:ext cx="4515933" cy="830970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La Voluntad Perfecta de Dios y Su Voluntad Permisiva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1 CuadroTexto">
            <a:hlinkClick r:id="rId13"/>
          </p:cNvPr>
          <p:cNvSpPr txBox="1"/>
          <p:nvPr/>
        </p:nvSpPr>
        <p:spPr>
          <a:xfrm>
            <a:off x="431373" y="5349217"/>
            <a:ext cx="499255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Planeta </a:t>
            </a:r>
            <a:r>
              <a:rPr lang="es-ES" sz="2400" b="1" dirty="0" err="1">
                <a:solidFill>
                  <a:srgbClr val="002060"/>
                </a:solidFill>
                <a:cs typeface="Arial" charset="0"/>
              </a:rPr>
              <a:t>Nibiru</a:t>
            </a: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 ¿Amenaza o Ficción?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1 CuadroTexto">
            <a:hlinkClick r:id="rId14"/>
          </p:cNvPr>
          <p:cNvSpPr txBox="1"/>
          <p:nvPr/>
        </p:nvSpPr>
        <p:spPr>
          <a:xfrm>
            <a:off x="431373" y="6021290"/>
            <a:ext cx="4992555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8" tIns="45707" rIns="91408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cs typeface="Arial" charset="0"/>
              </a:rPr>
              <a:t>Cómo Obtener Paz Interior</a:t>
            </a:r>
            <a:endParaRPr lang="en-US" sz="2400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25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1" name="13 CuadroTexto">
            <a:hlinkClick r:id="rId15"/>
          </p:cNvPr>
          <p:cNvSpPr txBox="1"/>
          <p:nvPr/>
        </p:nvSpPr>
        <p:spPr>
          <a:xfrm>
            <a:off x="6960096" y="5733258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De Científico a Siervo de Dios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7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05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3 CuadroTexto">
            <a:hlinkClick r:id="rId4"/>
          </p:cNvPr>
          <p:cNvSpPr txBox="1"/>
          <p:nvPr/>
        </p:nvSpPr>
        <p:spPr>
          <a:xfrm>
            <a:off x="672000" y="489600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Niño Regresa del Cielo con un Mensaje para el Mundo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487357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7" tIns="45707" rIns="91407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6" name="13 CuadroTexto">
            <a:hlinkClick r:id="rId5"/>
          </p:cNvPr>
          <p:cNvSpPr txBox="1"/>
          <p:nvPr/>
        </p:nvSpPr>
        <p:spPr>
          <a:xfrm>
            <a:off x="719404" y="1700810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¿Es Halloween Un Inocente Juego de Niños?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7" name="13 CuadroTexto">
            <a:hlinkClick r:id="rId6"/>
          </p:cNvPr>
          <p:cNvSpPr txBox="1"/>
          <p:nvPr/>
        </p:nvSpPr>
        <p:spPr>
          <a:xfrm>
            <a:off x="719404" y="3648002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Cara Oculta de Halloween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8" name="13 CuadroTexto">
            <a:hlinkClick r:id="rId7"/>
          </p:cNvPr>
          <p:cNvSpPr txBox="1"/>
          <p:nvPr/>
        </p:nvSpPr>
        <p:spPr>
          <a:xfrm>
            <a:off x="719404" y="2660918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Ex Satanista  Habla  Acerca de Halloween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1" name="13 CuadroTexto">
            <a:hlinkClick r:id="rId8"/>
          </p:cNvPr>
          <p:cNvSpPr txBox="1"/>
          <p:nvPr/>
        </p:nvSpPr>
        <p:spPr>
          <a:xfrm>
            <a:off x="672000" y="590400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¡Reconoce Ud. los Tiempos que Estamos Viviendo?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9"/>
          </p:cNvPr>
          <p:cNvSpPr txBox="1"/>
          <p:nvPr/>
        </p:nvSpPr>
        <p:spPr>
          <a:xfrm>
            <a:off x="672000" y="4293098"/>
            <a:ext cx="451250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Un Vistazo a la Eternidad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4" name="13 CuadroTexto">
            <a:hlinkClick r:id="rId10"/>
          </p:cNvPr>
          <p:cNvSpPr txBox="1"/>
          <p:nvPr/>
        </p:nvSpPr>
        <p:spPr>
          <a:xfrm>
            <a:off x="6576055" y="177600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Sacrificio de Jesucristo Según el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Antiguo Testamento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5" name="14 CuadroTexto">
            <a:hlinkClick r:id="rId11"/>
          </p:cNvPr>
          <p:cNvSpPr txBox="1"/>
          <p:nvPr/>
        </p:nvSpPr>
        <p:spPr>
          <a:xfrm>
            <a:off x="6576055" y="2852938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Cómo Reconocer a una Secta</a:t>
            </a:r>
          </a:p>
        </p:txBody>
      </p:sp>
      <p:sp>
        <p:nvSpPr>
          <p:cNvPr id="16" name="15 CuadroTexto">
            <a:hlinkClick r:id="rId12"/>
          </p:cNvPr>
          <p:cNvSpPr txBox="1"/>
          <p:nvPr/>
        </p:nvSpPr>
        <p:spPr>
          <a:xfrm>
            <a:off x="6576055" y="3600002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Conoce lo que Dios Aborrece</a:t>
            </a:r>
          </a:p>
        </p:txBody>
      </p:sp>
      <p:sp>
        <p:nvSpPr>
          <p:cNvPr id="17" name="16 CuadroTexto">
            <a:hlinkClick r:id="rId13"/>
          </p:cNvPr>
          <p:cNvSpPr txBox="1"/>
          <p:nvPr/>
        </p:nvSpPr>
        <p:spPr>
          <a:xfrm>
            <a:off x="6576055" y="4320002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Evangelio de la Prosperidad</a:t>
            </a:r>
          </a:p>
        </p:txBody>
      </p:sp>
      <p:sp>
        <p:nvSpPr>
          <p:cNvPr id="19" name="18 CuadroTexto">
            <a:hlinkClick r:id="rId14"/>
          </p:cNvPr>
          <p:cNvSpPr txBox="1"/>
          <p:nvPr/>
        </p:nvSpPr>
        <p:spPr>
          <a:xfrm>
            <a:off x="6576055" y="5061182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Ecumenismo (Unión de Religiones)</a:t>
            </a:r>
          </a:p>
        </p:txBody>
      </p:sp>
      <p:sp>
        <p:nvSpPr>
          <p:cNvPr id="23" name="22 Pentágono"/>
          <p:cNvSpPr/>
          <p:nvPr/>
        </p:nvSpPr>
        <p:spPr>
          <a:xfrm>
            <a:off x="8178330" y="6295485"/>
            <a:ext cx="3835753" cy="407771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8" tIns="45707" rIns="91408" bIns="45707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0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71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 CuadroTexto"/>
          <p:cNvSpPr txBox="1"/>
          <p:nvPr/>
        </p:nvSpPr>
        <p:spPr>
          <a:xfrm>
            <a:off x="487357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7" tIns="45707" rIns="91407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1" name="20 Pentágono"/>
          <p:cNvSpPr/>
          <p:nvPr/>
        </p:nvSpPr>
        <p:spPr>
          <a:xfrm>
            <a:off x="8976322" y="6432001"/>
            <a:ext cx="3041431" cy="305923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91" rIns="68576" bIns="34291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20" name="19 CuadroTexto">
            <a:hlinkClick r:id="rId4"/>
          </p:cNvPr>
          <p:cNvSpPr txBox="1"/>
          <p:nvPr/>
        </p:nvSpPr>
        <p:spPr>
          <a:xfrm>
            <a:off x="527383" y="1841726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ASOMBROSO JUICIO QUE VIENE A LAS NACIONES</a:t>
            </a:r>
          </a:p>
        </p:txBody>
      </p:sp>
      <p:sp>
        <p:nvSpPr>
          <p:cNvPr id="23" name="22 CuadroTexto">
            <a:hlinkClick r:id="rId5"/>
          </p:cNvPr>
          <p:cNvSpPr txBox="1"/>
          <p:nvPr/>
        </p:nvSpPr>
        <p:spPr>
          <a:xfrm>
            <a:off x="527383" y="2885694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¿QUÉ ES LA APOSTASÍA Y CÓMO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RECONOCERLA?</a:t>
            </a:r>
          </a:p>
        </p:txBody>
      </p:sp>
      <p:sp>
        <p:nvSpPr>
          <p:cNvPr id="8" name="7 CuadroTexto">
            <a:hlinkClick r:id="rId6"/>
          </p:cNvPr>
          <p:cNvSpPr txBox="1"/>
          <p:nvPr/>
        </p:nvSpPr>
        <p:spPr>
          <a:xfrm>
            <a:off x="521836" y="3929663"/>
            <a:ext cx="451414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ÚLTIMA GENERACIÓN</a:t>
            </a:r>
          </a:p>
        </p:txBody>
      </p:sp>
      <p:sp>
        <p:nvSpPr>
          <p:cNvPr id="9" name="7 CuadroTexto">
            <a:hlinkClick r:id="rId7"/>
          </p:cNvPr>
          <p:cNvSpPr txBox="1"/>
          <p:nvPr/>
        </p:nvSpPr>
        <p:spPr>
          <a:xfrm>
            <a:off x="503262" y="4604301"/>
            <a:ext cx="4514141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JESUCRISTO LA ROCA INAMOVIBLE</a:t>
            </a:r>
          </a:p>
        </p:txBody>
      </p:sp>
      <p:sp>
        <p:nvSpPr>
          <p:cNvPr id="10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6143997" y="4391302"/>
            <a:ext cx="537659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LÍDERES QUE APOYAN LA APARICIÓN DEL ANTICRISTO REVELACIÓN M. GÓMEZ</a:t>
            </a: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6144000" y="1869175"/>
            <a:ext cx="5376597" cy="1200302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PRIMER ECLIPSE DE SUPERLUNA AZUL DE SANGRE EN 150 AÑOS ESTE 31 DE ENERO DEL 2018 </a:t>
            </a:r>
          </a:p>
        </p:txBody>
      </p:sp>
      <p:sp>
        <p:nvSpPr>
          <p:cNvPr id="15" name="11 CuadroTexto">
            <a:hlinkClick r:id="rId10"/>
          </p:cNvPr>
          <p:cNvSpPr txBox="1"/>
          <p:nvPr/>
        </p:nvSpPr>
        <p:spPr>
          <a:xfrm>
            <a:off x="6143999" y="3301179"/>
            <a:ext cx="537659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¿SON MOISÉS Y ELÍAS LOS DOS TESTIGOS DE APOCALIPSIS 11?</a:t>
            </a:r>
          </a:p>
        </p:txBody>
      </p:sp>
      <p:sp>
        <p:nvSpPr>
          <p:cNvPr id="17" name="11 CuadroTexto">
            <a:hlinkClick r:id="rId11"/>
          </p:cNvPr>
          <p:cNvSpPr txBox="1"/>
          <p:nvPr/>
        </p:nvSpPr>
        <p:spPr>
          <a:xfrm>
            <a:off x="487357" y="5728769"/>
            <a:ext cx="492208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IMPACTANTE PALABRA PROFÉTICA PARA ARGENTINA</a:t>
            </a:r>
          </a:p>
        </p:txBody>
      </p:sp>
      <p:sp>
        <p:nvSpPr>
          <p:cNvPr id="19" name="10 CuadroTexto">
            <a:hlinkClick r:id="rId12"/>
          </p:cNvPr>
          <p:cNvSpPr txBox="1"/>
          <p:nvPr/>
        </p:nvSpPr>
        <p:spPr>
          <a:xfrm>
            <a:off x="6143997" y="5430296"/>
            <a:ext cx="537659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NI MOISÉS NI ELÍAS SERÁN LOS DOS TESTIGOS DE APOCALIPSIS 11</a:t>
            </a:r>
            <a:endParaRPr lang="es-ES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63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1" y="-1"/>
            <a:ext cx="1218823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 CuadroTexto"/>
          <p:cNvSpPr txBox="1"/>
          <p:nvPr/>
        </p:nvSpPr>
        <p:spPr>
          <a:xfrm>
            <a:off x="487357" y="214181"/>
            <a:ext cx="11217311" cy="46163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91407" tIns="45707" rIns="91407" bIns="45707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sz="2400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1" name="20 Pentágono"/>
          <p:cNvSpPr/>
          <p:nvPr/>
        </p:nvSpPr>
        <p:spPr>
          <a:xfrm>
            <a:off x="8976322" y="6432001"/>
            <a:ext cx="3041431" cy="305923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91" rIns="68576" bIns="34291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6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20" name="19 CuadroTexto">
            <a:hlinkClick r:id="rId4"/>
          </p:cNvPr>
          <p:cNvSpPr txBox="1"/>
          <p:nvPr/>
        </p:nvSpPr>
        <p:spPr>
          <a:xfrm>
            <a:off x="487357" y="1830854"/>
            <a:ext cx="4944730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ECLIPSE LUNAR TOTAL (LUNA DE SANGRE) MÁS LARGO DEL SIGLO XXI </a:t>
            </a:r>
          </a:p>
        </p:txBody>
      </p:sp>
      <p:sp>
        <p:nvSpPr>
          <p:cNvPr id="10" name="3 CuadroTexto"/>
          <p:cNvSpPr txBox="1"/>
          <p:nvPr/>
        </p:nvSpPr>
        <p:spPr>
          <a:xfrm>
            <a:off x="494825" y="899395"/>
            <a:ext cx="11144251" cy="707884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91436" tIns="45719" rIns="91436" bIns="4571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4930279" algn="l"/>
              </a:tabLst>
              <a:defRPr/>
            </a:pPr>
            <a:r>
              <a:rPr lang="es-ES" sz="2000" b="1" dirty="0">
                <a:solidFill>
                  <a:srgbClr val="1F497D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2000" b="1" dirty="0">
              <a:solidFill>
                <a:srgbClr val="1F497D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7" name="19 CuadroTexto">
            <a:hlinkClick r:id="rId5"/>
          </p:cNvPr>
          <p:cNvSpPr txBox="1"/>
          <p:nvPr/>
        </p:nvSpPr>
        <p:spPr>
          <a:xfrm>
            <a:off x="6337802" y="1841726"/>
            <a:ext cx="4944730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ALERTA MÁXIMA – IMÁGENES DE NIBIRU CAPTADAS EN LOS CIELOS</a:t>
            </a:r>
            <a:endParaRPr lang="es-PE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8" name="19 CuadroTexto">
            <a:hlinkClick r:id="rId6"/>
          </p:cNvPr>
          <p:cNvSpPr txBox="1"/>
          <p:nvPr/>
        </p:nvSpPr>
        <p:spPr>
          <a:xfrm>
            <a:off x="487357" y="2885399"/>
            <a:ext cx="4944730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REVELACIÓN EN SUEÑO SOBRE LA 2º VENIDA DE JESUCRISTO</a:t>
            </a:r>
            <a:endParaRPr lang="es-PE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9" name="19 CuadroTexto">
            <a:hlinkClick r:id="rId7"/>
          </p:cNvPr>
          <p:cNvSpPr txBox="1"/>
          <p:nvPr/>
        </p:nvSpPr>
        <p:spPr>
          <a:xfrm>
            <a:off x="5820961" y="2907143"/>
            <a:ext cx="6098317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VISIÓN </a:t>
            </a:r>
            <a:r>
              <a:rPr lang="es-PE" sz="2400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SOBRE EL RAPTO Y LA TRIBULACIÓN RECIBIDA EL 20 AGOSTO </a:t>
            </a:r>
            <a:r>
              <a:rPr lang="es-PE" sz="2400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2018</a:t>
            </a:r>
            <a:endParaRPr lang="es-PE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2" name="19 CuadroTexto">
            <a:hlinkClick r:id="rId8"/>
          </p:cNvPr>
          <p:cNvSpPr txBox="1"/>
          <p:nvPr/>
        </p:nvSpPr>
        <p:spPr>
          <a:xfrm>
            <a:off x="487357" y="3939944"/>
            <a:ext cx="4944730" cy="83097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91407" tIns="45707" rIns="91407" bIns="45707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PE" sz="2400" b="1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TREMENDO TESTIMONIO SOBRE LOS PRINCIPIOS DE DOLORES</a:t>
            </a:r>
            <a:endParaRPr lang="es-PE" sz="2400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6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24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2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12192000" cy="3129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8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64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6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5867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5867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5867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5867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0"/>
            <a:ext cx="35560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24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sz="2400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z="24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2"/>
            <a:ext cx="12192000" cy="37965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867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486400" y="838200"/>
            <a:ext cx="6434667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73816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1585</Words>
  <Application>Microsoft Office PowerPoint</Application>
  <PresentationFormat>Panorámica</PresentationFormat>
  <Paragraphs>136</Paragraphs>
  <Slides>32</Slides>
  <Notes>4</Notes>
  <HiddenSlides>0</HiddenSlides>
  <MMClips>1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42" baseType="lpstr">
      <vt:lpstr>Arial</vt:lpstr>
      <vt:lpstr>Arial Black</vt:lpstr>
      <vt:lpstr>Arial Narrow</vt:lpstr>
      <vt:lpstr>Berlin Sans FB Demi</vt:lpstr>
      <vt:lpstr>Brush Script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AMD</dc:creator>
  <cp:lastModifiedBy>AMD</cp:lastModifiedBy>
  <cp:revision>50</cp:revision>
  <dcterms:created xsi:type="dcterms:W3CDTF">2018-09-22T02:00:59Z</dcterms:created>
  <dcterms:modified xsi:type="dcterms:W3CDTF">2018-09-23T02:11:56Z</dcterms:modified>
</cp:coreProperties>
</file>