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media/audio2.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 id="2147483708" r:id="rId4"/>
  </p:sldMasterIdLst>
  <p:notesMasterIdLst>
    <p:notesMasterId r:id="rId75"/>
  </p:notesMasterIdLst>
  <p:sldIdLst>
    <p:sldId id="256" r:id="rId5"/>
    <p:sldId id="261" r:id="rId6"/>
    <p:sldId id="260" r:id="rId7"/>
    <p:sldId id="259" r:id="rId8"/>
    <p:sldId id="258" r:id="rId9"/>
    <p:sldId id="257" r:id="rId10"/>
    <p:sldId id="262" r:id="rId11"/>
    <p:sldId id="263" r:id="rId12"/>
    <p:sldId id="264" r:id="rId13"/>
    <p:sldId id="347" r:id="rId14"/>
    <p:sldId id="265" r:id="rId15"/>
    <p:sldId id="266" r:id="rId16"/>
    <p:sldId id="267" r:id="rId17"/>
    <p:sldId id="268" r:id="rId18"/>
    <p:sldId id="304" r:id="rId19"/>
    <p:sldId id="305" r:id="rId20"/>
    <p:sldId id="348" r:id="rId21"/>
    <p:sldId id="306" r:id="rId22"/>
    <p:sldId id="307" r:id="rId23"/>
    <p:sldId id="269" r:id="rId24"/>
    <p:sldId id="308" r:id="rId25"/>
    <p:sldId id="309" r:id="rId26"/>
    <p:sldId id="310" r:id="rId27"/>
    <p:sldId id="311" r:id="rId28"/>
    <p:sldId id="312" r:id="rId29"/>
    <p:sldId id="313" r:id="rId30"/>
    <p:sldId id="314" r:id="rId31"/>
    <p:sldId id="315" r:id="rId32"/>
    <p:sldId id="270" r:id="rId33"/>
    <p:sldId id="316" r:id="rId34"/>
    <p:sldId id="317" r:id="rId35"/>
    <p:sldId id="318" r:id="rId36"/>
    <p:sldId id="319" r:id="rId37"/>
    <p:sldId id="320" r:id="rId38"/>
    <p:sldId id="321" r:id="rId39"/>
    <p:sldId id="322" r:id="rId40"/>
    <p:sldId id="323" r:id="rId41"/>
    <p:sldId id="324" r:id="rId42"/>
    <p:sldId id="325" r:id="rId43"/>
    <p:sldId id="326" r:id="rId44"/>
    <p:sldId id="327" r:id="rId45"/>
    <p:sldId id="328" r:id="rId46"/>
    <p:sldId id="329" r:id="rId47"/>
    <p:sldId id="330" r:id="rId48"/>
    <p:sldId id="331" r:id="rId49"/>
    <p:sldId id="332" r:id="rId50"/>
    <p:sldId id="333" r:id="rId51"/>
    <p:sldId id="334" r:id="rId52"/>
    <p:sldId id="335" r:id="rId53"/>
    <p:sldId id="336" r:id="rId54"/>
    <p:sldId id="337" r:id="rId55"/>
    <p:sldId id="338" r:id="rId56"/>
    <p:sldId id="339" r:id="rId57"/>
    <p:sldId id="271" r:id="rId58"/>
    <p:sldId id="272" r:id="rId59"/>
    <p:sldId id="273" r:id="rId60"/>
    <p:sldId id="346" r:id="rId61"/>
    <p:sldId id="274" r:id="rId62"/>
    <p:sldId id="340" r:id="rId63"/>
    <p:sldId id="341" r:id="rId64"/>
    <p:sldId id="342" r:id="rId65"/>
    <p:sldId id="343" r:id="rId66"/>
    <p:sldId id="344" r:id="rId67"/>
    <p:sldId id="345" r:id="rId68"/>
    <p:sldId id="351" r:id="rId69"/>
    <p:sldId id="352" r:id="rId70"/>
    <p:sldId id="353" r:id="rId71"/>
    <p:sldId id="354" r:id="rId72"/>
    <p:sldId id="355" r:id="rId73"/>
    <p:sldId id="356" r:id="rId74"/>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U9+Fl8rmLU/+P4uvQVfbA==" hashData="uynK5Ga/56q2J2OzXjCfQFpRdCWaYC4rynvsLAHuq0hzTWMeNGKrDYGN1QKuhl35USeicNepL3L3UHur+E9Wj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2517"/>
    <a:srgbClr val="C7B893"/>
    <a:srgbClr val="5D5030"/>
    <a:srgbClr val="161E2C"/>
    <a:srgbClr val="051C41"/>
    <a:srgbClr val="689DF4"/>
    <a:srgbClr val="0B419B"/>
    <a:srgbClr val="292E33"/>
    <a:srgbClr val="9FA9B3"/>
    <a:srgbClr val="48525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8" d="100"/>
          <a:sy n="68" d="100"/>
        </p:scale>
        <p:origin x="60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P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C1BF72-4DAA-4DC1-A6F5-DB1BAC7A6FAB}" type="datetimeFigureOut">
              <a:rPr lang="es-PE" smtClean="0"/>
              <a:t>29/09/2017</a:t>
            </a:fld>
            <a:endParaRPr lang="es-P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P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P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252C23-5725-4938-AAA8-6770E4237C4C}" type="slidenum">
              <a:rPr lang="es-PE" smtClean="0"/>
              <a:t>‹Nº›</a:t>
            </a:fld>
            <a:endParaRPr lang="es-PE"/>
          </a:p>
        </p:txBody>
      </p:sp>
    </p:spTree>
    <p:extLst>
      <p:ext uri="{BB962C8B-B14F-4D97-AF65-F5344CB8AC3E}">
        <p14:creationId xmlns:p14="http://schemas.microsoft.com/office/powerpoint/2010/main" val="233258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solidFill>
                  <a:prstClr val="black"/>
                </a:solidFill>
              </a:rPr>
              <a:pPr/>
              <a:t>65</a:t>
            </a:fld>
            <a:endParaRPr lang="es-ES">
              <a:solidFill>
                <a:prstClr val="black"/>
              </a:solidFill>
            </a:endParaRPr>
          </a:p>
        </p:txBody>
      </p:sp>
    </p:spTree>
    <p:extLst>
      <p:ext uri="{BB962C8B-B14F-4D97-AF65-F5344CB8AC3E}">
        <p14:creationId xmlns:p14="http://schemas.microsoft.com/office/powerpoint/2010/main" val="1119277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68</a:t>
            </a:fld>
            <a:endParaRPr lang="es-ES">
              <a:solidFill>
                <a:prstClr val="black"/>
              </a:solidFill>
            </a:endParaRPr>
          </a:p>
        </p:txBody>
      </p:sp>
    </p:spTree>
    <p:extLst>
      <p:ext uri="{BB962C8B-B14F-4D97-AF65-F5344CB8AC3E}">
        <p14:creationId xmlns:p14="http://schemas.microsoft.com/office/powerpoint/2010/main" val="1064261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69</a:t>
            </a:fld>
            <a:endParaRPr lang="es-ES">
              <a:solidFill>
                <a:prstClr val="black"/>
              </a:solidFill>
            </a:endParaRPr>
          </a:p>
        </p:txBody>
      </p:sp>
    </p:spTree>
    <p:extLst>
      <p:ext uri="{BB962C8B-B14F-4D97-AF65-F5344CB8AC3E}">
        <p14:creationId xmlns:p14="http://schemas.microsoft.com/office/powerpoint/2010/main" val="27500250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A6648388-A13F-4EA5-8A9B-D14F8D567730}" type="datetimeFigureOut">
              <a:rPr lang="es-PE" smtClean="0"/>
              <a:t>29/09/2017</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62C3A059-DBA5-40BD-9A21-E88FB682A977}" type="slidenum">
              <a:rPr lang="es-PE" smtClean="0"/>
              <a:t>‹Nº›</a:t>
            </a:fld>
            <a:endParaRPr lang="es-PE"/>
          </a:p>
        </p:txBody>
      </p:sp>
    </p:spTree>
    <p:extLst>
      <p:ext uri="{BB962C8B-B14F-4D97-AF65-F5344CB8AC3E}">
        <p14:creationId xmlns:p14="http://schemas.microsoft.com/office/powerpoint/2010/main" val="3582845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A6648388-A13F-4EA5-8A9B-D14F8D567730}" type="datetimeFigureOut">
              <a:rPr lang="es-PE" smtClean="0"/>
              <a:t>29/09/2017</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62C3A059-DBA5-40BD-9A21-E88FB682A977}" type="slidenum">
              <a:rPr lang="es-PE" smtClean="0"/>
              <a:t>‹Nº›</a:t>
            </a:fld>
            <a:endParaRPr lang="es-PE"/>
          </a:p>
        </p:txBody>
      </p:sp>
    </p:spTree>
    <p:extLst>
      <p:ext uri="{BB962C8B-B14F-4D97-AF65-F5344CB8AC3E}">
        <p14:creationId xmlns:p14="http://schemas.microsoft.com/office/powerpoint/2010/main" val="1630086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A6648388-A13F-4EA5-8A9B-D14F8D567730}" type="datetimeFigureOut">
              <a:rPr lang="es-PE" smtClean="0"/>
              <a:t>29/09/2017</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62C3A059-DBA5-40BD-9A21-E88FB682A977}" type="slidenum">
              <a:rPr lang="es-PE" smtClean="0"/>
              <a:t>‹Nº›</a:t>
            </a:fld>
            <a:endParaRPr lang="es-PE"/>
          </a:p>
        </p:txBody>
      </p:sp>
    </p:spTree>
    <p:extLst>
      <p:ext uri="{BB962C8B-B14F-4D97-AF65-F5344CB8AC3E}">
        <p14:creationId xmlns:p14="http://schemas.microsoft.com/office/powerpoint/2010/main" val="37151306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A6648388-A13F-4EA5-8A9B-D14F8D567730}" type="datetimeFigureOut">
              <a:rPr lang="es-PE" smtClean="0"/>
              <a:t>29/09/2017</a:t>
            </a:fld>
            <a:endParaRPr lang="es-PE"/>
          </a:p>
        </p:txBody>
      </p:sp>
      <p:sp>
        <p:nvSpPr>
          <p:cNvPr id="6" name="Footer Placeholder 5"/>
          <p:cNvSpPr>
            <a:spLocks noGrp="1"/>
          </p:cNvSpPr>
          <p:nvPr>
            <p:ph type="ftr" sz="quarter" idx="11"/>
          </p:nvPr>
        </p:nvSpPr>
        <p:spPr/>
        <p:txBody>
          <a:bodyPr/>
          <a:lstStyle/>
          <a:p>
            <a:endParaRPr lang="es-PE"/>
          </a:p>
        </p:txBody>
      </p:sp>
      <p:sp>
        <p:nvSpPr>
          <p:cNvPr id="7" name="Slide Number Placeholder 6"/>
          <p:cNvSpPr>
            <a:spLocks noGrp="1"/>
          </p:cNvSpPr>
          <p:nvPr>
            <p:ph type="sldNum" sz="quarter" idx="12"/>
          </p:nvPr>
        </p:nvSpPr>
        <p:spPr/>
        <p:txBody>
          <a:bodyPr/>
          <a:lstStyle/>
          <a:p>
            <a:fld id="{62C3A059-DBA5-40BD-9A21-E88FB682A977}" type="slidenum">
              <a:rPr lang="es-PE" smtClean="0"/>
              <a:t>‹Nº›</a:t>
            </a:fld>
            <a:endParaRPr lang="es-PE"/>
          </a:p>
        </p:txBody>
      </p:sp>
    </p:spTree>
    <p:extLst>
      <p:ext uri="{BB962C8B-B14F-4D97-AF65-F5344CB8AC3E}">
        <p14:creationId xmlns:p14="http://schemas.microsoft.com/office/powerpoint/2010/main" val="12303788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A6648388-A13F-4EA5-8A9B-D14F8D567730}" type="datetimeFigureOut">
              <a:rPr lang="es-PE" smtClean="0"/>
              <a:t>29/09/2017</a:t>
            </a:fld>
            <a:endParaRPr lang="es-PE"/>
          </a:p>
        </p:txBody>
      </p:sp>
      <p:sp>
        <p:nvSpPr>
          <p:cNvPr id="8" name="Footer Placeholder 7"/>
          <p:cNvSpPr>
            <a:spLocks noGrp="1"/>
          </p:cNvSpPr>
          <p:nvPr>
            <p:ph type="ftr" sz="quarter" idx="11"/>
          </p:nvPr>
        </p:nvSpPr>
        <p:spPr/>
        <p:txBody>
          <a:bodyPr/>
          <a:lstStyle/>
          <a:p>
            <a:endParaRPr lang="es-PE"/>
          </a:p>
        </p:txBody>
      </p:sp>
      <p:sp>
        <p:nvSpPr>
          <p:cNvPr id="9" name="Slide Number Placeholder 8"/>
          <p:cNvSpPr>
            <a:spLocks noGrp="1"/>
          </p:cNvSpPr>
          <p:nvPr>
            <p:ph type="sldNum" sz="quarter" idx="12"/>
          </p:nvPr>
        </p:nvSpPr>
        <p:spPr/>
        <p:txBody>
          <a:bodyPr/>
          <a:lstStyle/>
          <a:p>
            <a:fld id="{62C3A059-DBA5-40BD-9A21-E88FB682A977}" type="slidenum">
              <a:rPr lang="es-PE" smtClean="0"/>
              <a:t>‹Nº›</a:t>
            </a:fld>
            <a:endParaRPr lang="es-PE"/>
          </a:p>
        </p:txBody>
      </p:sp>
    </p:spTree>
    <p:extLst>
      <p:ext uri="{BB962C8B-B14F-4D97-AF65-F5344CB8AC3E}">
        <p14:creationId xmlns:p14="http://schemas.microsoft.com/office/powerpoint/2010/main" val="3132638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A6648388-A13F-4EA5-8A9B-D14F8D567730}" type="datetimeFigureOut">
              <a:rPr lang="es-PE" smtClean="0"/>
              <a:t>29/09/2017</a:t>
            </a:fld>
            <a:endParaRPr lang="es-PE"/>
          </a:p>
        </p:txBody>
      </p:sp>
      <p:sp>
        <p:nvSpPr>
          <p:cNvPr id="4" name="Footer Placeholder 3"/>
          <p:cNvSpPr>
            <a:spLocks noGrp="1"/>
          </p:cNvSpPr>
          <p:nvPr>
            <p:ph type="ftr" sz="quarter" idx="11"/>
          </p:nvPr>
        </p:nvSpPr>
        <p:spPr/>
        <p:txBody>
          <a:bodyPr/>
          <a:lstStyle/>
          <a:p>
            <a:endParaRPr lang="es-PE"/>
          </a:p>
        </p:txBody>
      </p:sp>
      <p:sp>
        <p:nvSpPr>
          <p:cNvPr id="5" name="Slide Number Placeholder 4"/>
          <p:cNvSpPr>
            <a:spLocks noGrp="1"/>
          </p:cNvSpPr>
          <p:nvPr>
            <p:ph type="sldNum" sz="quarter" idx="12"/>
          </p:nvPr>
        </p:nvSpPr>
        <p:spPr/>
        <p:txBody>
          <a:bodyPr/>
          <a:lstStyle/>
          <a:p>
            <a:fld id="{62C3A059-DBA5-40BD-9A21-E88FB682A977}" type="slidenum">
              <a:rPr lang="es-PE" smtClean="0"/>
              <a:t>‹Nº›</a:t>
            </a:fld>
            <a:endParaRPr lang="es-PE"/>
          </a:p>
        </p:txBody>
      </p:sp>
    </p:spTree>
    <p:extLst>
      <p:ext uri="{BB962C8B-B14F-4D97-AF65-F5344CB8AC3E}">
        <p14:creationId xmlns:p14="http://schemas.microsoft.com/office/powerpoint/2010/main" val="24174213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648388-A13F-4EA5-8A9B-D14F8D567730}" type="datetimeFigureOut">
              <a:rPr lang="es-PE" smtClean="0"/>
              <a:t>29/09/2017</a:t>
            </a:fld>
            <a:endParaRPr lang="es-PE"/>
          </a:p>
        </p:txBody>
      </p:sp>
      <p:sp>
        <p:nvSpPr>
          <p:cNvPr id="3" name="Footer Placeholder 2"/>
          <p:cNvSpPr>
            <a:spLocks noGrp="1"/>
          </p:cNvSpPr>
          <p:nvPr>
            <p:ph type="ftr" sz="quarter" idx="11"/>
          </p:nvPr>
        </p:nvSpPr>
        <p:spPr/>
        <p:txBody>
          <a:bodyPr/>
          <a:lstStyle/>
          <a:p>
            <a:endParaRPr lang="es-PE"/>
          </a:p>
        </p:txBody>
      </p:sp>
      <p:sp>
        <p:nvSpPr>
          <p:cNvPr id="4" name="Slide Number Placeholder 3"/>
          <p:cNvSpPr>
            <a:spLocks noGrp="1"/>
          </p:cNvSpPr>
          <p:nvPr>
            <p:ph type="sldNum" sz="quarter" idx="12"/>
          </p:nvPr>
        </p:nvSpPr>
        <p:spPr/>
        <p:txBody>
          <a:bodyPr/>
          <a:lstStyle/>
          <a:p>
            <a:fld id="{62C3A059-DBA5-40BD-9A21-E88FB682A977}" type="slidenum">
              <a:rPr lang="es-PE" smtClean="0"/>
              <a:t>‹Nº›</a:t>
            </a:fld>
            <a:endParaRPr lang="es-PE"/>
          </a:p>
        </p:txBody>
      </p:sp>
    </p:spTree>
    <p:extLst>
      <p:ext uri="{BB962C8B-B14F-4D97-AF65-F5344CB8AC3E}">
        <p14:creationId xmlns:p14="http://schemas.microsoft.com/office/powerpoint/2010/main" val="511913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6648388-A13F-4EA5-8A9B-D14F8D567730}" type="datetimeFigureOut">
              <a:rPr lang="es-PE" smtClean="0"/>
              <a:t>29/09/2017</a:t>
            </a:fld>
            <a:endParaRPr lang="es-PE"/>
          </a:p>
        </p:txBody>
      </p:sp>
      <p:sp>
        <p:nvSpPr>
          <p:cNvPr id="6" name="Footer Placeholder 5"/>
          <p:cNvSpPr>
            <a:spLocks noGrp="1"/>
          </p:cNvSpPr>
          <p:nvPr>
            <p:ph type="ftr" sz="quarter" idx="11"/>
          </p:nvPr>
        </p:nvSpPr>
        <p:spPr/>
        <p:txBody>
          <a:bodyPr/>
          <a:lstStyle/>
          <a:p>
            <a:endParaRPr lang="es-PE"/>
          </a:p>
        </p:txBody>
      </p:sp>
      <p:sp>
        <p:nvSpPr>
          <p:cNvPr id="7" name="Slide Number Placeholder 6"/>
          <p:cNvSpPr>
            <a:spLocks noGrp="1"/>
          </p:cNvSpPr>
          <p:nvPr>
            <p:ph type="sldNum" sz="quarter" idx="12"/>
          </p:nvPr>
        </p:nvSpPr>
        <p:spPr/>
        <p:txBody>
          <a:bodyPr/>
          <a:lstStyle/>
          <a:p>
            <a:fld id="{62C3A059-DBA5-40BD-9A21-E88FB682A977}" type="slidenum">
              <a:rPr lang="es-PE" smtClean="0"/>
              <a:t>‹Nº›</a:t>
            </a:fld>
            <a:endParaRPr lang="es-PE"/>
          </a:p>
        </p:txBody>
      </p:sp>
    </p:spTree>
    <p:extLst>
      <p:ext uri="{BB962C8B-B14F-4D97-AF65-F5344CB8AC3E}">
        <p14:creationId xmlns:p14="http://schemas.microsoft.com/office/powerpoint/2010/main" val="302755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6648388-A13F-4EA5-8A9B-D14F8D567730}" type="datetimeFigureOut">
              <a:rPr lang="es-PE" smtClean="0"/>
              <a:t>29/09/2017</a:t>
            </a:fld>
            <a:endParaRPr lang="es-PE"/>
          </a:p>
        </p:txBody>
      </p:sp>
      <p:sp>
        <p:nvSpPr>
          <p:cNvPr id="6" name="Footer Placeholder 5"/>
          <p:cNvSpPr>
            <a:spLocks noGrp="1"/>
          </p:cNvSpPr>
          <p:nvPr>
            <p:ph type="ftr" sz="quarter" idx="11"/>
          </p:nvPr>
        </p:nvSpPr>
        <p:spPr/>
        <p:txBody>
          <a:bodyPr/>
          <a:lstStyle/>
          <a:p>
            <a:endParaRPr lang="es-PE"/>
          </a:p>
        </p:txBody>
      </p:sp>
      <p:sp>
        <p:nvSpPr>
          <p:cNvPr id="7" name="Slide Number Placeholder 6"/>
          <p:cNvSpPr>
            <a:spLocks noGrp="1"/>
          </p:cNvSpPr>
          <p:nvPr>
            <p:ph type="sldNum" sz="quarter" idx="12"/>
          </p:nvPr>
        </p:nvSpPr>
        <p:spPr/>
        <p:txBody>
          <a:bodyPr/>
          <a:lstStyle/>
          <a:p>
            <a:fld id="{62C3A059-DBA5-40BD-9A21-E88FB682A977}" type="slidenum">
              <a:rPr lang="es-PE" smtClean="0"/>
              <a:t>‹Nº›</a:t>
            </a:fld>
            <a:endParaRPr lang="es-PE"/>
          </a:p>
        </p:txBody>
      </p:sp>
    </p:spTree>
    <p:extLst>
      <p:ext uri="{BB962C8B-B14F-4D97-AF65-F5344CB8AC3E}">
        <p14:creationId xmlns:p14="http://schemas.microsoft.com/office/powerpoint/2010/main" val="4169033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A6648388-A13F-4EA5-8A9B-D14F8D567730}" type="datetimeFigureOut">
              <a:rPr lang="es-PE" smtClean="0"/>
              <a:t>29/09/2017</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62C3A059-DBA5-40BD-9A21-E88FB682A977}" type="slidenum">
              <a:rPr lang="es-PE" smtClean="0"/>
              <a:t>‹Nº›</a:t>
            </a:fld>
            <a:endParaRPr lang="es-PE"/>
          </a:p>
        </p:txBody>
      </p:sp>
    </p:spTree>
    <p:extLst>
      <p:ext uri="{BB962C8B-B14F-4D97-AF65-F5344CB8AC3E}">
        <p14:creationId xmlns:p14="http://schemas.microsoft.com/office/powerpoint/2010/main" val="1308882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A6648388-A13F-4EA5-8A9B-D14F8D567730}" type="datetimeFigureOut">
              <a:rPr lang="es-PE" smtClean="0"/>
              <a:t>29/09/2017</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62C3A059-DBA5-40BD-9A21-E88FB682A977}" type="slidenum">
              <a:rPr lang="es-PE" smtClean="0"/>
              <a:t>‹Nº›</a:t>
            </a:fld>
            <a:endParaRPr lang="es-PE"/>
          </a:p>
        </p:txBody>
      </p:sp>
    </p:spTree>
    <p:extLst>
      <p:ext uri="{BB962C8B-B14F-4D97-AF65-F5344CB8AC3E}">
        <p14:creationId xmlns:p14="http://schemas.microsoft.com/office/powerpoint/2010/main" val="34516846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3992445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11223074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12778387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white">
                  <a:tint val="75000"/>
                </a:prstClr>
              </a:solidFill>
            </a:endParaRPr>
          </a:p>
        </p:txBody>
      </p:sp>
      <p:sp>
        <p:nvSpPr>
          <p:cNvPr id="7" name="6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8359305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white">
                  <a:tint val="75000"/>
                </a:prstClr>
              </a:solidFill>
            </a:endParaRPr>
          </a:p>
        </p:txBody>
      </p:sp>
      <p:sp>
        <p:nvSpPr>
          <p:cNvPr id="9" name="8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11949298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white">
                  <a:tint val="75000"/>
                </a:prstClr>
              </a:solidFill>
            </a:endParaRPr>
          </a:p>
        </p:txBody>
      </p:sp>
      <p:sp>
        <p:nvSpPr>
          <p:cNvPr id="5" name="4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16396176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white">
                  <a:tint val="75000"/>
                </a:prstClr>
              </a:solidFill>
            </a:endParaRPr>
          </a:p>
        </p:txBody>
      </p:sp>
      <p:sp>
        <p:nvSpPr>
          <p:cNvPr id="4" name="3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35262143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2" y="273049"/>
            <a:ext cx="4011084" cy="1162051"/>
          </a:xfrm>
        </p:spPr>
        <p:txBody>
          <a:bodyPr anchor="b"/>
          <a:lstStyle>
            <a:lvl1pPr algn="l">
              <a:defRPr sz="2667"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white">
                  <a:tint val="75000"/>
                </a:prstClr>
              </a:solidFill>
            </a:endParaRPr>
          </a:p>
        </p:txBody>
      </p:sp>
      <p:sp>
        <p:nvSpPr>
          <p:cNvPr id="7" name="6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161222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9"/>
          </a:xfrm>
        </p:spPr>
        <p:txBody>
          <a:bodyPr anchor="b"/>
          <a:lstStyle>
            <a:lvl1pPr algn="l">
              <a:defRPr sz="2667"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s-ES"/>
          </a:p>
        </p:txBody>
      </p:sp>
      <p:sp>
        <p:nvSpPr>
          <p:cNvPr id="4" name="3 Marcador de texto"/>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white">
                  <a:tint val="75000"/>
                </a:prstClr>
              </a:solidFill>
            </a:endParaRPr>
          </a:p>
        </p:txBody>
      </p:sp>
      <p:sp>
        <p:nvSpPr>
          <p:cNvPr id="7" name="6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35038536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16993518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381461636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35834558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6444206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25983667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white">
                  <a:tint val="75000"/>
                </a:prstClr>
              </a:solidFill>
            </a:endParaRPr>
          </a:p>
        </p:txBody>
      </p:sp>
      <p:sp>
        <p:nvSpPr>
          <p:cNvPr id="7" name="6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18526383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white">
                  <a:tint val="75000"/>
                </a:prstClr>
              </a:solidFill>
            </a:endParaRPr>
          </a:p>
        </p:txBody>
      </p:sp>
      <p:sp>
        <p:nvSpPr>
          <p:cNvPr id="9" name="8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29767733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white">
                  <a:tint val="75000"/>
                </a:prstClr>
              </a:solidFill>
            </a:endParaRPr>
          </a:p>
        </p:txBody>
      </p:sp>
      <p:sp>
        <p:nvSpPr>
          <p:cNvPr id="5" name="4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32600457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white">
                  <a:tint val="75000"/>
                </a:prstClr>
              </a:solidFill>
            </a:endParaRPr>
          </a:p>
        </p:txBody>
      </p:sp>
      <p:sp>
        <p:nvSpPr>
          <p:cNvPr id="4" name="3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8882829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2" y="273049"/>
            <a:ext cx="4011084" cy="1162051"/>
          </a:xfrm>
        </p:spPr>
        <p:txBody>
          <a:bodyPr anchor="b"/>
          <a:lstStyle>
            <a:lvl1pPr algn="l">
              <a:defRPr sz="2667"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white">
                  <a:tint val="75000"/>
                </a:prstClr>
              </a:solidFill>
            </a:endParaRPr>
          </a:p>
        </p:txBody>
      </p:sp>
      <p:sp>
        <p:nvSpPr>
          <p:cNvPr id="7" name="6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94468474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9"/>
          </a:xfrm>
        </p:spPr>
        <p:txBody>
          <a:bodyPr anchor="b"/>
          <a:lstStyle>
            <a:lvl1pPr algn="l">
              <a:defRPr sz="2667"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s-ES"/>
          </a:p>
        </p:txBody>
      </p:sp>
      <p:sp>
        <p:nvSpPr>
          <p:cNvPr id="4" name="3 Marcador de texto"/>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white">
                  <a:tint val="75000"/>
                </a:prstClr>
              </a:solidFill>
            </a:endParaRPr>
          </a:p>
        </p:txBody>
      </p:sp>
      <p:sp>
        <p:nvSpPr>
          <p:cNvPr id="7" name="6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303954512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172408766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304771381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0848225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648388-A13F-4EA5-8A9B-D14F8D567730}" type="datetimeFigureOut">
              <a:rPr lang="es-PE" smtClean="0"/>
              <a:t>29/09/2017</a:t>
            </a:fld>
            <a:endParaRPr lang="es-PE"/>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C3A059-DBA5-40BD-9A21-E88FB682A977}" type="slidenum">
              <a:rPr lang="es-PE" smtClean="0"/>
              <a:t>‹Nº›</a:t>
            </a:fld>
            <a:endParaRPr lang="es-PE"/>
          </a:p>
        </p:txBody>
      </p:sp>
    </p:spTree>
    <p:extLst>
      <p:ext uri="{BB962C8B-B14F-4D97-AF65-F5344CB8AC3E}">
        <p14:creationId xmlns:p14="http://schemas.microsoft.com/office/powerpoint/2010/main" val="2822176619"/>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s-ES">
              <a:solidFill>
                <a:prstClr val="white">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3376754849"/>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anose="020B0604020202020204"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anose="020B0604020202020204"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D6D198AC-7315-48A0-8456-5AF4982BAFCB}" type="datetimeFigureOut">
              <a:rPr lang="es-ES" smtClean="0">
                <a:solidFill>
                  <a:prstClr val="white">
                    <a:tint val="75000"/>
                  </a:prstClr>
                </a:solidFill>
              </a:rPr>
              <a:pPr/>
              <a:t>29/09/2017</a:t>
            </a:fld>
            <a:endParaRPr lang="es-ES">
              <a:solidFill>
                <a:prstClr val="white">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s-ES">
              <a:solidFill>
                <a:prstClr val="white">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D42A8B07-CF70-443B-9593-CA1254E35C05}"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496670210"/>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anose="020B0604020202020204"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anose="020B0604020202020204"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67"/>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94610530"/>
      </p:ext>
    </p:extLst>
  </p:cSld>
  <p:clrMap bg1="lt1" tx1="dk1" bg2="lt2" tx2="dk2" accent1="accent1" accent2="accent2" accent3="accent3" accent4="accent4" accent5="accent5" accent6="accent6" hlink="hlink" folHlink="folHlink"/>
  <p:sldLayoutIdLst>
    <p:sldLayoutId id="2147483709" r:id="rId1"/>
  </p:sldLayoutIdLst>
  <p:txStyles>
    <p:titleStyle>
      <a:lvl1pPr algn="ctr" rtl="0" fontAlgn="base">
        <a:spcBef>
          <a:spcPct val="0"/>
        </a:spcBef>
        <a:spcAft>
          <a:spcPct val="0"/>
        </a:spcAft>
        <a:defRPr sz="5867">
          <a:solidFill>
            <a:schemeClr val="tx2"/>
          </a:solidFill>
          <a:latin typeface="+mj-lt"/>
          <a:ea typeface="+mj-ea"/>
          <a:cs typeface="+mj-cs"/>
        </a:defRPr>
      </a:lvl1pPr>
      <a:lvl2pPr algn="ctr" rtl="0" fontAlgn="base">
        <a:spcBef>
          <a:spcPct val="0"/>
        </a:spcBef>
        <a:spcAft>
          <a:spcPct val="0"/>
        </a:spcAft>
        <a:defRPr sz="5867">
          <a:solidFill>
            <a:schemeClr val="tx2"/>
          </a:solidFill>
          <a:latin typeface="Arial" charset="0"/>
          <a:cs typeface="Arial" charset="0"/>
        </a:defRPr>
      </a:lvl2pPr>
      <a:lvl3pPr algn="ctr" rtl="0" fontAlgn="base">
        <a:spcBef>
          <a:spcPct val="0"/>
        </a:spcBef>
        <a:spcAft>
          <a:spcPct val="0"/>
        </a:spcAft>
        <a:defRPr sz="5867">
          <a:solidFill>
            <a:schemeClr val="tx2"/>
          </a:solidFill>
          <a:latin typeface="Arial" charset="0"/>
          <a:cs typeface="Arial" charset="0"/>
        </a:defRPr>
      </a:lvl3pPr>
      <a:lvl4pPr algn="ctr" rtl="0" fontAlgn="base">
        <a:spcBef>
          <a:spcPct val="0"/>
        </a:spcBef>
        <a:spcAft>
          <a:spcPct val="0"/>
        </a:spcAft>
        <a:defRPr sz="5867">
          <a:solidFill>
            <a:schemeClr val="tx2"/>
          </a:solidFill>
          <a:latin typeface="Arial" charset="0"/>
          <a:cs typeface="Arial" charset="0"/>
        </a:defRPr>
      </a:lvl4pPr>
      <a:lvl5pPr algn="ctr" rtl="0" fontAlgn="base">
        <a:spcBef>
          <a:spcPct val="0"/>
        </a:spcBef>
        <a:spcAft>
          <a:spcPct val="0"/>
        </a:spcAft>
        <a:defRPr sz="5867">
          <a:solidFill>
            <a:schemeClr val="tx2"/>
          </a:solidFill>
          <a:latin typeface="Arial" charset="0"/>
          <a:cs typeface="Arial" charset="0"/>
        </a:defRPr>
      </a:lvl5pPr>
      <a:lvl6pPr marL="609585" algn="ctr" rtl="0" fontAlgn="base">
        <a:spcBef>
          <a:spcPct val="0"/>
        </a:spcBef>
        <a:spcAft>
          <a:spcPct val="0"/>
        </a:spcAft>
        <a:defRPr sz="5867">
          <a:solidFill>
            <a:schemeClr val="tx2"/>
          </a:solidFill>
          <a:latin typeface="Arial" charset="0"/>
          <a:cs typeface="Arial" charset="0"/>
        </a:defRPr>
      </a:lvl6pPr>
      <a:lvl7pPr marL="1219170" algn="ctr" rtl="0" fontAlgn="base">
        <a:spcBef>
          <a:spcPct val="0"/>
        </a:spcBef>
        <a:spcAft>
          <a:spcPct val="0"/>
        </a:spcAft>
        <a:defRPr sz="5867">
          <a:solidFill>
            <a:schemeClr val="tx2"/>
          </a:solidFill>
          <a:latin typeface="Arial" charset="0"/>
          <a:cs typeface="Arial" charset="0"/>
        </a:defRPr>
      </a:lvl7pPr>
      <a:lvl8pPr marL="1828754" algn="ctr" rtl="0" fontAlgn="base">
        <a:spcBef>
          <a:spcPct val="0"/>
        </a:spcBef>
        <a:spcAft>
          <a:spcPct val="0"/>
        </a:spcAft>
        <a:defRPr sz="5867">
          <a:solidFill>
            <a:schemeClr val="tx2"/>
          </a:solidFill>
          <a:latin typeface="Arial" charset="0"/>
          <a:cs typeface="Arial" charset="0"/>
        </a:defRPr>
      </a:lvl8pPr>
      <a:lvl9pPr marL="2438339" algn="ctr" rtl="0" fontAlgn="base">
        <a:spcBef>
          <a:spcPct val="0"/>
        </a:spcBef>
        <a:spcAft>
          <a:spcPct val="0"/>
        </a:spcAft>
        <a:defRPr sz="5867">
          <a:solidFill>
            <a:schemeClr val="tx2"/>
          </a:solidFill>
          <a:latin typeface="Arial" charset="0"/>
          <a:cs typeface="Arial" charset="0"/>
        </a:defRPr>
      </a:lvl9pPr>
    </p:titleStyle>
    <p:bodyStyle>
      <a:lvl1pPr marL="457189" indent="-457189" algn="l" rtl="0" fontAlgn="base">
        <a:spcBef>
          <a:spcPct val="20000"/>
        </a:spcBef>
        <a:spcAft>
          <a:spcPct val="0"/>
        </a:spcAft>
        <a:buChar char="•"/>
        <a:defRPr sz="4267">
          <a:solidFill>
            <a:schemeClr val="tx1"/>
          </a:solidFill>
          <a:latin typeface="+mn-lt"/>
          <a:ea typeface="+mn-ea"/>
          <a:cs typeface="+mn-cs"/>
        </a:defRPr>
      </a:lvl1pPr>
      <a:lvl2pPr marL="990575" indent="-380990" algn="l" rtl="0" fontAlgn="base">
        <a:spcBef>
          <a:spcPct val="20000"/>
        </a:spcBef>
        <a:spcAft>
          <a:spcPct val="0"/>
        </a:spcAft>
        <a:buChar char="–"/>
        <a:defRPr sz="3733">
          <a:solidFill>
            <a:schemeClr val="tx1"/>
          </a:solidFill>
          <a:latin typeface="+mn-lt"/>
          <a:cs typeface="+mn-cs"/>
        </a:defRPr>
      </a:lvl2pPr>
      <a:lvl3pPr marL="1523962" indent="-304792" algn="l" rtl="0" fontAlgn="base">
        <a:spcBef>
          <a:spcPct val="20000"/>
        </a:spcBef>
        <a:spcAft>
          <a:spcPct val="0"/>
        </a:spcAft>
        <a:buChar char="•"/>
        <a:defRPr sz="3200">
          <a:solidFill>
            <a:schemeClr val="tx1"/>
          </a:solidFill>
          <a:latin typeface="+mn-lt"/>
          <a:cs typeface="+mn-cs"/>
        </a:defRPr>
      </a:lvl3pPr>
      <a:lvl4pPr marL="2133547" indent="-304792" algn="l" rtl="0" fontAlgn="base">
        <a:spcBef>
          <a:spcPct val="20000"/>
        </a:spcBef>
        <a:spcAft>
          <a:spcPct val="0"/>
        </a:spcAft>
        <a:buChar char="–"/>
        <a:defRPr sz="2667">
          <a:solidFill>
            <a:schemeClr val="tx1"/>
          </a:solidFill>
          <a:latin typeface="+mn-lt"/>
          <a:cs typeface="+mn-cs"/>
        </a:defRPr>
      </a:lvl4pPr>
      <a:lvl5pPr marL="2743131" indent="-304792" algn="l" rtl="0" fontAlgn="base">
        <a:spcBef>
          <a:spcPct val="20000"/>
        </a:spcBef>
        <a:spcAft>
          <a:spcPct val="0"/>
        </a:spcAft>
        <a:buChar char="»"/>
        <a:defRPr sz="2667">
          <a:solidFill>
            <a:schemeClr val="tx1"/>
          </a:solidFill>
          <a:latin typeface="+mn-lt"/>
          <a:cs typeface="+mn-cs"/>
        </a:defRPr>
      </a:lvl5pPr>
      <a:lvl6pPr marL="3352716" indent="-304792" algn="l" rtl="0" fontAlgn="base">
        <a:spcBef>
          <a:spcPct val="20000"/>
        </a:spcBef>
        <a:spcAft>
          <a:spcPct val="0"/>
        </a:spcAft>
        <a:buChar char="»"/>
        <a:defRPr sz="2667">
          <a:solidFill>
            <a:schemeClr val="tx1"/>
          </a:solidFill>
          <a:latin typeface="+mn-lt"/>
          <a:cs typeface="+mn-cs"/>
        </a:defRPr>
      </a:lvl6pPr>
      <a:lvl7pPr marL="3962301" indent="-304792" algn="l" rtl="0" fontAlgn="base">
        <a:spcBef>
          <a:spcPct val="20000"/>
        </a:spcBef>
        <a:spcAft>
          <a:spcPct val="0"/>
        </a:spcAft>
        <a:buChar char="»"/>
        <a:defRPr sz="2667">
          <a:solidFill>
            <a:schemeClr val="tx1"/>
          </a:solidFill>
          <a:latin typeface="+mn-lt"/>
          <a:cs typeface="+mn-cs"/>
        </a:defRPr>
      </a:lvl7pPr>
      <a:lvl8pPr marL="4571886" indent="-304792" algn="l" rtl="0" fontAlgn="base">
        <a:spcBef>
          <a:spcPct val="20000"/>
        </a:spcBef>
        <a:spcAft>
          <a:spcPct val="0"/>
        </a:spcAft>
        <a:buChar char="»"/>
        <a:defRPr sz="2667">
          <a:solidFill>
            <a:schemeClr val="tx1"/>
          </a:solidFill>
          <a:latin typeface="+mn-lt"/>
          <a:cs typeface="+mn-cs"/>
        </a:defRPr>
      </a:lvl8pPr>
      <a:lvl9pPr marL="5181470" indent="-304792" algn="l" rtl="0" fontAlgn="base">
        <a:spcBef>
          <a:spcPct val="20000"/>
        </a:spcBef>
        <a:spcAft>
          <a:spcPct val="0"/>
        </a:spcAft>
        <a:buChar char="»"/>
        <a:defRPr sz="2667">
          <a:solidFill>
            <a:schemeClr val="tx1"/>
          </a:solidFill>
          <a:latin typeface="+mn-lt"/>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1.xml"/><Relationship Id="rId5" Type="http://schemas.openxmlformats.org/officeDocument/2006/relationships/image" Target="../media/image66.png"/><Relationship Id="rId4" Type="http://schemas.openxmlformats.org/officeDocument/2006/relationships/image" Target="../media/image65.png"/></Relationships>
</file>

<file path=ppt/slides/_rels/slide5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74.png"/></Relationships>
</file>

<file path=ppt/slides/_rels/slide66.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77.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4.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67.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77.jpeg"/><Relationship Id="rId1" Type="http://schemas.openxmlformats.org/officeDocument/2006/relationships/slideLayout" Target="../slideLayouts/slideLayout24.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5" Type="http://schemas.openxmlformats.org/officeDocument/2006/relationships/hyperlink" Target="http://www.mispps.com/reflexion-73/de-cientifico-a-siervo-de-dios-(paloma-roby)/"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68.xml.rels><?xml version="1.0" encoding="UTF-8" standalone="yes"?>
<Relationships xmlns="http://schemas.openxmlformats.org/package/2006/relationships"><Relationship Id="rId8" Type="http://schemas.openxmlformats.org/officeDocument/2006/relationships/hyperlink" Target="https://www.mispps.com/reflexion/reconoce-ud-los-tiempos-que-estamos-viviendo-(paloma-roby)/" TargetMode="External"/><Relationship Id="rId13" Type="http://schemas.openxmlformats.org/officeDocument/2006/relationships/hyperlink" Target="https://www.mispps.com/reflexion-73/el-evangelio-de-la-prosperidad-(paloma-roby)/" TargetMode="External"/><Relationship Id="rId3" Type="http://schemas.openxmlformats.org/officeDocument/2006/relationships/image" Target="../media/image77.jpeg"/><Relationship Id="rId7" Type="http://schemas.openxmlformats.org/officeDocument/2006/relationships/hyperlink" Target="http://www.mispps.com/fechas-especiales-66/ex-satanista-habla-acerca-de-halloween-(paloma-roby)/" TargetMode="External"/><Relationship Id="rId12" Type="http://schemas.openxmlformats.org/officeDocument/2006/relationships/hyperlink" Target="https://www.mispps.com/reflexion-73/conoce-lo-que-dios-aborrece-(paloma-roby)/" TargetMode="External"/><Relationship Id="rId2" Type="http://schemas.openxmlformats.org/officeDocument/2006/relationships/notesSlide" Target="../notesSlides/notesSlide2.xml"/><Relationship Id="rId1" Type="http://schemas.openxmlformats.org/officeDocument/2006/relationships/slideLayout" Target="../slideLayouts/slideLayout24.xml"/><Relationship Id="rId6" Type="http://schemas.openxmlformats.org/officeDocument/2006/relationships/hyperlink" Target="http://www.mispps.com/fechas-especiales-66/la-cara-oculta-de-halloween-(paloma-roby)/" TargetMode="External"/><Relationship Id="rId11" Type="http://schemas.openxmlformats.org/officeDocument/2006/relationships/hyperlink" Target="https://www.mispps.com/reflexion/como-reconocer-a-una-secta-(paloma-roby)/" TargetMode="External"/><Relationship Id="rId5" Type="http://schemas.openxmlformats.org/officeDocument/2006/relationships/hyperlink" Target="http://www.mispps.com/fechas-especiales/es-halloween-un-inocente-juego-de-ninos-(paloma-roby)/" TargetMode="External"/><Relationship Id="rId10" Type="http://schemas.openxmlformats.org/officeDocument/2006/relationships/hyperlink" Target="https://www.mispps.com/reflexion/el-sacrificio-de-jesucristo-segun-el-antiguo-testamento-(paloma-roby)/" TargetMode="External"/><Relationship Id="rId4" Type="http://schemas.openxmlformats.org/officeDocument/2006/relationships/hyperlink" Target="http://www.mispps.com/reflexion/nino-regresa-del-cielo-con-un-mensaje-para-el-mundo-(paloma-roby)/" TargetMode="External"/><Relationship Id="rId9" Type="http://schemas.openxmlformats.org/officeDocument/2006/relationships/hyperlink" Target="https://www.mispps.com/reflexion/un-vistazo-a-la-eternidad-(paloma-roby)/" TargetMode="External"/><Relationship Id="rId14" Type="http://schemas.openxmlformats.org/officeDocument/2006/relationships/hyperlink" Target="https://www.mispps.com/reflexion-73/el-ecumenismo-(union-de-religiones)-paloma-roby)/" TargetMode="External"/></Relationships>
</file>

<file path=ppt/slides/_rels/slide69.xml.rels><?xml version="1.0" encoding="UTF-8" standalone="yes"?>
<Relationships xmlns="http://schemas.openxmlformats.org/package/2006/relationships"><Relationship Id="rId8" Type="http://schemas.openxmlformats.org/officeDocument/2006/relationships/hyperlink" Target="https://www.mispps.com/reflexion-73/senales-cumplidas-de-revelaciones-de-dios-a-monica-gomez-(paloma-roby)/" TargetMode="External"/><Relationship Id="rId3" Type="http://schemas.openxmlformats.org/officeDocument/2006/relationships/image" Target="../media/image77.jpeg"/><Relationship Id="rId7" Type="http://schemas.openxmlformats.org/officeDocument/2006/relationships/hyperlink" Target="https://www.mispps.com/reflexion-73/jesucristo-la-roca-inamovible-(paloma-roby)/" TargetMode="External"/><Relationship Id="rId2" Type="http://schemas.openxmlformats.org/officeDocument/2006/relationships/notesSlide" Target="../notesSlides/notesSlide3.xml"/><Relationship Id="rId1" Type="http://schemas.openxmlformats.org/officeDocument/2006/relationships/slideLayout" Target="../slideLayouts/slideLayout24.xml"/><Relationship Id="rId6" Type="http://schemas.openxmlformats.org/officeDocument/2006/relationships/hyperlink" Target="https://www.mispps.com/reflexion-73/la-ultima-generacion-(paloma-roby)/" TargetMode="External"/><Relationship Id="rId5" Type="http://schemas.openxmlformats.org/officeDocument/2006/relationships/hyperlink" Target="https://www.mispps.com/reflexion-73/que-es-la-apostasia-y-como-reconocerla-(paloma-roby)/" TargetMode="External"/><Relationship Id="rId4" Type="http://schemas.openxmlformats.org/officeDocument/2006/relationships/hyperlink" Target="https://www.mispps.com/reflexion-73/asombroso-juicio-que-viene-a-las-naciones-(paloma-roby)/msg185917/?topicseen#new" TargetMode="External"/></Relationships>
</file>

<file path=ppt/slides/_rels/slide70.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image" Target="../media/image83.png"/><Relationship Id="rId18" Type="http://schemas.openxmlformats.org/officeDocument/2006/relationships/image" Target="../media/image8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5.png"/><Relationship Id="rId2" Type="http://schemas.openxmlformats.org/officeDocument/2006/relationships/slideLayout" Target="../slideLayouts/slideLayout34.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9.png"/><Relationship Id="rId11" Type="http://schemas.openxmlformats.org/officeDocument/2006/relationships/image" Target="../media/image82.png"/><Relationship Id="rId5" Type="http://schemas.openxmlformats.org/officeDocument/2006/relationships/hyperlink" Target="http://www.mispps.com/" TargetMode="External"/><Relationship Id="rId15" Type="http://schemas.openxmlformats.org/officeDocument/2006/relationships/image" Target="../media/image84.png"/><Relationship Id="rId10" Type="http://schemas.openxmlformats.org/officeDocument/2006/relationships/hyperlink" Target="https://www.facebook.com/mispps" TargetMode="External"/><Relationship Id="rId4" Type="http://schemas.openxmlformats.org/officeDocument/2006/relationships/image" Target="../media/image78.png"/><Relationship Id="rId9" Type="http://schemas.openxmlformats.org/officeDocument/2006/relationships/image" Target="../media/image8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5D50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&lt;</a:t>
            </a:r>
            <a:endParaRPr lang="es-PE" dirty="0"/>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4690" y="1534872"/>
            <a:ext cx="9026419" cy="5077361"/>
          </a:xfrm>
          <a:prstGeom prst="rect">
            <a:avLst/>
          </a:prstGeom>
          <a:effectLst>
            <a:softEdge rad="63500"/>
          </a:effectLst>
        </p:spPr>
      </p:pic>
      <p:sp>
        <p:nvSpPr>
          <p:cNvPr id="5" name="CuadroTexto 4"/>
          <p:cNvSpPr txBox="1"/>
          <p:nvPr/>
        </p:nvSpPr>
        <p:spPr>
          <a:xfrm>
            <a:off x="502920" y="228600"/>
            <a:ext cx="11109960" cy="1323439"/>
          </a:xfrm>
          <a:prstGeom prst="rect">
            <a:avLst/>
          </a:prstGeom>
          <a:noFill/>
        </p:spPr>
        <p:txBody>
          <a:bodyPr wrap="square" rtlCol="0">
            <a:spAutoFit/>
          </a:bodyPr>
          <a:lstStyle/>
          <a:p>
            <a:pPr algn="ctr"/>
            <a:r>
              <a:rPr lang="es-ES" sz="4000" b="1" dirty="0" smtClean="0">
                <a:solidFill>
                  <a:srgbClr val="C4B58E"/>
                </a:solidFill>
                <a:latin typeface="Rockwell Extra Bold" panose="02060903040505020403" pitchFamily="18" charset="0"/>
              </a:rPr>
              <a:t>Es Anti Bíblico Señalar Fechas Exactas Para Eventos Apocalípticos</a:t>
            </a:r>
            <a:endParaRPr lang="es-PE" sz="4000" b="1" dirty="0">
              <a:solidFill>
                <a:srgbClr val="C4B58E"/>
              </a:solidFill>
              <a:latin typeface="Rockwell Extra Bold" panose="02060903040505020403" pitchFamily="18" charset="0"/>
            </a:endParaRPr>
          </a:p>
        </p:txBody>
      </p:sp>
      <p:pic>
        <p:nvPicPr>
          <p:cNvPr id="7" name="Imagen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4326" y="4419591"/>
            <a:ext cx="1638959" cy="2315526"/>
          </a:xfrm>
          <a:prstGeom prst="rect">
            <a:avLst/>
          </a:prstGeom>
        </p:spPr>
      </p:pic>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312045">
            <a:off x="8788575" y="1502736"/>
            <a:ext cx="1597007" cy="2265704"/>
          </a:xfrm>
          <a:prstGeom prst="rect">
            <a:avLst/>
          </a:prstGeom>
        </p:spPr>
      </p:pic>
      <p:sp>
        <p:nvSpPr>
          <p:cNvPr id="9" name="CuadroTexto 8"/>
          <p:cNvSpPr txBox="1"/>
          <p:nvPr/>
        </p:nvSpPr>
        <p:spPr>
          <a:xfrm>
            <a:off x="1853333" y="6381400"/>
            <a:ext cx="2808312" cy="461665"/>
          </a:xfrm>
          <a:prstGeom prst="rect">
            <a:avLst/>
          </a:prstGeom>
          <a:noFill/>
        </p:spPr>
        <p:txBody>
          <a:bodyPr wrap="square" rtlCol="0">
            <a:spAutoFit/>
            <a:scene3d>
              <a:camera prst="obliqueBottomRight"/>
              <a:lightRig rig="chilly" dir="t"/>
            </a:scene3d>
            <a:sp3d extrusionH="101600">
              <a:extrusionClr>
                <a:srgbClr val="322B1A"/>
              </a:extrusionClr>
            </a:sp3d>
          </a:bodyPr>
          <a:lstStyle/>
          <a:p>
            <a:r>
              <a:rPr lang="es-ES" sz="2400" b="1" dirty="0" smtClean="0">
                <a:solidFill>
                  <a:srgbClr val="C4B58E"/>
                </a:solidFill>
                <a:effectLst>
                  <a:glow rad="50800">
                    <a:srgbClr val="322B1A">
                      <a:alpha val="95686"/>
                    </a:srgbClr>
                  </a:glow>
                </a:effectLst>
                <a:latin typeface="Brush Script MT" panose="03060802040406070304" pitchFamily="66" charset="0"/>
              </a:rPr>
              <a:t>Paloma &amp; </a:t>
            </a:r>
            <a:r>
              <a:rPr lang="es-ES" sz="2400" b="1" dirty="0" err="1" smtClean="0">
                <a:solidFill>
                  <a:srgbClr val="C4B58E"/>
                </a:solidFill>
                <a:effectLst>
                  <a:glow rad="50800">
                    <a:srgbClr val="322B1A">
                      <a:alpha val="95686"/>
                    </a:srgbClr>
                  </a:glow>
                </a:effectLst>
                <a:latin typeface="Brush Script MT" panose="03060802040406070304" pitchFamily="66" charset="0"/>
              </a:rPr>
              <a:t>Roby</a:t>
            </a:r>
            <a:endParaRPr lang="es-PE" sz="2400" b="1" dirty="0">
              <a:solidFill>
                <a:srgbClr val="C4B58E"/>
              </a:solidFill>
              <a:effectLst>
                <a:glow rad="50800">
                  <a:srgbClr val="322B1A">
                    <a:alpha val="95686"/>
                  </a:srgbClr>
                </a:glow>
              </a:effectLst>
              <a:latin typeface="Brush Script MT" panose="03060802040406070304" pitchFamily="66" charset="0"/>
            </a:endParaRPr>
          </a:p>
        </p:txBody>
      </p:sp>
      <p:sp>
        <p:nvSpPr>
          <p:cNvPr id="11" name="5 CuadroTexto"/>
          <p:cNvSpPr txBox="1"/>
          <p:nvPr/>
        </p:nvSpPr>
        <p:spPr>
          <a:xfrm>
            <a:off x="10468002" y="6412178"/>
            <a:ext cx="1663994" cy="315471"/>
          </a:xfrm>
          <a:prstGeom prst="rect">
            <a:avLst/>
          </a:prstGeom>
          <a:noFill/>
        </p:spPr>
        <p:txBody>
          <a:bodyPr wrap="square" lIns="68580" tIns="34290" rIns="68580" bIns="34290">
            <a:spAutoFit/>
            <a:scene3d>
              <a:camera prst="obliqueBottomLeft"/>
              <a:lightRig rig="threePt" dir="t"/>
            </a:scene3d>
            <a:sp3d extrusionH="25400">
              <a:extrusionClr>
                <a:srgbClr val="2B2517"/>
              </a:extrusionClr>
            </a:sp3d>
          </a:bodyPr>
          <a:lstStyle/>
          <a:p>
            <a:pPr algn="ctr">
              <a:defRPr/>
            </a:pPr>
            <a:r>
              <a:rPr lang="es-ES" sz="800" b="1" i="1" dirty="0">
                <a:ln w="0">
                  <a:noFill/>
                </a:ln>
                <a:solidFill>
                  <a:srgbClr val="C7B893"/>
                </a:solidFill>
                <a:effectLst>
                  <a:outerShdw blurRad="50800" dist="50800" dir="5400000" algn="ctr" rotWithShape="0">
                    <a:srgbClr val="EEECE1">
                      <a:lumMod val="10000"/>
                    </a:srgbClr>
                  </a:outerShdw>
                </a:effectLst>
                <a:latin typeface="Arial Black" panose="020B0A04020102020204" pitchFamily="34" charset="0"/>
                <a:ea typeface="Adobe Gothic Std B" pitchFamily="34" charset="-128"/>
                <a:cs typeface="Aharoni" pitchFamily="2" charset="-79"/>
              </a:rPr>
              <a:t>CON REPRODUCCIÓN</a:t>
            </a:r>
          </a:p>
          <a:p>
            <a:pPr algn="ctr">
              <a:defRPr/>
            </a:pPr>
            <a:r>
              <a:rPr lang="es-ES" sz="800" b="1" i="1" dirty="0">
                <a:ln w="0">
                  <a:noFill/>
                </a:ln>
                <a:solidFill>
                  <a:srgbClr val="C7B893"/>
                </a:solidFill>
                <a:effectLst>
                  <a:outerShdw blurRad="50800" dist="50800" dir="5400000" algn="ctr" rotWithShape="0">
                    <a:srgbClr val="EEECE1">
                      <a:lumMod val="10000"/>
                    </a:srgbClr>
                  </a:outerShdw>
                </a:effectLst>
                <a:latin typeface="Arial Black" panose="020B0A04020102020204" pitchFamily="34" charset="0"/>
                <a:ea typeface="Adobe Gothic Std B" pitchFamily="34" charset="-128"/>
                <a:cs typeface="Aharoni" pitchFamily="2" charset="-79"/>
              </a:rPr>
              <a:t> MANUAL Y MÚSICA </a:t>
            </a:r>
          </a:p>
        </p:txBody>
      </p:sp>
    </p:spTree>
    <p:extLst>
      <p:ext uri="{BB962C8B-B14F-4D97-AF65-F5344CB8AC3E}">
        <p14:creationId xmlns:p14="http://schemas.microsoft.com/office/powerpoint/2010/main" val="3084022344"/>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Yo te busco- violin.wav"/>
          </p:stSnd>
        </p:sndAc>
      </p:transition>
    </mc:Choice>
    <mc:Fallback xmlns="">
      <p:transition spd="slow">
        <p:sndAc>
          <p:stSnd loop="1">
            <p:snd r:embed="rId6" name="Yo te busco- violi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800" fill="hold"/>
                                        <p:tgtEl>
                                          <p:spTgt spid="11"/>
                                        </p:tgtEl>
                                        <p:attrNameLst>
                                          <p:attrName>ppt_w</p:attrName>
                                        </p:attrNameLst>
                                      </p:cBhvr>
                                      <p:tavLst>
                                        <p:tav tm="0">
                                          <p:val>
                                            <p:fltVal val="0"/>
                                          </p:val>
                                        </p:tav>
                                        <p:tav tm="100000">
                                          <p:val>
                                            <p:strVal val="#ppt_w"/>
                                          </p:val>
                                        </p:tav>
                                      </p:tavLst>
                                    </p:anim>
                                    <p:anim calcmode="lin" valueType="num">
                                      <p:cBhvr>
                                        <p:cTn id="8" dur="1800" fill="hold"/>
                                        <p:tgtEl>
                                          <p:spTgt spid="11"/>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1800" fill="hold"/>
                                        <p:tgtEl>
                                          <p:spTgt spid="9"/>
                                        </p:tgtEl>
                                        <p:attrNameLst>
                                          <p:attrName>ppt_w</p:attrName>
                                        </p:attrNameLst>
                                      </p:cBhvr>
                                      <p:tavLst>
                                        <p:tav tm="0">
                                          <p:val>
                                            <p:fltVal val="0"/>
                                          </p:val>
                                        </p:tav>
                                        <p:tav tm="100000">
                                          <p:val>
                                            <p:strVal val="#ppt_w"/>
                                          </p:val>
                                        </p:tav>
                                      </p:tavLst>
                                    </p:anim>
                                    <p:anim calcmode="lin" valueType="num">
                                      <p:cBhvr>
                                        <p:cTn id="16" dur="1800" fill="hold"/>
                                        <p:tgtEl>
                                          <p:spTgt spid="9"/>
                                        </p:tgtEl>
                                        <p:attrNameLst>
                                          <p:attrName>ppt_h</p:attrName>
                                        </p:attrNameLst>
                                      </p:cBhvr>
                                      <p:tavLst>
                                        <p:tav tm="0">
                                          <p:val>
                                            <p:fltVal val="0"/>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650" fill="hold"/>
                                        <p:tgtEl>
                                          <p:spTgt spid="3"/>
                                        </p:tgtEl>
                                        <p:attrNameLst>
                                          <p:attrName>ppt_w</p:attrName>
                                        </p:attrNameLst>
                                      </p:cBhvr>
                                      <p:tavLst>
                                        <p:tav tm="0">
                                          <p:val>
                                            <p:strVal val="4/3*#ppt_w"/>
                                          </p:val>
                                        </p:tav>
                                        <p:tav tm="100000">
                                          <p:val>
                                            <p:strVal val="#ppt_w"/>
                                          </p:val>
                                        </p:tav>
                                      </p:tavLst>
                                    </p:anim>
                                    <p:anim calcmode="lin" valueType="num">
                                      <p:cBhvr>
                                        <p:cTn id="20" dur="1650" fill="hold"/>
                                        <p:tgtEl>
                                          <p:spTgt spid="3"/>
                                        </p:tgtEl>
                                        <p:attrNameLst>
                                          <p:attrName>ppt_h</p:attrName>
                                        </p:attrNameLst>
                                      </p:cBhvr>
                                      <p:tavLst>
                                        <p:tav tm="0">
                                          <p:val>
                                            <p:strVal val="4/3*#ppt_h"/>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850" fill="hold"/>
                                        <p:tgtEl>
                                          <p:spTgt spid="7"/>
                                        </p:tgtEl>
                                        <p:attrNameLst>
                                          <p:attrName>ppt_w</p:attrName>
                                        </p:attrNameLst>
                                      </p:cBhvr>
                                      <p:tavLst>
                                        <p:tav tm="0">
                                          <p:val>
                                            <p:fltVal val="0"/>
                                          </p:val>
                                        </p:tav>
                                        <p:tav tm="100000">
                                          <p:val>
                                            <p:strVal val="#ppt_w"/>
                                          </p:val>
                                        </p:tav>
                                      </p:tavLst>
                                    </p:anim>
                                    <p:anim calcmode="lin" valueType="num">
                                      <p:cBhvr>
                                        <p:cTn id="24" dur="1850" fill="hold"/>
                                        <p:tgtEl>
                                          <p:spTgt spid="7"/>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850" fill="hold"/>
                                        <p:tgtEl>
                                          <p:spTgt spid="8"/>
                                        </p:tgtEl>
                                        <p:attrNameLst>
                                          <p:attrName>ppt_w</p:attrName>
                                        </p:attrNameLst>
                                      </p:cBhvr>
                                      <p:tavLst>
                                        <p:tav tm="0">
                                          <p:val>
                                            <p:fltVal val="0"/>
                                          </p:val>
                                        </p:tav>
                                        <p:tav tm="100000">
                                          <p:val>
                                            <p:strVal val="#ppt_w"/>
                                          </p:val>
                                        </p:tav>
                                      </p:tavLst>
                                    </p:anim>
                                    <p:anim calcmode="lin" valueType="num">
                                      <p:cBhvr>
                                        <p:cTn id="28" dur="185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93896" y="3385410"/>
            <a:ext cx="11380762" cy="3472590"/>
          </a:xfrm>
          <a:prstGeom prst="rect">
            <a:avLst/>
          </a:prstGeom>
          <a:noFill/>
        </p:spPr>
        <p:txBody>
          <a:bodyPr wrap="square" rtlCol="0">
            <a:spAutoFit/>
            <a:scene3d>
              <a:camera prst="obliqueBottomLeft"/>
              <a:lightRig rig="threePt" dir="t"/>
            </a:scene3d>
            <a:sp3d extrusionH="177800">
              <a:extrusionClr>
                <a:srgbClr val="002836"/>
              </a:extrusionClr>
            </a:sp3d>
          </a:bodyPr>
          <a:lstStyle/>
          <a:p>
            <a:pPr algn="ctr"/>
            <a:r>
              <a:rPr lang="es-PE" sz="2400" b="1" dirty="0" smtClean="0">
                <a:solidFill>
                  <a:srgbClr val="ABE9FF"/>
                </a:solidFill>
                <a:latin typeface="Arial Black" panose="020B0A04020102020204" pitchFamily="34" charset="0"/>
              </a:rPr>
              <a:t>A raíz de lo sucedido el 23 de Setiembre del 2017, el cual dio cuenta de una alineación astronómica, donde tuvo lugar una conjunción celestial entre la Constelación de Virgo y la Constelación de Leo, muchas personas comenzaron a pronosticar con profecías y sueños mentirosos que en ese día ocurriría un evento catastrófico, como terremotos, tsunamis, huracanes, caída de un asteroide, fin del mundo, o en su defecto, se llevaría a cabo el Arrebatamiento de creyentes al cielo, tal como la Biblia menciona en 1º Tesalonicenses 4:13-17.</a:t>
            </a:r>
            <a:endParaRPr lang="es-PE" sz="2400" b="1" dirty="0">
              <a:solidFill>
                <a:srgbClr val="ABE9FF"/>
              </a:solidFill>
              <a:latin typeface="Arial Black" panose="020B0A04020102020204" pitchFamily="34" charset="0"/>
            </a:endParaRPr>
          </a:p>
        </p:txBody>
      </p:sp>
      <p:pic>
        <p:nvPicPr>
          <p:cNvPr id="1026" name="Picture 2" descr="https://1.bp.blogspot.com/-orqnUUSlWTU/V5FFRi51xsI/AAAAAAAADFk/MTxh3s--3Ncxcaosf3Bi7rDA0gkwWgerQCLcB/s1600/LEO%2BY%2BVIRG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1632" y="55630"/>
            <a:ext cx="5922498" cy="3329780"/>
          </a:xfrm>
          <a:prstGeom prst="rect">
            <a:avLst/>
          </a:prstGeom>
          <a:noFill/>
          <a:extLst>
            <a:ext uri="{909E8E84-426E-40DD-AFC4-6F175D3DCCD1}">
              <a14:hiddenFill xmlns:a14="http://schemas.microsoft.com/office/drawing/2010/main">
                <a:solidFill>
                  <a:srgbClr val="FFFFFF"/>
                </a:solidFill>
              </a14:hiddenFill>
            </a:ext>
          </a:extLst>
        </p:spPr>
      </p:pic>
      <p:sp>
        <p:nvSpPr>
          <p:cNvPr id="11" name="CuadroTexto 10"/>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18252A"/>
              </a:extrusionClr>
            </a:sp3d>
          </a:bodyPr>
          <a:lstStyle/>
          <a:p>
            <a:r>
              <a:rPr lang="es-ES" sz="2000" b="1" dirty="0" smtClean="0">
                <a:solidFill>
                  <a:schemeClr val="accent1">
                    <a:lumMod val="40000"/>
                    <a:lumOff val="60000"/>
                  </a:schemeClr>
                </a:solidFill>
                <a:effectLst>
                  <a:glow rad="50800">
                    <a:srgbClr val="322B1A">
                      <a:alpha val="95686"/>
                    </a:srgbClr>
                  </a:glow>
                </a:effectLst>
                <a:latin typeface="Brush Script MT" panose="03060802040406070304" pitchFamily="66" charset="0"/>
              </a:rPr>
              <a:t>P &amp; R</a:t>
            </a:r>
            <a:endParaRPr lang="es-PE" sz="2000" b="1" dirty="0">
              <a:solidFill>
                <a:schemeClr val="accent1">
                  <a:lumMod val="40000"/>
                  <a:lumOff val="60000"/>
                </a:schemeClr>
              </a:solidFill>
              <a:effectLst>
                <a:glow rad="50800">
                  <a:srgbClr val="322B1A">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11883643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650" fill="hold"/>
                                        <p:tgtEl>
                                          <p:spTgt spid="1026"/>
                                        </p:tgtEl>
                                        <p:attrNameLst>
                                          <p:attrName>ppt_w</p:attrName>
                                        </p:attrNameLst>
                                      </p:cBhvr>
                                      <p:tavLst>
                                        <p:tav tm="0">
                                          <p:val>
                                            <p:strVal val="4/3*#ppt_w"/>
                                          </p:val>
                                        </p:tav>
                                        <p:tav tm="100000">
                                          <p:val>
                                            <p:strVal val="#ppt_w"/>
                                          </p:val>
                                        </p:tav>
                                      </p:tavLst>
                                    </p:anim>
                                    <p:anim calcmode="lin" valueType="num">
                                      <p:cBhvr>
                                        <p:cTn id="8" dur="1650" fill="hold"/>
                                        <p:tgtEl>
                                          <p:spTgt spid="1026"/>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0" y="0"/>
            <a:ext cx="12192000" cy="6858000"/>
          </a:xfrm>
          <a:prstGeom prst="rect">
            <a:avLst/>
          </a:prstGeom>
          <a:solidFill>
            <a:srgbClr val="E7AD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377483" y="4677918"/>
            <a:ext cx="11437034" cy="1938992"/>
          </a:xfrm>
          <a:prstGeom prst="rect">
            <a:avLst/>
          </a:prstGeom>
          <a:noFill/>
        </p:spPr>
        <p:txBody>
          <a:bodyPr wrap="square" rtlCol="0">
            <a:spAutoFit/>
            <a:scene3d>
              <a:camera prst="obliqueBottomLeft"/>
              <a:lightRig rig="threePt" dir="t"/>
            </a:scene3d>
            <a:sp3d extrusionH="177800">
              <a:extrusionClr>
                <a:srgbClr val="241606"/>
              </a:extrusionClr>
            </a:sp3d>
          </a:bodyPr>
          <a:lstStyle/>
          <a:p>
            <a:pPr algn="ctr"/>
            <a:r>
              <a:rPr lang="es-PE" sz="2400" b="1" dirty="0" smtClean="0">
                <a:solidFill>
                  <a:schemeClr val="accent2">
                    <a:lumMod val="20000"/>
                    <a:lumOff val="80000"/>
                  </a:schemeClr>
                </a:solidFill>
                <a:latin typeface="Arial Black" panose="020B0A04020102020204" pitchFamily="34" charset="0"/>
              </a:rPr>
              <a:t>La realidad de los hechos los ha tenido que desmentir al no cumplirse ninguno de sus fallidas </a:t>
            </a:r>
            <a:r>
              <a:rPr lang="es-PE" sz="2400" b="1" dirty="0" err="1" smtClean="0">
                <a:solidFill>
                  <a:schemeClr val="accent2">
                    <a:lumMod val="20000"/>
                    <a:lumOff val="80000"/>
                  </a:schemeClr>
                </a:solidFill>
                <a:latin typeface="Arial Black" panose="020B0A04020102020204" pitchFamily="34" charset="0"/>
              </a:rPr>
              <a:t>pseudo</a:t>
            </a:r>
            <a:r>
              <a:rPr lang="es-PE" sz="2400" b="1" dirty="0" smtClean="0">
                <a:solidFill>
                  <a:schemeClr val="accent2">
                    <a:lumMod val="20000"/>
                    <a:lumOff val="80000"/>
                  </a:schemeClr>
                </a:solidFill>
                <a:latin typeface="Arial Black" panose="020B0A04020102020204" pitchFamily="34" charset="0"/>
              </a:rPr>
              <a:t> revelaciones y al final los que </a:t>
            </a:r>
            <a:r>
              <a:rPr lang="es-PE" sz="2400" b="1" dirty="0" err="1" smtClean="0">
                <a:solidFill>
                  <a:schemeClr val="accent2">
                    <a:lumMod val="20000"/>
                    <a:lumOff val="80000"/>
                  </a:schemeClr>
                </a:solidFill>
                <a:latin typeface="Arial Black" panose="020B0A04020102020204" pitchFamily="34" charset="0"/>
              </a:rPr>
              <a:t>difnden</a:t>
            </a:r>
            <a:r>
              <a:rPr lang="es-PE" sz="2400" b="1" dirty="0" smtClean="0">
                <a:solidFill>
                  <a:schemeClr val="accent2">
                    <a:lumMod val="20000"/>
                    <a:lumOff val="80000"/>
                  </a:schemeClr>
                </a:solidFill>
                <a:latin typeface="Arial Black" panose="020B0A04020102020204" pitchFamily="34" charset="0"/>
              </a:rPr>
              <a:t> estos hechos no cumplidos, hacen quedar a Dios como si fuera un MENTIROSO, ya que usan su nombre para sustentar sus desvaríos </a:t>
            </a:r>
            <a:r>
              <a:rPr lang="es-PE" sz="2400" b="1" dirty="0" err="1" smtClean="0">
                <a:solidFill>
                  <a:schemeClr val="accent2">
                    <a:lumMod val="20000"/>
                    <a:lumOff val="80000"/>
                  </a:schemeClr>
                </a:solidFill>
                <a:latin typeface="Arial Black" panose="020B0A04020102020204" pitchFamily="34" charset="0"/>
              </a:rPr>
              <a:t>pseudo</a:t>
            </a:r>
            <a:r>
              <a:rPr lang="es-PE" sz="2400" b="1" dirty="0" smtClean="0">
                <a:solidFill>
                  <a:schemeClr val="accent2">
                    <a:lumMod val="20000"/>
                    <a:lumOff val="80000"/>
                  </a:schemeClr>
                </a:solidFill>
                <a:latin typeface="Arial Black" panose="020B0A04020102020204" pitchFamily="34" charset="0"/>
              </a:rPr>
              <a:t> proféticos……. </a:t>
            </a:r>
            <a:endParaRPr lang="es-PE" sz="2400" b="1" dirty="0">
              <a:solidFill>
                <a:schemeClr val="accent2">
                  <a:lumMod val="20000"/>
                  <a:lumOff val="80000"/>
                </a:schemeClr>
              </a:solidFill>
              <a:latin typeface="Arial Black" panose="020B0A04020102020204" pitchFamily="34" charset="0"/>
            </a:endParaRPr>
          </a:p>
        </p:txBody>
      </p:sp>
      <p:pic>
        <p:nvPicPr>
          <p:cNvPr id="2050" name="Picture 2" descr="https://i.ytimg.com/vi/i9dtgxun7Lk/maxresdef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2159" y="121049"/>
            <a:ext cx="7911445" cy="445018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411D05"/>
              </a:extrusionClr>
            </a:sp3d>
          </a:bodyPr>
          <a:lstStyle/>
          <a:p>
            <a:r>
              <a:rPr lang="es-ES" sz="2000" b="1" dirty="0" smtClean="0">
                <a:solidFill>
                  <a:schemeClr val="accent2">
                    <a:lumMod val="20000"/>
                    <a:lumOff val="80000"/>
                  </a:schemeClr>
                </a:solidFill>
                <a:effectLst>
                  <a:glow rad="50800">
                    <a:srgbClr val="411D05">
                      <a:alpha val="96000"/>
                    </a:srgbClr>
                  </a:glow>
                </a:effectLst>
                <a:latin typeface="Brush Script MT" panose="03060802040406070304" pitchFamily="66" charset="0"/>
              </a:rPr>
              <a:t>P &amp; R</a:t>
            </a:r>
            <a:endParaRPr lang="es-PE" sz="2000" b="1" dirty="0">
              <a:solidFill>
                <a:schemeClr val="accent2">
                  <a:lumMod val="20000"/>
                  <a:lumOff val="80000"/>
                </a:schemeClr>
              </a:solidFill>
              <a:effectLst>
                <a:glow rad="50800">
                  <a:srgbClr val="411D05">
                    <a:alpha val="96000"/>
                  </a:srgbClr>
                </a:glow>
              </a:effectLst>
              <a:latin typeface="Brush Script MT" panose="03060802040406070304" pitchFamily="66" charset="0"/>
            </a:endParaRPr>
          </a:p>
        </p:txBody>
      </p:sp>
    </p:spTree>
    <p:extLst>
      <p:ext uri="{BB962C8B-B14F-4D97-AF65-F5344CB8AC3E}">
        <p14:creationId xmlns:p14="http://schemas.microsoft.com/office/powerpoint/2010/main" val="25717378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650" fill="hold"/>
                                        <p:tgtEl>
                                          <p:spTgt spid="2050"/>
                                        </p:tgtEl>
                                        <p:attrNameLst>
                                          <p:attrName>ppt_w</p:attrName>
                                        </p:attrNameLst>
                                      </p:cBhvr>
                                      <p:tavLst>
                                        <p:tav tm="0">
                                          <p:val>
                                            <p:fltVal val="0"/>
                                          </p:val>
                                        </p:tav>
                                        <p:tav tm="100000">
                                          <p:val>
                                            <p:strVal val="#ppt_w"/>
                                          </p:val>
                                        </p:tav>
                                      </p:tavLst>
                                    </p:anim>
                                    <p:anim calcmode="lin" valueType="num">
                                      <p:cBhvr>
                                        <p:cTn id="8" dur="1650" fill="hold"/>
                                        <p:tgtEl>
                                          <p:spTgt spid="2050"/>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621E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436099" y="4330504"/>
            <a:ext cx="11380763" cy="2308324"/>
          </a:xfrm>
          <a:prstGeom prst="rect">
            <a:avLst/>
          </a:prstGeom>
          <a:noFill/>
        </p:spPr>
        <p:txBody>
          <a:bodyPr wrap="square" rtlCol="0">
            <a:spAutoFit/>
            <a:scene3d>
              <a:camera prst="obliqueBottomLeft"/>
              <a:lightRig rig="threePt" dir="t"/>
            </a:scene3d>
            <a:sp3d extrusionH="177800">
              <a:extrusionClr>
                <a:srgbClr val="310F01"/>
              </a:extrusionClr>
            </a:sp3d>
          </a:bodyPr>
          <a:lstStyle/>
          <a:p>
            <a:pPr algn="ctr"/>
            <a:r>
              <a:rPr lang="es-PE" sz="2400" b="1" dirty="0" smtClean="0">
                <a:solidFill>
                  <a:srgbClr val="F2C696"/>
                </a:solidFill>
                <a:latin typeface="Arial Black" panose="020B0A04020102020204" pitchFamily="34" charset="0"/>
              </a:rPr>
              <a:t>y los tales son una grave piedra de tropiezo para todas aquellas personas que potencialmente podrían creer en el mensaje de Salvación de Cristo y que merced a estos vaticinios mentirosos, el reino de Dios y  la salvación se aleje de tales personas, por lo que el evangelio termina siendo blasfemado entre los enemigos de Cristo y de los que no conocen la Palabra de Dios.</a:t>
            </a:r>
            <a:endParaRPr lang="es-PE" sz="2400" b="1" dirty="0">
              <a:solidFill>
                <a:srgbClr val="F2C696"/>
              </a:solidFill>
              <a:latin typeface="Arial Black" panose="020B0A04020102020204" pitchFamily="34" charset="0"/>
            </a:endParaRPr>
          </a:p>
        </p:txBody>
      </p:sp>
      <p:pic>
        <p:nvPicPr>
          <p:cNvPr id="3074" name="Picture 2" descr="https://i.ytimg.com/vi/nT_LhwHszOM/maxresdef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0011" y="167640"/>
            <a:ext cx="7394830" cy="4159592"/>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411D05"/>
              </a:extrusionClr>
            </a:sp3d>
          </a:bodyPr>
          <a:lstStyle/>
          <a:p>
            <a:r>
              <a:rPr lang="es-ES" sz="2000" b="1" dirty="0" smtClean="0">
                <a:solidFill>
                  <a:schemeClr val="accent2">
                    <a:lumMod val="40000"/>
                    <a:lumOff val="60000"/>
                  </a:schemeClr>
                </a:solidFill>
                <a:effectLst>
                  <a:glow rad="50800">
                    <a:srgbClr val="411D05">
                      <a:alpha val="96000"/>
                    </a:srgbClr>
                  </a:glow>
                </a:effectLst>
                <a:latin typeface="Brush Script MT" panose="03060802040406070304" pitchFamily="66" charset="0"/>
              </a:rPr>
              <a:t>P &amp; R</a:t>
            </a:r>
            <a:endParaRPr lang="es-PE" sz="2000" b="1" dirty="0">
              <a:solidFill>
                <a:schemeClr val="accent2">
                  <a:lumMod val="40000"/>
                  <a:lumOff val="60000"/>
                </a:schemeClr>
              </a:solidFill>
              <a:effectLst>
                <a:glow rad="50800">
                  <a:srgbClr val="411D05">
                    <a:alpha val="96000"/>
                  </a:srgbClr>
                </a:glow>
              </a:effectLst>
              <a:latin typeface="Brush Script MT" panose="03060802040406070304" pitchFamily="66" charset="0"/>
            </a:endParaRPr>
          </a:p>
        </p:txBody>
      </p:sp>
    </p:spTree>
    <p:extLst>
      <p:ext uri="{BB962C8B-B14F-4D97-AF65-F5344CB8AC3E}">
        <p14:creationId xmlns:p14="http://schemas.microsoft.com/office/powerpoint/2010/main" val="12716285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650" fill="hold"/>
                                        <p:tgtEl>
                                          <p:spTgt spid="3074"/>
                                        </p:tgtEl>
                                        <p:attrNameLst>
                                          <p:attrName>ppt_w</p:attrName>
                                        </p:attrNameLst>
                                      </p:cBhvr>
                                      <p:tavLst>
                                        <p:tav tm="0">
                                          <p:val>
                                            <p:strVal val="4/3*#ppt_w"/>
                                          </p:val>
                                        </p:tav>
                                        <p:tav tm="100000">
                                          <p:val>
                                            <p:strVal val="#ppt_w"/>
                                          </p:val>
                                        </p:tav>
                                      </p:tavLst>
                                    </p:anim>
                                    <p:anim calcmode="lin" valueType="num">
                                      <p:cBhvr>
                                        <p:cTn id="8" dur="1650" fill="hold"/>
                                        <p:tgtEl>
                                          <p:spTgt spid="307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7151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413629" y="4391026"/>
            <a:ext cx="11394831" cy="2308324"/>
          </a:xfrm>
          <a:prstGeom prst="rect">
            <a:avLst/>
          </a:prstGeom>
          <a:noFill/>
        </p:spPr>
        <p:txBody>
          <a:bodyPr wrap="square" rtlCol="0">
            <a:spAutoFit/>
            <a:scene3d>
              <a:camera prst="obliqueBottomLeft"/>
              <a:lightRig rig="threePt" dir="t"/>
            </a:scene3d>
            <a:sp3d extrusionH="177800">
              <a:extrusionClr>
                <a:srgbClr val="474501"/>
              </a:extrusionClr>
            </a:sp3d>
          </a:bodyPr>
          <a:lstStyle/>
          <a:p>
            <a:pPr algn="ctr"/>
            <a:r>
              <a:rPr lang="es-PE" sz="2400" b="1" dirty="0" smtClean="0">
                <a:solidFill>
                  <a:srgbClr val="FEFB8C"/>
                </a:solidFill>
                <a:latin typeface="Arial Black" panose="020B0A04020102020204" pitchFamily="34" charset="0"/>
              </a:rPr>
              <a:t>La Biblia dice en Números 23:19 “Dios no es hombre, para que mienta, Ni hijo de hombre para que se arrepienta. Él dijo, ¿y no hará? Habló, ¿y no lo ejecutará?”</a:t>
            </a:r>
          </a:p>
          <a:p>
            <a:pPr algn="ctr"/>
            <a:r>
              <a:rPr lang="es-PE" sz="2400" b="1" dirty="0" smtClean="0">
                <a:solidFill>
                  <a:srgbClr val="FEFB8C"/>
                </a:solidFill>
                <a:latin typeface="Arial Black" panose="020B0A04020102020204" pitchFamily="34" charset="0"/>
              </a:rPr>
              <a:t>En realidad, todo lo que está escrito en la Biblia, respecto de la creación, incluyendo la humanidad tendrá fiel cumplimiento, en el tiempo de Dios y no del hombre.</a:t>
            </a:r>
            <a:endParaRPr lang="es-PE" sz="2400" b="1" dirty="0">
              <a:solidFill>
                <a:srgbClr val="FEFB8C"/>
              </a:solidFill>
              <a:latin typeface="Arial Black" panose="020B0A04020102020204" pitchFamily="34" charset="0"/>
            </a:endParaRPr>
          </a:p>
        </p:txBody>
      </p:sp>
      <p:pic>
        <p:nvPicPr>
          <p:cNvPr id="4098" name="Picture 2" descr="http://3.bp.blogspot.com/-kvK-FIQ2sg4/VdIs5w7H2dI/AAAAAAAABV0/Vgfm6k0ueSE/s1600/Ni-hijo-de-hombr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8295" y="177893"/>
            <a:ext cx="5940425" cy="421313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3B3A00"/>
              </a:extrusionClr>
            </a:sp3d>
          </a:bodyPr>
          <a:lstStyle/>
          <a:p>
            <a:r>
              <a:rPr lang="es-ES" sz="2000" b="1" dirty="0" smtClean="0">
                <a:solidFill>
                  <a:srgbClr val="FFFF9A"/>
                </a:solidFill>
                <a:effectLst>
                  <a:glow rad="50800">
                    <a:srgbClr val="3B3A00">
                      <a:alpha val="96000"/>
                    </a:srgbClr>
                  </a:glow>
                </a:effectLst>
                <a:latin typeface="Brush Script MT" panose="03060802040406070304" pitchFamily="66" charset="0"/>
              </a:rPr>
              <a:t>P &amp; R</a:t>
            </a:r>
            <a:endParaRPr lang="es-PE" sz="2000" b="1" dirty="0">
              <a:solidFill>
                <a:srgbClr val="FFFF9A"/>
              </a:solidFill>
              <a:effectLst>
                <a:glow rad="50800">
                  <a:srgbClr val="3B3A00">
                    <a:alpha val="96000"/>
                  </a:srgbClr>
                </a:glow>
              </a:effectLst>
              <a:latin typeface="Brush Script MT" panose="03060802040406070304" pitchFamily="66" charset="0"/>
            </a:endParaRPr>
          </a:p>
        </p:txBody>
      </p:sp>
    </p:spTree>
    <p:extLst>
      <p:ext uri="{BB962C8B-B14F-4D97-AF65-F5344CB8AC3E}">
        <p14:creationId xmlns:p14="http://schemas.microsoft.com/office/powerpoint/2010/main" val="35526187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650" fill="hold"/>
                                        <p:tgtEl>
                                          <p:spTgt spid="4098"/>
                                        </p:tgtEl>
                                        <p:attrNameLst>
                                          <p:attrName>ppt_w</p:attrName>
                                        </p:attrNameLst>
                                      </p:cBhvr>
                                      <p:tavLst>
                                        <p:tav tm="0">
                                          <p:val>
                                            <p:strVal val="4/3*#ppt_w"/>
                                          </p:val>
                                        </p:tav>
                                        <p:tav tm="100000">
                                          <p:val>
                                            <p:strVal val="#ppt_w"/>
                                          </p:val>
                                        </p:tav>
                                      </p:tavLst>
                                    </p:anim>
                                    <p:anim calcmode="lin" valueType="num">
                                      <p:cBhvr>
                                        <p:cTn id="8" dur="1650" fill="hold"/>
                                        <p:tgtEl>
                                          <p:spTgt spid="4098"/>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8825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407963" y="4333776"/>
            <a:ext cx="11408899" cy="2308324"/>
          </a:xfrm>
          <a:prstGeom prst="rect">
            <a:avLst/>
          </a:prstGeom>
          <a:noFill/>
        </p:spPr>
        <p:txBody>
          <a:bodyPr wrap="square" rtlCol="0">
            <a:spAutoFit/>
            <a:scene3d>
              <a:camera prst="obliqueBottomLeft"/>
              <a:lightRig rig="threePt" dir="t"/>
            </a:scene3d>
            <a:sp3d extrusionH="177800">
              <a:extrusionClr>
                <a:srgbClr val="232323"/>
              </a:extrusionClr>
            </a:sp3d>
          </a:bodyPr>
          <a:lstStyle/>
          <a:p>
            <a:pPr algn="ctr"/>
            <a:r>
              <a:rPr lang="es-PE" sz="2400" b="1" dirty="0" smtClean="0">
                <a:latin typeface="Arial Black" panose="020B0A04020102020204" pitchFamily="34" charset="0"/>
              </a:rPr>
              <a:t>Jesucristo dijo en el evangelio de Lucas 22:37 “……porque lo que está escrito de mí, tiene cumplimiento”.</a:t>
            </a:r>
          </a:p>
          <a:p>
            <a:pPr algn="ctr"/>
            <a:r>
              <a:rPr lang="es-PE" sz="2400" b="1" dirty="0" smtClean="0">
                <a:latin typeface="Arial Black" panose="020B0A04020102020204" pitchFamily="34" charset="0"/>
              </a:rPr>
              <a:t>Antes de demostrar bíblicamente que es anti bíblico dar fechas exactas para eventos apocalípticos, se va a exponer 3 casos flagrantes de personas que han osado dar fechas exactas y que a la postre ninguna se cumplió.</a:t>
            </a:r>
            <a:endParaRPr lang="es-PE" sz="2400" b="1" dirty="0">
              <a:latin typeface="Arial Black" panose="020B0A04020102020204" pitchFamily="34" charset="0"/>
            </a:endParaRPr>
          </a:p>
        </p:txBody>
      </p:sp>
      <p:pic>
        <p:nvPicPr>
          <p:cNvPr id="5122" name="Picture 2" descr="https://i.pinimg.com/originals/c4/54/bd/c454bd9a90b572689dbcdf9076ff9b6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7479" y="193267"/>
            <a:ext cx="6306150" cy="3947242"/>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7" name="CuadroTexto 6"/>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411D05"/>
              </a:extrusionClr>
            </a:sp3d>
          </a:bodyPr>
          <a:lstStyle/>
          <a:p>
            <a:r>
              <a:rPr lang="es-ES" sz="2000" b="1" dirty="0" smtClean="0">
                <a:solidFill>
                  <a:schemeClr val="accent2">
                    <a:lumMod val="40000"/>
                    <a:lumOff val="60000"/>
                  </a:schemeClr>
                </a:solidFill>
                <a:effectLst>
                  <a:glow rad="50800">
                    <a:srgbClr val="411D05">
                      <a:alpha val="96000"/>
                    </a:srgbClr>
                  </a:glow>
                </a:effectLst>
                <a:latin typeface="Brush Script MT" panose="03060802040406070304" pitchFamily="66" charset="0"/>
              </a:rPr>
              <a:t>P &amp; R</a:t>
            </a:r>
            <a:endParaRPr lang="es-PE" sz="2000" b="1" dirty="0">
              <a:solidFill>
                <a:schemeClr val="accent2">
                  <a:lumMod val="40000"/>
                  <a:lumOff val="60000"/>
                </a:schemeClr>
              </a:solidFill>
              <a:effectLst>
                <a:glow rad="50800">
                  <a:srgbClr val="411D05">
                    <a:alpha val="96000"/>
                  </a:srgbClr>
                </a:glow>
              </a:effectLst>
              <a:latin typeface="Brush Script MT" panose="03060802040406070304" pitchFamily="66" charset="0"/>
            </a:endParaRPr>
          </a:p>
        </p:txBody>
      </p:sp>
    </p:spTree>
    <p:extLst>
      <p:ext uri="{BB962C8B-B14F-4D97-AF65-F5344CB8AC3E}">
        <p14:creationId xmlns:p14="http://schemas.microsoft.com/office/powerpoint/2010/main" val="34601363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650" fill="hold"/>
                                        <p:tgtEl>
                                          <p:spTgt spid="5122"/>
                                        </p:tgtEl>
                                        <p:attrNameLst>
                                          <p:attrName>ppt_w</p:attrName>
                                        </p:attrNameLst>
                                      </p:cBhvr>
                                      <p:tavLst>
                                        <p:tav tm="0">
                                          <p:val>
                                            <p:strVal val="4/3*#ppt_w"/>
                                          </p:val>
                                        </p:tav>
                                        <p:tav tm="100000">
                                          <p:val>
                                            <p:strVal val="#ppt_w"/>
                                          </p:val>
                                        </p:tav>
                                      </p:tavLst>
                                    </p:anim>
                                    <p:anim calcmode="lin" valueType="num">
                                      <p:cBhvr>
                                        <p:cTn id="8" dur="1650" fill="hold"/>
                                        <p:tgtEl>
                                          <p:spTgt spid="512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p:cNvSpPr/>
          <p:nvPr/>
        </p:nvSpPr>
        <p:spPr>
          <a:xfrm>
            <a:off x="0" y="0"/>
            <a:ext cx="12192000" cy="6858000"/>
          </a:xfrm>
          <a:prstGeom prst="rect">
            <a:avLst/>
          </a:prstGeom>
          <a:solidFill>
            <a:srgbClr val="435C86"/>
          </a:solidFill>
          <a:ln>
            <a:solidFill>
              <a:srgbClr val="435C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375630" y="4333776"/>
            <a:ext cx="11465170" cy="2308324"/>
          </a:xfrm>
          <a:prstGeom prst="rect">
            <a:avLst/>
          </a:prstGeom>
          <a:noFill/>
        </p:spPr>
        <p:txBody>
          <a:bodyPr wrap="square" rtlCol="0">
            <a:spAutoFit/>
            <a:scene3d>
              <a:camera prst="obliqueBottomLeft"/>
              <a:lightRig rig="threePt" dir="t"/>
            </a:scene3d>
            <a:sp3d extrusionH="177800">
              <a:extrusionClr>
                <a:srgbClr val="121924"/>
              </a:extrusionClr>
            </a:sp3d>
          </a:bodyPr>
          <a:lstStyle/>
          <a:p>
            <a:pPr algn="ctr"/>
            <a:r>
              <a:rPr lang="es-PE" sz="2400" b="1" dirty="0" smtClean="0">
                <a:latin typeface="Arial Black" panose="020B0A04020102020204" pitchFamily="34" charset="0"/>
              </a:rPr>
              <a:t>1.- Ricardo Salazar.-  Entre las falsas profecías de este personaje, tenemos la apertura del sexto sello de Apocalipsis entre el 22 de Julio de 2015 y el 18 de Agosto del mismo año, el cual incluía un mega terremoto en Japón, que fluctuaría entre 10.2º y 12.5º, en la escala de Richter, y simultáneamente otro en USA, en la costa oeste, que finalmente no ocurrieron.</a:t>
            </a:r>
            <a:endParaRPr lang="es-PE" sz="2400" b="1" dirty="0">
              <a:latin typeface="Arial Black" panose="020B0A04020102020204" pitchFamily="34" charset="0"/>
            </a:endParaRPr>
          </a:p>
        </p:txBody>
      </p:sp>
      <p:pic>
        <p:nvPicPr>
          <p:cNvPr id="6146" name="Picture 2" descr="https://i.ytimg.com/vi/yEvVv1_IUMQ/hqdefault.jpg"/>
          <p:cNvPicPr>
            <a:picLocks noChangeAspect="1" noChangeArrowheads="1"/>
          </p:cNvPicPr>
          <p:nvPr/>
        </p:nvPicPr>
        <p:blipFill rotWithShape="1">
          <a:blip r:embed="rId2">
            <a:extLst>
              <a:ext uri="{28A0092B-C50C-407E-A947-70E740481C1C}">
                <a14:useLocalDpi xmlns:a14="http://schemas.microsoft.com/office/drawing/2010/main" val="0"/>
              </a:ext>
            </a:extLst>
          </a:blip>
          <a:srcRect t="12898" b="11991"/>
          <a:stretch/>
        </p:blipFill>
        <p:spPr bwMode="auto">
          <a:xfrm>
            <a:off x="2484119" y="137160"/>
            <a:ext cx="7248192" cy="408314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11" name="CuadroTexto 10"/>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161E2C"/>
              </a:extrusionClr>
            </a:sp3d>
          </a:bodyPr>
          <a:lstStyle/>
          <a:p>
            <a:r>
              <a:rPr lang="es-ES" sz="2000" b="1" dirty="0" smtClean="0">
                <a:solidFill>
                  <a:srgbClr val="B2C0D8"/>
                </a:solidFill>
                <a:effectLst>
                  <a:glow rad="50800">
                    <a:srgbClr val="161E2C">
                      <a:alpha val="95686"/>
                    </a:srgbClr>
                  </a:glow>
                </a:effectLst>
                <a:latin typeface="Brush Script MT" panose="03060802040406070304" pitchFamily="66" charset="0"/>
              </a:rPr>
              <a:t>P &amp; R</a:t>
            </a:r>
            <a:endParaRPr lang="es-PE" sz="2000" b="1" dirty="0">
              <a:solidFill>
                <a:srgbClr val="B2C0D8"/>
              </a:solidFill>
              <a:effectLst>
                <a:glow rad="50800">
                  <a:srgbClr val="161E2C">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35245244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1650" fill="hold"/>
                                        <p:tgtEl>
                                          <p:spTgt spid="6146"/>
                                        </p:tgtEl>
                                        <p:attrNameLst>
                                          <p:attrName>ppt_w</p:attrName>
                                        </p:attrNameLst>
                                      </p:cBhvr>
                                      <p:tavLst>
                                        <p:tav tm="0">
                                          <p:val>
                                            <p:strVal val="4/3*#ppt_w"/>
                                          </p:val>
                                        </p:tav>
                                        <p:tav tm="100000">
                                          <p:val>
                                            <p:strVal val="#ppt_w"/>
                                          </p:val>
                                        </p:tav>
                                      </p:tavLst>
                                    </p:anim>
                                    <p:anim calcmode="lin" valueType="num">
                                      <p:cBhvr>
                                        <p:cTn id="8" dur="1650" fill="hold"/>
                                        <p:tgtEl>
                                          <p:spTgt spid="6146"/>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2F2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393254" y="4333776"/>
            <a:ext cx="11380763" cy="2308324"/>
          </a:xfrm>
          <a:prstGeom prst="rect">
            <a:avLst/>
          </a:prstGeom>
          <a:noFill/>
        </p:spPr>
        <p:txBody>
          <a:bodyPr wrap="square" rtlCol="0">
            <a:spAutoFit/>
            <a:scene3d>
              <a:camera prst="obliqueBottomLeft"/>
              <a:lightRig rig="threePt" dir="t"/>
            </a:scene3d>
            <a:sp3d extrusionH="203200">
              <a:extrusionClr>
                <a:srgbClr val="191533"/>
              </a:extrusionClr>
            </a:sp3d>
          </a:bodyPr>
          <a:lstStyle/>
          <a:p>
            <a:pPr algn="ctr"/>
            <a:r>
              <a:rPr lang="es-PE" sz="2400" b="1" dirty="0" smtClean="0">
                <a:solidFill>
                  <a:srgbClr val="B2ADDD"/>
                </a:solidFill>
                <a:latin typeface="Arial Black" panose="020B0A04020102020204" pitchFamily="34" charset="0"/>
              </a:rPr>
              <a:t>También dijo, que para el 16 de mayo del 2016, estaría chocando un asteroide a la Tierra, de 9 km, que mataría  a 1,200 millones de personas, y con esto se estaría abriendo el juicio de la segunda trompeta de Apocalipsis.</a:t>
            </a:r>
          </a:p>
          <a:p>
            <a:pPr algn="ctr"/>
            <a:r>
              <a:rPr lang="es-PE" sz="2400" b="1" dirty="0" smtClean="0">
                <a:solidFill>
                  <a:srgbClr val="B2ADDD"/>
                </a:solidFill>
                <a:latin typeface="Arial Black" panose="020B0A04020102020204" pitchFamily="34" charset="0"/>
              </a:rPr>
              <a:t>Además, dijo que el 16 de junio de 2016 empezaría la "Tercera Guerra mundial”.</a:t>
            </a:r>
            <a:endParaRPr lang="es-PE" sz="2400" b="1" dirty="0">
              <a:solidFill>
                <a:srgbClr val="B2ADDD"/>
              </a:solidFill>
              <a:latin typeface="Arial Black" panose="020B0A04020102020204" pitchFamily="34" charset="0"/>
            </a:endParaRPr>
          </a:p>
        </p:txBody>
      </p:sp>
      <p:pic>
        <p:nvPicPr>
          <p:cNvPr id="7170" name="Picture 2" descr="http://anteelpeligrodeapartarsededios.com/wp-content/uploads/2016/05/ZALAZAR-FALLA-PROFEC%C3%8D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2759" y="238750"/>
            <a:ext cx="6101755" cy="381182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7" name="CuadroTexto 6"/>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121026"/>
              </a:extrusionClr>
            </a:sp3d>
          </a:bodyPr>
          <a:lstStyle/>
          <a:p>
            <a:r>
              <a:rPr lang="es-ES" sz="2000" b="1" dirty="0" smtClean="0">
                <a:solidFill>
                  <a:srgbClr val="BAB6E0"/>
                </a:solidFill>
                <a:effectLst>
                  <a:glow rad="50800">
                    <a:srgbClr val="121026">
                      <a:alpha val="96000"/>
                    </a:srgbClr>
                  </a:glow>
                </a:effectLst>
                <a:latin typeface="Brush Script MT" panose="03060802040406070304" pitchFamily="66" charset="0"/>
              </a:rPr>
              <a:t>P &amp; R</a:t>
            </a:r>
            <a:endParaRPr lang="es-PE" sz="2000" b="1" dirty="0">
              <a:solidFill>
                <a:srgbClr val="BAB6E0"/>
              </a:solidFill>
              <a:effectLst>
                <a:glow rad="50800">
                  <a:srgbClr val="121026">
                    <a:alpha val="96000"/>
                  </a:srgbClr>
                </a:glow>
              </a:effectLst>
              <a:latin typeface="Brush Script MT" panose="03060802040406070304" pitchFamily="66" charset="0"/>
            </a:endParaRPr>
          </a:p>
        </p:txBody>
      </p:sp>
    </p:spTree>
    <p:extLst>
      <p:ext uri="{BB962C8B-B14F-4D97-AF65-F5344CB8AC3E}">
        <p14:creationId xmlns:p14="http://schemas.microsoft.com/office/powerpoint/2010/main" val="29191420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1650" fill="hold"/>
                                        <p:tgtEl>
                                          <p:spTgt spid="7170"/>
                                        </p:tgtEl>
                                        <p:attrNameLst>
                                          <p:attrName>ppt_w</p:attrName>
                                        </p:attrNameLst>
                                      </p:cBhvr>
                                      <p:tavLst>
                                        <p:tav tm="0">
                                          <p:val>
                                            <p:strVal val="4/3*#ppt_w"/>
                                          </p:val>
                                        </p:tav>
                                        <p:tav tm="100000">
                                          <p:val>
                                            <p:strVal val="#ppt_w"/>
                                          </p:val>
                                        </p:tav>
                                      </p:tavLst>
                                    </p:anim>
                                    <p:anim calcmode="lin" valueType="num">
                                      <p:cBhvr>
                                        <p:cTn id="8" dur="1650" fill="hold"/>
                                        <p:tgtEl>
                                          <p:spTgt spid="7170"/>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0" y="0"/>
            <a:ext cx="12192000" cy="6858000"/>
          </a:xfrm>
          <a:prstGeom prst="rect">
            <a:avLst/>
          </a:prstGeom>
          <a:solidFill>
            <a:srgbClr val="6707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360876" y="5039223"/>
            <a:ext cx="11310424" cy="1569660"/>
          </a:xfrm>
          <a:prstGeom prst="rect">
            <a:avLst/>
          </a:prstGeom>
          <a:noFill/>
        </p:spPr>
        <p:txBody>
          <a:bodyPr wrap="square" rtlCol="0">
            <a:spAutoFit/>
            <a:scene3d>
              <a:camera prst="obliqueBottomLeft"/>
              <a:lightRig rig="threePt" dir="t"/>
            </a:scene3d>
            <a:sp3d extrusionH="177800">
              <a:extrusionClr>
                <a:srgbClr val="3F3E00"/>
              </a:extrusionClr>
            </a:sp3d>
          </a:bodyPr>
          <a:lstStyle/>
          <a:p>
            <a:pPr algn="ctr"/>
            <a:r>
              <a:rPr lang="es-PE" sz="2400" b="1" dirty="0" smtClean="0">
                <a:solidFill>
                  <a:srgbClr val="FFDF8F"/>
                </a:solidFill>
                <a:latin typeface="Arial Black" panose="020B0A04020102020204" pitchFamily="34" charset="0"/>
              </a:rPr>
              <a:t>2.- Raúl Morales Borges, este falso profeta dijo que el 24 de Setiembre del 2016 iba a caer el asteroide en Puerto Rico. </a:t>
            </a:r>
          </a:p>
          <a:p>
            <a:pPr algn="ctr"/>
            <a:r>
              <a:rPr lang="es-PE" sz="2400" b="1" dirty="0" smtClean="0">
                <a:solidFill>
                  <a:srgbClr val="FFDF8F"/>
                </a:solidFill>
                <a:latin typeface="Arial Black" panose="020B0A04020102020204" pitchFamily="34" charset="0"/>
              </a:rPr>
              <a:t>- Que el 4 de octubre de ese mismo año se iba a dar un gran terremoto que iba a azotar dicha isla.</a:t>
            </a:r>
          </a:p>
        </p:txBody>
      </p:sp>
      <p:pic>
        <p:nvPicPr>
          <p:cNvPr id="8194" name="Picture 2" descr="https://i.ytimg.com/vi/NtSNpDIi4S0/maxresdef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5919" y="109520"/>
            <a:ext cx="8704863" cy="4896486"/>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11" name="CuadroTexto 10"/>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420405"/>
              </a:extrusionClr>
            </a:sp3d>
          </a:bodyPr>
          <a:lstStyle/>
          <a:p>
            <a:r>
              <a:rPr lang="es-ES" sz="2000" b="1" dirty="0" smtClean="0">
                <a:solidFill>
                  <a:srgbClr val="F12F34"/>
                </a:solidFill>
                <a:effectLst>
                  <a:glow rad="50800">
                    <a:srgbClr val="420405">
                      <a:alpha val="96000"/>
                    </a:srgbClr>
                  </a:glow>
                </a:effectLst>
                <a:latin typeface="Brush Script MT" panose="03060802040406070304" pitchFamily="66" charset="0"/>
              </a:rPr>
              <a:t>P &amp; R</a:t>
            </a:r>
            <a:endParaRPr lang="es-PE" sz="2000" b="1" dirty="0">
              <a:solidFill>
                <a:srgbClr val="F12F34"/>
              </a:solidFill>
              <a:effectLst>
                <a:glow rad="50800">
                  <a:srgbClr val="420405">
                    <a:alpha val="96000"/>
                  </a:srgbClr>
                </a:glow>
              </a:effectLst>
              <a:latin typeface="Brush Script MT" panose="03060802040406070304" pitchFamily="66" charset="0"/>
            </a:endParaRPr>
          </a:p>
        </p:txBody>
      </p:sp>
    </p:spTree>
    <p:extLst>
      <p:ext uri="{BB962C8B-B14F-4D97-AF65-F5344CB8AC3E}">
        <p14:creationId xmlns:p14="http://schemas.microsoft.com/office/powerpoint/2010/main" val="30025210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1650" fill="hold"/>
                                        <p:tgtEl>
                                          <p:spTgt spid="8194"/>
                                        </p:tgtEl>
                                        <p:attrNameLst>
                                          <p:attrName>ppt_w</p:attrName>
                                        </p:attrNameLst>
                                      </p:cBhvr>
                                      <p:tavLst>
                                        <p:tav tm="0">
                                          <p:val>
                                            <p:strVal val="4/3*#ppt_w"/>
                                          </p:val>
                                        </p:tav>
                                        <p:tav tm="100000">
                                          <p:val>
                                            <p:strVal val="#ppt_w"/>
                                          </p:val>
                                        </p:tav>
                                      </p:tavLst>
                                    </p:anim>
                                    <p:anim calcmode="lin" valueType="num">
                                      <p:cBhvr>
                                        <p:cTn id="8" dur="1650" fill="hold"/>
                                        <p:tgtEl>
                                          <p:spTgt spid="819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0" y="0"/>
            <a:ext cx="12192000" cy="6858000"/>
          </a:xfrm>
          <a:prstGeom prst="rect">
            <a:avLst/>
          </a:prstGeom>
          <a:solidFill>
            <a:srgbClr val="5B42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Rectángulo 4"/>
          <p:cNvSpPr/>
          <p:nvPr/>
        </p:nvSpPr>
        <p:spPr>
          <a:xfrm>
            <a:off x="350520" y="4953000"/>
            <a:ext cx="11521440" cy="1569660"/>
          </a:xfrm>
          <a:prstGeom prst="rect">
            <a:avLst/>
          </a:prstGeom>
        </p:spPr>
        <p:txBody>
          <a:bodyPr wrap="square">
            <a:spAutoFit/>
            <a:scene3d>
              <a:camera prst="obliqueBottomLeft"/>
              <a:lightRig rig="threePt" dir="t"/>
            </a:scene3d>
            <a:sp3d extrusionH="177800">
              <a:extrusionClr>
                <a:srgbClr val="241A0E"/>
              </a:extrusionClr>
            </a:sp3d>
          </a:bodyPr>
          <a:lstStyle/>
          <a:p>
            <a:pPr lvl="0" algn="ctr"/>
            <a:r>
              <a:rPr lang="es-PE" sz="2400" b="1" dirty="0">
                <a:solidFill>
                  <a:srgbClr val="D9BF9F"/>
                </a:solidFill>
                <a:latin typeface="Arial Black" panose="020B0A04020102020204" pitchFamily="34" charset="0"/>
              </a:rPr>
              <a:t>- Que el 19 de noviembre, iba a morir el gobernador de Puerto Rico.</a:t>
            </a:r>
          </a:p>
          <a:p>
            <a:pPr lvl="0" algn="ctr"/>
            <a:r>
              <a:rPr lang="es-PE" sz="2400" b="1" dirty="0">
                <a:solidFill>
                  <a:srgbClr val="D9BF9F"/>
                </a:solidFill>
                <a:latin typeface="Arial Black" panose="020B0A04020102020204" pitchFamily="34" charset="0"/>
              </a:rPr>
              <a:t>- Que el 4 de diciembre del 2016 estallaría la guerra de Estados Unidos contra Rusia y China. Evidentemente, todas estas falsas profecías jamás se cumplieron.</a:t>
            </a:r>
          </a:p>
        </p:txBody>
      </p:sp>
      <p:pic>
        <p:nvPicPr>
          <p:cNvPr id="9218" name="Picture 2" descr="https://i.ytimg.com/vi/dyHPv3CVtkw/hqdefault.jpg"/>
          <p:cNvPicPr>
            <a:picLocks noChangeAspect="1" noChangeArrowheads="1"/>
          </p:cNvPicPr>
          <p:nvPr/>
        </p:nvPicPr>
        <p:blipFill rotWithShape="1">
          <a:blip r:embed="rId2">
            <a:extLst>
              <a:ext uri="{28A0092B-C50C-407E-A947-70E740481C1C}">
                <a14:useLocalDpi xmlns:a14="http://schemas.microsoft.com/office/drawing/2010/main" val="0"/>
              </a:ext>
            </a:extLst>
          </a:blip>
          <a:srcRect t="17343" b="17769"/>
          <a:stretch/>
        </p:blipFill>
        <p:spPr bwMode="auto">
          <a:xfrm>
            <a:off x="1508760" y="182880"/>
            <a:ext cx="9488466" cy="461772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9" name="CuadroTexto 8"/>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3B3A00"/>
              </a:extrusionClr>
            </a:sp3d>
          </a:bodyPr>
          <a:lstStyle/>
          <a:p>
            <a:r>
              <a:rPr lang="es-ES" sz="2000" b="1" dirty="0" smtClean="0">
                <a:solidFill>
                  <a:schemeClr val="accent2">
                    <a:lumMod val="40000"/>
                    <a:lumOff val="60000"/>
                  </a:schemeClr>
                </a:solidFill>
                <a:effectLst>
                  <a:glow rad="50800">
                    <a:srgbClr val="3B3A00">
                      <a:alpha val="96000"/>
                    </a:srgbClr>
                  </a:glow>
                </a:effectLst>
                <a:latin typeface="Brush Script MT" panose="03060802040406070304" pitchFamily="66" charset="0"/>
              </a:rPr>
              <a:t>P &amp; R</a:t>
            </a:r>
            <a:endParaRPr lang="es-PE" sz="2000" b="1" dirty="0">
              <a:solidFill>
                <a:schemeClr val="accent2">
                  <a:lumMod val="40000"/>
                  <a:lumOff val="60000"/>
                </a:schemeClr>
              </a:solidFill>
              <a:effectLst>
                <a:glow rad="50800">
                  <a:srgbClr val="3B3A00">
                    <a:alpha val="96000"/>
                  </a:srgbClr>
                </a:glow>
              </a:effectLst>
              <a:latin typeface="Brush Script MT" panose="03060802040406070304" pitchFamily="66" charset="0"/>
            </a:endParaRPr>
          </a:p>
        </p:txBody>
      </p:sp>
    </p:spTree>
    <p:extLst>
      <p:ext uri="{BB962C8B-B14F-4D97-AF65-F5344CB8AC3E}">
        <p14:creationId xmlns:p14="http://schemas.microsoft.com/office/powerpoint/2010/main" val="8905638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p:cTn id="7" dur="1650" fill="hold"/>
                                        <p:tgtEl>
                                          <p:spTgt spid="9218"/>
                                        </p:tgtEl>
                                        <p:attrNameLst>
                                          <p:attrName>ppt_w</p:attrName>
                                        </p:attrNameLst>
                                      </p:cBhvr>
                                      <p:tavLst>
                                        <p:tav tm="0">
                                          <p:val>
                                            <p:strVal val="4/3*#ppt_w"/>
                                          </p:val>
                                        </p:tav>
                                        <p:tav tm="100000">
                                          <p:val>
                                            <p:strVal val="#ppt_w"/>
                                          </p:val>
                                        </p:tav>
                                      </p:tavLst>
                                    </p:anim>
                                    <p:anim calcmode="lin" valueType="num">
                                      <p:cBhvr>
                                        <p:cTn id="8" dur="1650" fill="hold"/>
                                        <p:tgtEl>
                                          <p:spTgt spid="9218"/>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50" fill="hold"/>
                                        <p:tgtEl>
                                          <p:spTgt spid="5"/>
                                        </p:tgtEl>
                                        <p:attrNameLst>
                                          <p:attrName>ppt_w</p:attrName>
                                        </p:attrNameLst>
                                      </p:cBhvr>
                                      <p:tavLst>
                                        <p:tav tm="0">
                                          <p:val>
                                            <p:fltVal val="0"/>
                                          </p:val>
                                        </p:tav>
                                        <p:tav tm="100000">
                                          <p:val>
                                            <p:strVal val="#ppt_w"/>
                                          </p:val>
                                        </p:tav>
                                      </p:tavLst>
                                    </p:anim>
                                    <p:anim calcmode="lin" valueType="num">
                                      <p:cBhvr>
                                        <p:cTn id="12" dur="185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5349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496863" y="4448718"/>
            <a:ext cx="11479237" cy="1924924"/>
          </a:xfrm>
          <a:prstGeom prst="rect">
            <a:avLst/>
          </a:prstGeom>
          <a:noFill/>
        </p:spPr>
        <p:txBody>
          <a:bodyPr wrap="square" rtlCol="0">
            <a:spAutoFit/>
            <a:scene3d>
              <a:camera prst="obliqueBottomLeft"/>
              <a:lightRig rig="threePt" dir="t"/>
            </a:scene3d>
            <a:sp3d extrusionH="177800">
              <a:extrusionClr>
                <a:srgbClr val="221E1C"/>
              </a:extrusionClr>
            </a:sp3d>
          </a:bodyPr>
          <a:lstStyle/>
          <a:p>
            <a:pPr algn="ctr"/>
            <a:r>
              <a:rPr lang="es-PE" sz="2400" b="1" dirty="0" smtClean="0">
                <a:solidFill>
                  <a:srgbClr val="BEB4AE"/>
                </a:solidFill>
                <a:latin typeface="Arial Black" panose="020B0A04020102020204" pitchFamily="34" charset="0"/>
              </a:rPr>
              <a:t>3.- Ricardo </a:t>
            </a:r>
            <a:r>
              <a:rPr lang="es-PE" sz="2400" b="1" dirty="0" err="1" smtClean="0">
                <a:solidFill>
                  <a:srgbClr val="BEB4AE"/>
                </a:solidFill>
                <a:latin typeface="Arial Black" panose="020B0A04020102020204" pitchFamily="34" charset="0"/>
              </a:rPr>
              <a:t>Claure</a:t>
            </a:r>
            <a:r>
              <a:rPr lang="es-PE" sz="2400" b="1" dirty="0" smtClean="0">
                <a:solidFill>
                  <a:srgbClr val="BEB4AE"/>
                </a:solidFill>
                <a:latin typeface="Arial Black" panose="020B0A04020102020204" pitchFamily="34" charset="0"/>
              </a:rPr>
              <a:t>. Este falso profeta dijo que el 13 de mayo de 2017 a las 13:51:46 hora de Jerusalén habría de firmarse el "Pacto Final de Paz y Seguridad entre Israel, el nuevo Estado Palestino y el resto del Mundo Árabe, cosa que no ocurrió. Otras FECHAS EXACTAS dadas por este falso profeta son: </a:t>
            </a:r>
            <a:endParaRPr lang="es-PE" sz="2400" b="1" dirty="0">
              <a:solidFill>
                <a:srgbClr val="BEB4AE"/>
              </a:solidFill>
              <a:latin typeface="Arial Black" panose="020B0A04020102020204" pitchFamily="34" charset="0"/>
            </a:endParaRPr>
          </a:p>
        </p:txBody>
      </p:sp>
      <p:pic>
        <p:nvPicPr>
          <p:cNvPr id="10242" name="Picture 2" descr="https://1.bp.blogspot.com/-YGk1fFRVvCY/WRagoPuBN_I/AAAAAAAAClk/MyoGSjyDpGcJ95hOsoTEQ7epGuzWZH4ggCEw/s1600/claure-fals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9300" y="502602"/>
            <a:ext cx="4572000" cy="3429001"/>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Rectángulo 3"/>
          <p:cNvSpPr/>
          <p:nvPr/>
        </p:nvSpPr>
        <p:spPr>
          <a:xfrm>
            <a:off x="7818120" y="3398520"/>
            <a:ext cx="594360" cy="2895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200" b="1" dirty="0" smtClean="0">
                <a:solidFill>
                  <a:schemeClr val="tx1"/>
                </a:solidFill>
                <a:latin typeface="Perpetua" panose="02020502060401020303" pitchFamily="18" charset="0"/>
                <a:ea typeface="FangSong" panose="02010609060101010101" pitchFamily="49" charset="-122"/>
                <a:cs typeface="Gisha" panose="020B0502040204020203" pitchFamily="34" charset="-79"/>
              </a:rPr>
              <a:t>13</a:t>
            </a:r>
            <a:endParaRPr lang="es-PE" sz="3200" b="1" dirty="0">
              <a:solidFill>
                <a:schemeClr val="tx1"/>
              </a:solidFill>
              <a:latin typeface="Perpetua" panose="02020502060401020303" pitchFamily="18" charset="0"/>
              <a:ea typeface="FangSong" panose="02010609060101010101" pitchFamily="49" charset="-122"/>
              <a:cs typeface="Gisha" panose="020B0502040204020203" pitchFamily="34" charset="-79"/>
            </a:endParaRPr>
          </a:p>
        </p:txBody>
      </p:sp>
      <p:pic>
        <p:nvPicPr>
          <p:cNvPr id="10244" name="Picture 4" descr="http://restablecidos.com/wp-content/uploads/2016/06/Profeta-dice-conocer-el-di%CC%81a-la-hora-y-los-segundos-en-que-acontecera%CC%81-el-rapto-de-la-iglesia.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5503" y="502602"/>
            <a:ext cx="4629785" cy="354468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chemeClr val="tx2">
                  <a:lumMod val="25000"/>
                </a:schemeClr>
              </a:extrusionClr>
            </a:sp3d>
          </a:bodyPr>
          <a:lstStyle/>
          <a:p>
            <a:r>
              <a:rPr lang="es-ES" sz="2000" b="1" dirty="0" smtClean="0">
                <a:solidFill>
                  <a:schemeClr val="tx1">
                    <a:lumMod val="75000"/>
                  </a:schemeClr>
                </a:solidFill>
                <a:effectLst>
                  <a:glow rad="50800">
                    <a:schemeClr val="tx2">
                      <a:lumMod val="25000"/>
                      <a:alpha val="96000"/>
                    </a:schemeClr>
                  </a:glow>
                </a:effectLst>
                <a:latin typeface="Brush Script MT" panose="03060802040406070304" pitchFamily="66" charset="0"/>
              </a:rPr>
              <a:t>P &amp; R</a:t>
            </a:r>
            <a:endParaRPr lang="es-PE" sz="2000" b="1" dirty="0">
              <a:solidFill>
                <a:schemeClr val="tx1">
                  <a:lumMod val="75000"/>
                </a:schemeClr>
              </a:solidFill>
              <a:effectLst>
                <a:glow rad="50800">
                  <a:schemeClr val="tx2">
                    <a:lumMod val="25000"/>
                    <a:alpha val="96000"/>
                  </a:schemeClr>
                </a:glow>
              </a:effectLst>
              <a:latin typeface="Brush Script MT" panose="03060802040406070304" pitchFamily="66" charset="0"/>
            </a:endParaRPr>
          </a:p>
        </p:txBody>
      </p:sp>
    </p:spTree>
    <p:extLst>
      <p:ext uri="{BB962C8B-B14F-4D97-AF65-F5344CB8AC3E}">
        <p14:creationId xmlns:p14="http://schemas.microsoft.com/office/powerpoint/2010/main" val="4037867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0244"/>
                                        </p:tgtEl>
                                        <p:attrNameLst>
                                          <p:attrName>style.visibility</p:attrName>
                                        </p:attrNameLst>
                                      </p:cBhvr>
                                      <p:to>
                                        <p:strVal val="visible"/>
                                      </p:to>
                                    </p:set>
                                    <p:anim calcmode="lin" valueType="num">
                                      <p:cBhvr>
                                        <p:cTn id="7" dur="1650" fill="hold"/>
                                        <p:tgtEl>
                                          <p:spTgt spid="10244"/>
                                        </p:tgtEl>
                                        <p:attrNameLst>
                                          <p:attrName>ppt_w</p:attrName>
                                        </p:attrNameLst>
                                      </p:cBhvr>
                                      <p:tavLst>
                                        <p:tav tm="0">
                                          <p:val>
                                            <p:strVal val="4/3*#ppt_w"/>
                                          </p:val>
                                        </p:tav>
                                        <p:tav tm="100000">
                                          <p:val>
                                            <p:strVal val="#ppt_w"/>
                                          </p:val>
                                        </p:tav>
                                      </p:tavLst>
                                    </p:anim>
                                    <p:anim calcmode="lin" valueType="num">
                                      <p:cBhvr>
                                        <p:cTn id="8" dur="1650" fill="hold"/>
                                        <p:tgtEl>
                                          <p:spTgt spid="1024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10242"/>
                                        </p:tgtEl>
                                        <p:attrNameLst>
                                          <p:attrName>style.visibility</p:attrName>
                                        </p:attrNameLst>
                                      </p:cBhvr>
                                      <p:to>
                                        <p:strVal val="visible"/>
                                      </p:to>
                                    </p:set>
                                    <p:anim calcmode="lin" valueType="num">
                                      <p:cBhvr>
                                        <p:cTn id="11" dur="1650" fill="hold"/>
                                        <p:tgtEl>
                                          <p:spTgt spid="10242"/>
                                        </p:tgtEl>
                                        <p:attrNameLst>
                                          <p:attrName>ppt_w</p:attrName>
                                        </p:attrNameLst>
                                      </p:cBhvr>
                                      <p:tavLst>
                                        <p:tav tm="0">
                                          <p:val>
                                            <p:strVal val="4/3*#ppt_w"/>
                                          </p:val>
                                        </p:tav>
                                        <p:tav tm="100000">
                                          <p:val>
                                            <p:strVal val="#ppt_w"/>
                                          </p:val>
                                        </p:tav>
                                      </p:tavLst>
                                    </p:anim>
                                    <p:anim calcmode="lin" valueType="num">
                                      <p:cBhvr>
                                        <p:cTn id="12" dur="1650" fill="hold"/>
                                        <p:tgtEl>
                                          <p:spTgt spid="10242"/>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50" fill="hold"/>
                                        <p:tgtEl>
                                          <p:spTgt spid="2"/>
                                        </p:tgtEl>
                                        <p:attrNameLst>
                                          <p:attrName>ppt_w</p:attrName>
                                        </p:attrNameLst>
                                      </p:cBhvr>
                                      <p:tavLst>
                                        <p:tav tm="0">
                                          <p:val>
                                            <p:fltVal val="0"/>
                                          </p:val>
                                        </p:tav>
                                        <p:tav tm="100000">
                                          <p:val>
                                            <p:strVal val="#ppt_w"/>
                                          </p:val>
                                        </p:tav>
                                      </p:tavLst>
                                    </p:anim>
                                    <p:anim calcmode="lin" valueType="num">
                                      <p:cBhvr>
                                        <p:cTn id="16"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2E3F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379828" y="3964444"/>
            <a:ext cx="11408898" cy="2677656"/>
          </a:xfrm>
          <a:prstGeom prst="rect">
            <a:avLst/>
          </a:prstGeom>
          <a:noFill/>
        </p:spPr>
        <p:txBody>
          <a:bodyPr wrap="square" rtlCol="0">
            <a:spAutoFit/>
            <a:scene3d>
              <a:camera prst="obliqueBottomLeft"/>
              <a:lightRig rig="threePt" dir="t"/>
            </a:scene3d>
            <a:sp3d extrusionH="177800">
              <a:extrusionClr>
                <a:srgbClr val="181E1A"/>
              </a:extrusionClr>
            </a:sp3d>
          </a:bodyPr>
          <a:lstStyle/>
          <a:p>
            <a:pPr algn="ctr"/>
            <a:r>
              <a:rPr lang="es-PE" sz="2400" b="1" dirty="0" smtClean="0">
                <a:solidFill>
                  <a:srgbClr val="A8BCB0"/>
                </a:solidFill>
                <a:latin typeface="Arial Black" panose="020B0A04020102020204" pitchFamily="34" charset="0"/>
              </a:rPr>
              <a:t>- El martes 19 de Diciembre del 2017, se terminaría de construir el 3º Templo judío en la explanada del Monte del Templo.</a:t>
            </a:r>
          </a:p>
          <a:p>
            <a:pPr algn="ctr"/>
            <a:r>
              <a:rPr lang="es-PE" sz="2400" b="1" dirty="0" smtClean="0">
                <a:solidFill>
                  <a:srgbClr val="A8BCB0"/>
                </a:solidFill>
                <a:latin typeface="Arial Black" panose="020B0A04020102020204" pitchFamily="34" charset="0"/>
              </a:rPr>
              <a:t>- El Arrebatamiento de creyentes al cielo sería el 14 de Julio del 2020.</a:t>
            </a:r>
          </a:p>
          <a:p>
            <a:pPr algn="ctr"/>
            <a:r>
              <a:rPr lang="es-PE" sz="2400" b="1" dirty="0" smtClean="0">
                <a:solidFill>
                  <a:srgbClr val="A8BCB0"/>
                </a:solidFill>
                <a:latin typeface="Arial Black" panose="020B0A04020102020204" pitchFamily="34" charset="0"/>
              </a:rPr>
              <a:t>- El regreso de Jesucristo a la Tierra sería el 6 de Abril del 2024. Es evidente que estas FECHAS EXACTAS NO TENDRÁN CUMPLIMIENTO.</a:t>
            </a:r>
            <a:endParaRPr lang="es-PE" sz="2400" b="1" dirty="0">
              <a:solidFill>
                <a:srgbClr val="A8BCB0"/>
              </a:solidFill>
              <a:latin typeface="Arial Black" panose="020B0A04020102020204" pitchFamily="34" charset="0"/>
            </a:endParaRPr>
          </a:p>
        </p:txBody>
      </p:sp>
      <p:pic>
        <p:nvPicPr>
          <p:cNvPr id="11266" name="Picture 2" descr="https://i.ytimg.com/vi/tPQO6K_Ci1E/hqdef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3476" y="126166"/>
            <a:ext cx="4949483" cy="371211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1C261E"/>
              </a:extrusionClr>
            </a:sp3d>
          </a:bodyPr>
          <a:lstStyle/>
          <a:p>
            <a:r>
              <a:rPr lang="es-ES" sz="2000" b="1" dirty="0" smtClean="0">
                <a:solidFill>
                  <a:srgbClr val="9EB8A2"/>
                </a:solidFill>
                <a:effectLst>
                  <a:glow rad="50800">
                    <a:srgbClr val="1C261E">
                      <a:alpha val="95686"/>
                    </a:srgbClr>
                  </a:glow>
                </a:effectLst>
                <a:latin typeface="Brush Script MT" panose="03060802040406070304" pitchFamily="66" charset="0"/>
              </a:rPr>
              <a:t>P &amp; R</a:t>
            </a:r>
            <a:endParaRPr lang="es-PE" sz="2000" b="1" dirty="0">
              <a:solidFill>
                <a:srgbClr val="9EB8A2"/>
              </a:solidFill>
              <a:effectLst>
                <a:glow rad="50800">
                  <a:srgbClr val="1C261E">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32265959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p:cTn id="7" dur="1650" fill="hold"/>
                                        <p:tgtEl>
                                          <p:spTgt spid="11266"/>
                                        </p:tgtEl>
                                        <p:attrNameLst>
                                          <p:attrName>ppt_w</p:attrName>
                                        </p:attrNameLst>
                                      </p:cBhvr>
                                      <p:tavLst>
                                        <p:tav tm="0">
                                          <p:val>
                                            <p:strVal val="4/3*#ppt_w"/>
                                          </p:val>
                                        </p:tav>
                                        <p:tav tm="100000">
                                          <p:val>
                                            <p:strVal val="#ppt_w"/>
                                          </p:val>
                                        </p:tav>
                                      </p:tavLst>
                                    </p:anim>
                                    <p:anim calcmode="lin" valueType="num">
                                      <p:cBhvr>
                                        <p:cTn id="8" dur="1650" fill="hold"/>
                                        <p:tgtEl>
                                          <p:spTgt spid="11266"/>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621A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379828" y="3594080"/>
            <a:ext cx="11408898" cy="3416320"/>
          </a:xfrm>
          <a:prstGeom prst="rect">
            <a:avLst/>
          </a:prstGeom>
          <a:noFill/>
        </p:spPr>
        <p:txBody>
          <a:bodyPr wrap="square" rtlCol="0">
            <a:spAutoFit/>
            <a:scene3d>
              <a:camera prst="obliqueBottomLeft"/>
              <a:lightRig rig="threePt" dir="t"/>
            </a:scene3d>
            <a:sp3d extrusionH="177800">
              <a:extrusionClr>
                <a:srgbClr val="373600"/>
              </a:extrusionClr>
            </a:sp3d>
          </a:bodyPr>
          <a:lstStyle/>
          <a:p>
            <a:pPr algn="ctr"/>
            <a:r>
              <a:rPr lang="es-PE" sz="2400" b="1" dirty="0" smtClean="0">
                <a:solidFill>
                  <a:srgbClr val="F5DD77"/>
                </a:solidFill>
                <a:latin typeface="Arial Black" panose="020B0A04020102020204" pitchFamily="34" charset="0"/>
              </a:rPr>
              <a:t>A continuación, el estudio bíblico mediante el cual se demostrará que no es bíblico dar fechas exactas para eventos apocalípticos. Los discípulos que al momento de la ascensión de Jesucristo ya tenían conocimiento de lo que le iba a ocurrir a Jerusalén, le preguntan a Jesús que les de una fecha exacta acerca de la restauración de Israel como reino o país, y finalmente Jesús les dice que dicha fecha no está permitida para el hombre conocerla, y esto lo podemos ver en Hechos 1:6-7 y lo cito textualmente:</a:t>
            </a:r>
          </a:p>
          <a:p>
            <a:pPr algn="ctr"/>
            <a:r>
              <a:rPr lang="es-PE" sz="2400" b="1" dirty="0" smtClean="0">
                <a:solidFill>
                  <a:srgbClr val="F5DD77"/>
                </a:solidFill>
                <a:latin typeface="Arial Black" panose="020B0A04020102020204" pitchFamily="34" charset="0"/>
              </a:rPr>
              <a:t> </a:t>
            </a:r>
            <a:endParaRPr lang="es-PE" sz="2400" b="1" dirty="0">
              <a:solidFill>
                <a:srgbClr val="F5DD77"/>
              </a:solidFill>
              <a:latin typeface="Arial Black" panose="020B0A04020102020204" pitchFamily="34" charset="0"/>
            </a:endParaRPr>
          </a:p>
        </p:txBody>
      </p:sp>
      <p:pic>
        <p:nvPicPr>
          <p:cNvPr id="12290" name="Picture 2" descr="http://www.mundoesotericoparanormal.com/wp-content/uploads/2013/12/Profeci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8214" y="168592"/>
            <a:ext cx="7760869" cy="342548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7" name="CuadroTexto 6"/>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451101"/>
              </a:extrusionClr>
            </a:sp3d>
          </a:bodyPr>
          <a:lstStyle/>
          <a:p>
            <a:r>
              <a:rPr lang="es-ES" sz="2000" b="1" dirty="0" smtClean="0">
                <a:solidFill>
                  <a:schemeClr val="accent2">
                    <a:lumMod val="40000"/>
                    <a:lumOff val="60000"/>
                  </a:schemeClr>
                </a:solidFill>
                <a:effectLst>
                  <a:glow rad="50800">
                    <a:srgbClr val="451101">
                      <a:alpha val="95686"/>
                    </a:srgbClr>
                  </a:glow>
                </a:effectLst>
                <a:latin typeface="Brush Script MT" panose="03060802040406070304" pitchFamily="66" charset="0"/>
              </a:rPr>
              <a:t>P &amp; R</a:t>
            </a:r>
            <a:endParaRPr lang="es-PE" sz="2000" b="1" dirty="0">
              <a:solidFill>
                <a:schemeClr val="accent2">
                  <a:lumMod val="40000"/>
                  <a:lumOff val="60000"/>
                </a:schemeClr>
              </a:solidFill>
              <a:effectLst>
                <a:glow rad="50800">
                  <a:srgbClr val="451101">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28539615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p:cTn id="7" dur="1650" fill="hold"/>
                                        <p:tgtEl>
                                          <p:spTgt spid="12290"/>
                                        </p:tgtEl>
                                        <p:attrNameLst>
                                          <p:attrName>ppt_w</p:attrName>
                                        </p:attrNameLst>
                                      </p:cBhvr>
                                      <p:tavLst>
                                        <p:tav tm="0">
                                          <p:val>
                                            <p:strVal val="4/3*#ppt_w"/>
                                          </p:val>
                                        </p:tav>
                                        <p:tav tm="100000">
                                          <p:val>
                                            <p:strVal val="#ppt_w"/>
                                          </p:val>
                                        </p:tav>
                                      </p:tavLst>
                                    </p:anim>
                                    <p:anim calcmode="lin" valueType="num">
                                      <p:cBhvr>
                                        <p:cTn id="8" dur="1650" fill="hold"/>
                                        <p:tgtEl>
                                          <p:spTgt spid="12290"/>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0" y="0"/>
            <a:ext cx="12192000" cy="6858000"/>
          </a:xfrm>
          <a:prstGeom prst="rect">
            <a:avLst/>
          </a:prstGeom>
          <a:solidFill>
            <a:srgbClr val="A68C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389011" y="5072440"/>
            <a:ext cx="11282289" cy="1569660"/>
          </a:xfrm>
          <a:prstGeom prst="rect">
            <a:avLst/>
          </a:prstGeom>
          <a:noFill/>
        </p:spPr>
        <p:txBody>
          <a:bodyPr wrap="square" rtlCol="0">
            <a:spAutoFit/>
            <a:scene3d>
              <a:camera prst="obliqueBottomLeft"/>
              <a:lightRig rig="threePt" dir="t"/>
            </a:scene3d>
            <a:sp3d extrusionH="177800">
              <a:extrusionClr>
                <a:srgbClr val="31291B"/>
              </a:extrusionClr>
            </a:sp3d>
          </a:bodyPr>
          <a:lstStyle/>
          <a:p>
            <a:pPr lvl="0" algn="ctr"/>
            <a:r>
              <a:rPr lang="es-PE" sz="2400" b="1" dirty="0">
                <a:solidFill>
                  <a:srgbClr val="C9B99B"/>
                </a:solidFill>
                <a:effectLst>
                  <a:glow>
                    <a:srgbClr val="173A49"/>
                  </a:glow>
                  <a:outerShdw blurRad="38100" dist="38100" dir="2700000" algn="tl">
                    <a:srgbClr val="000000">
                      <a:alpha val="43137"/>
                    </a:srgbClr>
                  </a:outerShdw>
                </a:effectLst>
                <a:latin typeface="Arial Black" panose="020B0A04020102020204" pitchFamily="34" charset="0"/>
              </a:rPr>
              <a:t>"Entonces los que se habían reunido le preguntaron, diciendo: Señor, ¿restaurarás el reino a Israel en este tiempo?</a:t>
            </a:r>
          </a:p>
          <a:p>
            <a:pPr lvl="0" algn="ctr"/>
            <a:r>
              <a:rPr lang="es-PE" sz="2400" b="1" dirty="0">
                <a:solidFill>
                  <a:srgbClr val="C9B99B"/>
                </a:solidFill>
                <a:effectLst>
                  <a:glow>
                    <a:srgbClr val="173A49"/>
                  </a:glow>
                  <a:outerShdw blurRad="38100" dist="38100" dir="2700000" algn="tl">
                    <a:srgbClr val="000000">
                      <a:alpha val="43137"/>
                    </a:srgbClr>
                  </a:outerShdw>
                </a:effectLst>
                <a:latin typeface="Arial Black" panose="020B0A04020102020204" pitchFamily="34" charset="0"/>
              </a:rPr>
              <a:t>Y Jesús les dijo: no os toca a vosotros saber los tiempos o las sazones, que el Padre puso en su sola potestad;"</a:t>
            </a: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0104" y="194492"/>
            <a:ext cx="7742776" cy="4877948"/>
          </a:xfrm>
          <a:prstGeom prst="rect">
            <a:avLst/>
          </a:prstGeom>
          <a:effectLst>
            <a:softEdge rad="63500"/>
          </a:effectLst>
        </p:spPr>
      </p:pic>
      <p:sp>
        <p:nvSpPr>
          <p:cNvPr id="7" name="CuadroTexto 6"/>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3B3A00"/>
              </a:extrusionClr>
            </a:sp3d>
          </a:bodyPr>
          <a:lstStyle/>
          <a:p>
            <a:r>
              <a:rPr lang="es-ES" sz="2000" b="1" dirty="0" smtClean="0">
                <a:solidFill>
                  <a:schemeClr val="accent2">
                    <a:lumMod val="40000"/>
                    <a:lumOff val="60000"/>
                  </a:schemeClr>
                </a:solidFill>
                <a:effectLst>
                  <a:glow rad="50800">
                    <a:srgbClr val="3B3A00">
                      <a:alpha val="96000"/>
                    </a:srgbClr>
                  </a:glow>
                </a:effectLst>
                <a:latin typeface="Brush Script MT" panose="03060802040406070304" pitchFamily="66" charset="0"/>
              </a:rPr>
              <a:t>P &amp; R</a:t>
            </a:r>
            <a:endParaRPr lang="es-PE" sz="2000" b="1" dirty="0">
              <a:solidFill>
                <a:schemeClr val="accent2">
                  <a:lumMod val="40000"/>
                  <a:lumOff val="60000"/>
                </a:schemeClr>
              </a:solidFill>
              <a:effectLst>
                <a:glow rad="50800">
                  <a:srgbClr val="3B3A00">
                    <a:alpha val="96000"/>
                  </a:srgbClr>
                </a:glow>
              </a:effectLst>
              <a:latin typeface="Brush Script MT" panose="03060802040406070304" pitchFamily="66" charset="0"/>
            </a:endParaRPr>
          </a:p>
        </p:txBody>
      </p:sp>
    </p:spTree>
    <p:extLst>
      <p:ext uri="{BB962C8B-B14F-4D97-AF65-F5344CB8AC3E}">
        <p14:creationId xmlns:p14="http://schemas.microsoft.com/office/powerpoint/2010/main" val="9808281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5873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03668" y="148132"/>
            <a:ext cx="8314573" cy="4676948"/>
          </a:xfrm>
          <a:prstGeom prst="rect">
            <a:avLst/>
          </a:prstGeom>
          <a:effectLst>
            <a:softEdge rad="63500"/>
          </a:effectLst>
        </p:spPr>
      </p:pic>
      <p:sp>
        <p:nvSpPr>
          <p:cNvPr id="2" name="CuadroTexto 1"/>
          <p:cNvSpPr txBox="1"/>
          <p:nvPr/>
        </p:nvSpPr>
        <p:spPr>
          <a:xfrm>
            <a:off x="415871" y="4948760"/>
            <a:ext cx="11360258" cy="1569660"/>
          </a:xfrm>
          <a:prstGeom prst="rect">
            <a:avLst/>
          </a:prstGeom>
          <a:noFill/>
        </p:spPr>
        <p:txBody>
          <a:bodyPr wrap="square" rtlCol="0">
            <a:spAutoFit/>
            <a:scene3d>
              <a:camera prst="obliqueBottomLeft"/>
              <a:lightRig rig="threePt" dir="t"/>
            </a:scene3d>
            <a:sp3d extrusionH="127000">
              <a:extrusionClr>
                <a:srgbClr val="192D22"/>
              </a:extrusionClr>
            </a:sp3d>
          </a:bodyPr>
          <a:lstStyle/>
          <a:p>
            <a:pPr algn="ctr"/>
            <a:r>
              <a:rPr lang="es-PE" sz="2400" b="1" dirty="0" smtClean="0">
                <a:solidFill>
                  <a:srgbClr val="A3CDB5"/>
                </a:solidFill>
                <a:effectLst>
                  <a:glow rad="76200">
                    <a:srgbClr val="192D22">
                      <a:alpha val="94000"/>
                    </a:srgbClr>
                  </a:glow>
                  <a:outerShdw blurRad="38100" dist="38100" dir="2700000" algn="tl">
                    <a:srgbClr val="000000">
                      <a:alpha val="43137"/>
                    </a:srgbClr>
                  </a:outerShdw>
                </a:effectLst>
                <a:latin typeface="Arial Black" panose="020B0A04020102020204" pitchFamily="34" charset="0"/>
              </a:rPr>
              <a:t>Jesucristo en </a:t>
            </a:r>
            <a:r>
              <a:rPr lang="es-PE" sz="2400" b="1" dirty="0">
                <a:solidFill>
                  <a:srgbClr val="A3CDB5"/>
                </a:solidFill>
                <a:effectLst>
                  <a:glow rad="76200">
                    <a:srgbClr val="192D22">
                      <a:alpha val="94000"/>
                    </a:srgbClr>
                  </a:glow>
                  <a:outerShdw blurRad="38100" dist="38100" dir="2700000" algn="tl">
                    <a:srgbClr val="000000">
                      <a:alpha val="43137"/>
                    </a:srgbClr>
                  </a:outerShdw>
                </a:effectLst>
                <a:latin typeface="Arial Black" panose="020B0A04020102020204" pitchFamily="34" charset="0"/>
              </a:rPr>
              <a:t>Mateo </a:t>
            </a:r>
            <a:r>
              <a:rPr lang="es-PE" sz="2400" b="1" dirty="0" smtClean="0">
                <a:solidFill>
                  <a:srgbClr val="A3CDB5"/>
                </a:solidFill>
                <a:effectLst>
                  <a:glow rad="76200">
                    <a:srgbClr val="192D22">
                      <a:alpha val="94000"/>
                    </a:srgbClr>
                  </a:glow>
                  <a:outerShdw blurRad="38100" dist="38100" dir="2700000" algn="tl">
                    <a:srgbClr val="000000">
                      <a:alpha val="43137"/>
                    </a:srgbClr>
                  </a:outerShdw>
                </a:effectLst>
                <a:latin typeface="Arial Black" panose="020B0A04020102020204" pitchFamily="34" charset="0"/>
              </a:rPr>
              <a:t>24:32-36, menciona de manera simbólica a la higuera, para referirse a Israel y esto Ud. lo puede corroborar a través de 2 pasajes de la Biblia, que son Oseas 9:10 y Jeremías 24:3-7, donde se identifica al pueblo de Israel con la higuera.</a:t>
            </a:r>
            <a:endParaRPr lang="es-PE" sz="2400" b="1" dirty="0">
              <a:solidFill>
                <a:srgbClr val="A3CDB5"/>
              </a:solidFill>
              <a:effectLst>
                <a:glow rad="76200">
                  <a:srgbClr val="192D22">
                    <a:alpha val="94000"/>
                  </a:srgbClr>
                </a:glow>
                <a:outerShdw blurRad="38100" dist="38100" dir="2700000" algn="tl">
                  <a:srgbClr val="000000">
                    <a:alpha val="43137"/>
                  </a:srgbClr>
                </a:outerShdw>
              </a:effectLst>
              <a:latin typeface="Arial Black" panose="020B0A04020102020204" pitchFamily="34" charset="0"/>
            </a:endParaRPr>
          </a:p>
        </p:txBody>
      </p:sp>
      <p:sp>
        <p:nvSpPr>
          <p:cNvPr id="6" name="CuadroTexto 5"/>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1C261E"/>
              </a:extrusionClr>
            </a:sp3d>
          </a:bodyPr>
          <a:lstStyle/>
          <a:p>
            <a:r>
              <a:rPr lang="es-ES" sz="2000" b="1" dirty="0" smtClean="0">
                <a:solidFill>
                  <a:srgbClr val="A4BCA8"/>
                </a:solidFill>
                <a:effectLst>
                  <a:glow rad="50800">
                    <a:srgbClr val="1C261E">
                      <a:alpha val="95686"/>
                    </a:srgbClr>
                  </a:glow>
                </a:effectLst>
                <a:latin typeface="Brush Script MT" panose="03060802040406070304" pitchFamily="66" charset="0"/>
              </a:rPr>
              <a:t>P &amp; R</a:t>
            </a:r>
            <a:endParaRPr lang="es-PE" sz="2000" b="1" dirty="0">
              <a:solidFill>
                <a:srgbClr val="A4BCA8"/>
              </a:solidFill>
              <a:effectLst>
                <a:glow rad="50800">
                  <a:srgbClr val="1C261E">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1557277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0" y="0"/>
            <a:ext cx="12192000" cy="6858000"/>
          </a:xfrm>
          <a:prstGeom prst="rect">
            <a:avLst/>
          </a:prstGeom>
          <a:solidFill>
            <a:srgbClr val="9A86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415871" y="5031770"/>
            <a:ext cx="11360258" cy="1569660"/>
          </a:xfrm>
          <a:prstGeom prst="rect">
            <a:avLst/>
          </a:prstGeom>
          <a:noFill/>
        </p:spPr>
        <p:txBody>
          <a:bodyPr wrap="square" rtlCol="0">
            <a:spAutoFit/>
            <a:scene3d>
              <a:camera prst="obliqueBottomLeft"/>
              <a:lightRig rig="threePt" dir="t"/>
            </a:scene3d>
            <a:sp3d extrusionH="177800">
              <a:extrusionClr>
                <a:srgbClr val="2A241E"/>
              </a:extrusionClr>
            </a:sp3d>
          </a:bodyPr>
          <a:lstStyle/>
          <a:p>
            <a:pPr algn="ctr"/>
            <a:r>
              <a:rPr lang="es-PE" sz="2400" b="1" dirty="0">
                <a:solidFill>
                  <a:srgbClr val="C3B6A9"/>
                </a:solidFill>
                <a:effectLst>
                  <a:glow>
                    <a:srgbClr val="571128"/>
                  </a:glow>
                  <a:outerShdw blurRad="38100" dist="38100" dir="2700000" algn="tl">
                    <a:srgbClr val="000000">
                      <a:alpha val="43137"/>
                    </a:srgbClr>
                  </a:outerShdw>
                </a:effectLst>
                <a:latin typeface="Arial Black" panose="020B0A04020102020204" pitchFamily="34" charset="0"/>
              </a:rPr>
              <a:t>Sabemos que Israel es el reloj profético de Dios en cuanto a los acontecimientos apocalípticos que afectarán a toda la humanidad. Por </a:t>
            </a:r>
            <a:r>
              <a:rPr lang="es-PE" sz="2400" b="1" dirty="0" smtClean="0">
                <a:solidFill>
                  <a:srgbClr val="C3B6A9"/>
                </a:solidFill>
                <a:effectLst>
                  <a:glow>
                    <a:srgbClr val="571128"/>
                  </a:glow>
                  <a:outerShdw blurRad="38100" dist="38100" dir="2700000" algn="tl">
                    <a:srgbClr val="000000">
                      <a:alpha val="43137"/>
                    </a:srgbClr>
                  </a:outerShdw>
                </a:effectLst>
                <a:latin typeface="Arial Black" panose="020B0A04020102020204" pitchFamily="34" charset="0"/>
              </a:rPr>
              <a:t>eso, </a:t>
            </a:r>
            <a:r>
              <a:rPr lang="es-PE" sz="2400" b="1" dirty="0">
                <a:solidFill>
                  <a:srgbClr val="C3B6A9"/>
                </a:solidFill>
                <a:effectLst>
                  <a:glow>
                    <a:srgbClr val="571128"/>
                  </a:glow>
                  <a:outerShdw blurRad="38100" dist="38100" dir="2700000" algn="tl">
                    <a:srgbClr val="000000">
                      <a:alpha val="43137"/>
                    </a:srgbClr>
                  </a:outerShdw>
                </a:effectLst>
                <a:latin typeface="Arial Black" panose="020B0A04020102020204" pitchFamily="34" charset="0"/>
              </a:rPr>
              <a:t>Jesús hablando en parábola en Mateo 24:32-36, dice que cuando la higuera </a:t>
            </a:r>
            <a:r>
              <a:rPr lang="es-PE" sz="2400" b="1" dirty="0" smtClean="0">
                <a:solidFill>
                  <a:srgbClr val="C3B6A9"/>
                </a:solidFill>
                <a:effectLst>
                  <a:glow>
                    <a:srgbClr val="571128"/>
                  </a:glow>
                  <a:outerShdw blurRad="38100" dist="38100" dir="2700000" algn="tl">
                    <a:srgbClr val="000000">
                      <a:alpha val="43137"/>
                    </a:srgbClr>
                  </a:outerShdw>
                </a:effectLst>
                <a:latin typeface="Arial Black" panose="020B0A04020102020204" pitchFamily="34" charset="0"/>
              </a:rPr>
              <a:t>florezca</a:t>
            </a:r>
            <a:endParaRPr lang="es-PE" sz="2400" b="1" dirty="0">
              <a:solidFill>
                <a:srgbClr val="C3B6A9"/>
              </a:solidFill>
              <a:effectLst>
                <a:glow>
                  <a:srgbClr val="571128"/>
                </a:glow>
                <a:outerShdw blurRad="38100" dist="38100" dir="2700000" algn="tl">
                  <a:srgbClr val="000000">
                    <a:alpha val="43137"/>
                  </a:srgbClr>
                </a:outerShdw>
              </a:effectLst>
              <a:latin typeface="Arial Black" panose="020B0A04020102020204" pitchFamily="34" charset="0"/>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0247" y="203378"/>
            <a:ext cx="8511505" cy="4787722"/>
          </a:xfrm>
          <a:prstGeom prst="rect">
            <a:avLst/>
          </a:prstGeom>
          <a:effectLst>
            <a:softEdge rad="63500"/>
          </a:effectLst>
        </p:spPr>
      </p:pic>
      <p:sp>
        <p:nvSpPr>
          <p:cNvPr id="10" name="CuadroTexto 9"/>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3B3A00"/>
              </a:extrusionClr>
            </a:sp3d>
          </a:bodyPr>
          <a:lstStyle/>
          <a:p>
            <a:r>
              <a:rPr lang="es-ES" sz="2000" b="1" dirty="0" smtClean="0">
                <a:solidFill>
                  <a:schemeClr val="accent2">
                    <a:lumMod val="40000"/>
                    <a:lumOff val="60000"/>
                  </a:schemeClr>
                </a:solidFill>
                <a:effectLst>
                  <a:glow rad="50800">
                    <a:srgbClr val="3B3A00">
                      <a:alpha val="96000"/>
                    </a:srgbClr>
                  </a:glow>
                </a:effectLst>
                <a:latin typeface="Brush Script MT" panose="03060802040406070304" pitchFamily="66" charset="0"/>
              </a:rPr>
              <a:t>P &amp; R</a:t>
            </a:r>
            <a:endParaRPr lang="es-PE" sz="2000" b="1" dirty="0">
              <a:solidFill>
                <a:schemeClr val="accent2">
                  <a:lumMod val="40000"/>
                  <a:lumOff val="60000"/>
                </a:schemeClr>
              </a:solidFill>
              <a:effectLst>
                <a:glow rad="50800">
                  <a:srgbClr val="3B3A00">
                    <a:alpha val="96000"/>
                  </a:srgbClr>
                </a:glow>
              </a:effectLst>
              <a:latin typeface="Brush Script MT" panose="03060802040406070304" pitchFamily="66" charset="0"/>
            </a:endParaRPr>
          </a:p>
        </p:txBody>
      </p:sp>
    </p:spTree>
    <p:extLst>
      <p:ext uri="{BB962C8B-B14F-4D97-AF65-F5344CB8AC3E}">
        <p14:creationId xmlns:p14="http://schemas.microsoft.com/office/powerpoint/2010/main" val="620780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0" y="0"/>
            <a:ext cx="12192000" cy="6858000"/>
          </a:xfrm>
          <a:prstGeom prst="rect">
            <a:avLst/>
          </a:prstGeom>
          <a:solidFill>
            <a:srgbClr val="9B45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Rectángulo 3"/>
          <p:cNvSpPr/>
          <p:nvPr/>
        </p:nvSpPr>
        <p:spPr>
          <a:xfrm>
            <a:off x="426720" y="4574044"/>
            <a:ext cx="11399520" cy="1938992"/>
          </a:xfrm>
          <a:prstGeom prst="rect">
            <a:avLst/>
          </a:prstGeom>
        </p:spPr>
        <p:txBody>
          <a:bodyPr wrap="square">
            <a:spAutoFit/>
            <a:scene3d>
              <a:camera prst="obliqueBottomLeft"/>
              <a:lightRig rig="threePt" dir="t"/>
            </a:scene3d>
            <a:sp3d extrusionH="177800">
              <a:extrusionClr>
                <a:srgbClr val="412507"/>
              </a:extrusionClr>
            </a:sp3d>
          </a:bodyPr>
          <a:lstStyle/>
          <a:p>
            <a:pPr lvl="0" algn="ctr"/>
            <a:r>
              <a:rPr lang="es-PE" sz="2400" b="1" dirty="0">
                <a:solidFill>
                  <a:srgbClr val="F1BB7F"/>
                </a:solidFill>
                <a:effectLst>
                  <a:glow>
                    <a:srgbClr val="571128"/>
                  </a:glow>
                  <a:outerShdw blurRad="38100" dist="38100" dir="2700000" algn="tl">
                    <a:srgbClr val="000000">
                      <a:alpha val="43137"/>
                    </a:srgbClr>
                  </a:outerShdw>
                </a:effectLst>
                <a:latin typeface="Arial Black" panose="020B0A04020102020204" pitchFamily="34" charset="0"/>
              </a:rPr>
              <a:t>(y llegó a florecer cuando Israel fue fundado como Estado el 16 de mayo de 1948 por mandato de la ONU), su 2º venida estaría a las puertas y que la generación que nació cuando la higuera floreció (o sea la generación que nació cuando el Estado de Israel fue fundado en 1948) sería testigo presencial de su 2º venida.</a:t>
            </a:r>
          </a:p>
        </p:txBody>
      </p:sp>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9007" y="208597"/>
            <a:ext cx="7760793" cy="4365447"/>
          </a:xfrm>
          <a:prstGeom prst="rect">
            <a:avLst/>
          </a:prstGeom>
          <a:effectLst>
            <a:softEdge rad="63500"/>
          </a:effectLst>
        </p:spPr>
      </p:pic>
      <p:sp>
        <p:nvSpPr>
          <p:cNvPr id="8" name="CuadroTexto 7"/>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411D05"/>
              </a:extrusionClr>
            </a:sp3d>
          </a:bodyPr>
          <a:lstStyle/>
          <a:p>
            <a:r>
              <a:rPr lang="es-ES" sz="2000" b="1" dirty="0" smtClean="0">
                <a:solidFill>
                  <a:schemeClr val="accent2">
                    <a:lumMod val="40000"/>
                    <a:lumOff val="60000"/>
                  </a:schemeClr>
                </a:solidFill>
                <a:effectLst>
                  <a:glow rad="50800">
                    <a:srgbClr val="411D05">
                      <a:alpha val="96000"/>
                    </a:srgbClr>
                  </a:glow>
                </a:effectLst>
                <a:latin typeface="Brush Script MT" panose="03060802040406070304" pitchFamily="66" charset="0"/>
              </a:rPr>
              <a:t>P &amp; R</a:t>
            </a:r>
            <a:endParaRPr lang="es-PE" sz="2000" b="1" dirty="0">
              <a:solidFill>
                <a:schemeClr val="accent2">
                  <a:lumMod val="40000"/>
                  <a:lumOff val="60000"/>
                </a:schemeClr>
              </a:solidFill>
              <a:effectLst>
                <a:glow rad="50800">
                  <a:srgbClr val="411D05">
                    <a:alpha val="96000"/>
                  </a:srgbClr>
                </a:glow>
              </a:effectLst>
              <a:latin typeface="Brush Script MT" panose="03060802040406070304" pitchFamily="66" charset="0"/>
            </a:endParaRPr>
          </a:p>
        </p:txBody>
      </p:sp>
    </p:spTree>
    <p:extLst>
      <p:ext uri="{BB962C8B-B14F-4D97-AF65-F5344CB8AC3E}">
        <p14:creationId xmlns:p14="http://schemas.microsoft.com/office/powerpoint/2010/main" val="24264289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strVal val="4/3*#ppt_w"/>
                                          </p:val>
                                        </p:tav>
                                        <p:tav tm="100000">
                                          <p:val>
                                            <p:strVal val="#ppt_w"/>
                                          </p:val>
                                        </p:tav>
                                      </p:tavLst>
                                    </p:anim>
                                    <p:anim calcmode="lin" valueType="num">
                                      <p:cBhvr>
                                        <p:cTn id="8" dur="165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50" fill="hold"/>
                                        <p:tgtEl>
                                          <p:spTgt spid="4"/>
                                        </p:tgtEl>
                                        <p:attrNameLst>
                                          <p:attrName>ppt_w</p:attrName>
                                        </p:attrNameLst>
                                      </p:cBhvr>
                                      <p:tavLst>
                                        <p:tav tm="0">
                                          <p:val>
                                            <p:fltVal val="0"/>
                                          </p:val>
                                        </p:tav>
                                        <p:tav tm="100000">
                                          <p:val>
                                            <p:strVal val="#ppt_w"/>
                                          </p:val>
                                        </p:tav>
                                      </p:tavLst>
                                    </p:anim>
                                    <p:anim calcmode="lin" valueType="num">
                                      <p:cBhvr>
                                        <p:cTn id="12" dur="18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0" y="0"/>
            <a:ext cx="12192000" cy="6858000"/>
          </a:xfrm>
          <a:prstGeom prst="rect">
            <a:avLst/>
          </a:prstGeom>
          <a:solidFill>
            <a:srgbClr val="9B45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1200" y="167639"/>
            <a:ext cx="8395547" cy="4722495"/>
          </a:xfrm>
          <a:prstGeom prst="rect">
            <a:avLst/>
          </a:prstGeom>
          <a:effectLst>
            <a:softEdge rad="63500"/>
          </a:effectLst>
        </p:spPr>
      </p:pic>
      <p:sp>
        <p:nvSpPr>
          <p:cNvPr id="2" name="CuadroTexto 1"/>
          <p:cNvSpPr txBox="1"/>
          <p:nvPr/>
        </p:nvSpPr>
        <p:spPr>
          <a:xfrm>
            <a:off x="415871" y="4890134"/>
            <a:ext cx="11360258" cy="1569660"/>
          </a:xfrm>
          <a:prstGeom prst="rect">
            <a:avLst/>
          </a:prstGeom>
          <a:noFill/>
        </p:spPr>
        <p:txBody>
          <a:bodyPr wrap="square" rtlCol="0">
            <a:spAutoFit/>
            <a:scene3d>
              <a:camera prst="obliqueBottomLeft"/>
              <a:lightRig rig="threePt" dir="t"/>
            </a:scene3d>
            <a:sp3d extrusionH="177800">
              <a:extrusionClr>
                <a:srgbClr val="341402"/>
              </a:extrusionClr>
            </a:sp3d>
          </a:bodyPr>
          <a:lstStyle/>
          <a:p>
            <a:pPr algn="ctr"/>
            <a:r>
              <a:rPr lang="es-PE" sz="2400" b="1" dirty="0">
                <a:solidFill>
                  <a:srgbClr val="F8C088"/>
                </a:solidFill>
                <a:effectLst>
                  <a:glow>
                    <a:srgbClr val="4D1D03"/>
                  </a:glow>
                  <a:outerShdw blurRad="38100" dist="38100" dir="2700000" algn="tl">
                    <a:srgbClr val="000000">
                      <a:alpha val="43137"/>
                    </a:srgbClr>
                  </a:outerShdw>
                </a:effectLst>
                <a:latin typeface="Arial Black" panose="020B0A04020102020204" pitchFamily="34" charset="0"/>
              </a:rPr>
              <a:t>Y solo cuando ocurrió la fundación del </a:t>
            </a:r>
            <a:r>
              <a:rPr lang="es-PE" sz="2400" b="1" dirty="0" smtClean="0">
                <a:solidFill>
                  <a:srgbClr val="F8C088"/>
                </a:solidFill>
                <a:effectLst>
                  <a:glow>
                    <a:srgbClr val="4D1D03"/>
                  </a:glow>
                  <a:outerShdw blurRad="38100" dist="38100" dir="2700000" algn="tl">
                    <a:srgbClr val="000000">
                      <a:alpha val="43137"/>
                    </a:srgbClr>
                  </a:outerShdw>
                </a:effectLst>
                <a:latin typeface="Arial Black" panose="020B0A04020102020204" pitchFamily="34" charset="0"/>
              </a:rPr>
              <a:t>Estado </a:t>
            </a:r>
            <a:r>
              <a:rPr lang="es-PE" sz="2400" b="1" dirty="0">
                <a:solidFill>
                  <a:srgbClr val="F8C088"/>
                </a:solidFill>
                <a:effectLst>
                  <a:glow>
                    <a:srgbClr val="4D1D03"/>
                  </a:glow>
                  <a:outerShdw blurRad="38100" dist="38100" dir="2700000" algn="tl">
                    <a:srgbClr val="000000">
                      <a:alpha val="43137"/>
                    </a:srgbClr>
                  </a:outerShdw>
                </a:effectLst>
                <a:latin typeface="Arial Black" panose="020B0A04020102020204" pitchFamily="34" charset="0"/>
              </a:rPr>
              <a:t>de Israel, recién los cristianos pudimos darnos cuenta que dicha profecía se había cumplido y no hay referencia histórica que alguna persona haya anticipado con fecha exacta el nacimiento del </a:t>
            </a:r>
            <a:r>
              <a:rPr lang="es-PE" sz="2400" b="1" dirty="0" smtClean="0">
                <a:solidFill>
                  <a:srgbClr val="F8C088"/>
                </a:solidFill>
                <a:effectLst>
                  <a:glow>
                    <a:srgbClr val="4D1D03"/>
                  </a:glow>
                  <a:outerShdw blurRad="38100" dist="38100" dir="2700000" algn="tl">
                    <a:srgbClr val="000000">
                      <a:alpha val="43137"/>
                    </a:srgbClr>
                  </a:outerShdw>
                </a:effectLst>
                <a:latin typeface="Arial Black" panose="020B0A04020102020204" pitchFamily="34" charset="0"/>
              </a:rPr>
              <a:t>Estado </a:t>
            </a:r>
            <a:r>
              <a:rPr lang="es-PE" sz="2400" b="1" dirty="0">
                <a:solidFill>
                  <a:srgbClr val="F8C088"/>
                </a:solidFill>
                <a:effectLst>
                  <a:glow>
                    <a:srgbClr val="4D1D03"/>
                  </a:glow>
                  <a:outerShdw blurRad="38100" dist="38100" dir="2700000" algn="tl">
                    <a:srgbClr val="000000">
                      <a:alpha val="43137"/>
                    </a:srgbClr>
                  </a:outerShdw>
                </a:effectLst>
                <a:latin typeface="Arial Black" panose="020B0A04020102020204" pitchFamily="34" charset="0"/>
              </a:rPr>
              <a:t>de Israel</a:t>
            </a:r>
            <a:r>
              <a:rPr lang="es-PE" sz="2400" b="1" dirty="0" smtClean="0">
                <a:solidFill>
                  <a:srgbClr val="F8C088"/>
                </a:solidFill>
                <a:effectLst>
                  <a:glow>
                    <a:srgbClr val="4D1D03"/>
                  </a:glow>
                  <a:outerShdw blurRad="38100" dist="38100" dir="2700000" algn="tl">
                    <a:srgbClr val="000000">
                      <a:alpha val="43137"/>
                    </a:srgbClr>
                  </a:outerShdw>
                </a:effectLst>
                <a:latin typeface="Arial Black" panose="020B0A04020102020204" pitchFamily="34" charset="0"/>
              </a:rPr>
              <a:t>.</a:t>
            </a:r>
            <a:endParaRPr lang="es-PE" sz="2400" b="1" dirty="0">
              <a:solidFill>
                <a:srgbClr val="F8C088"/>
              </a:solidFill>
              <a:effectLst>
                <a:glow>
                  <a:srgbClr val="4D1D03"/>
                </a:glow>
                <a:outerShdw blurRad="38100" dist="38100" dir="2700000" algn="tl">
                  <a:srgbClr val="000000">
                    <a:alpha val="43137"/>
                  </a:srgbClr>
                </a:outerShdw>
              </a:effectLst>
              <a:latin typeface="Arial Black" panose="020B0A04020102020204" pitchFamily="34" charset="0"/>
            </a:endParaRPr>
          </a:p>
        </p:txBody>
      </p:sp>
      <p:sp>
        <p:nvSpPr>
          <p:cNvPr id="7" name="CuadroTexto 6"/>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411D05"/>
              </a:extrusionClr>
            </a:sp3d>
          </a:bodyPr>
          <a:lstStyle/>
          <a:p>
            <a:r>
              <a:rPr lang="es-ES" sz="2000" b="1" dirty="0" smtClean="0">
                <a:solidFill>
                  <a:schemeClr val="accent2">
                    <a:lumMod val="40000"/>
                    <a:lumOff val="60000"/>
                  </a:schemeClr>
                </a:solidFill>
                <a:effectLst>
                  <a:glow rad="50800">
                    <a:srgbClr val="411D05">
                      <a:alpha val="96000"/>
                    </a:srgbClr>
                  </a:glow>
                </a:effectLst>
                <a:latin typeface="Brush Script MT" panose="03060802040406070304" pitchFamily="66" charset="0"/>
              </a:rPr>
              <a:t>P &amp; R</a:t>
            </a:r>
            <a:endParaRPr lang="es-PE" sz="2000" b="1" dirty="0">
              <a:solidFill>
                <a:schemeClr val="accent2">
                  <a:lumMod val="40000"/>
                  <a:lumOff val="60000"/>
                </a:schemeClr>
              </a:solidFill>
              <a:effectLst>
                <a:glow rad="50800">
                  <a:srgbClr val="411D05">
                    <a:alpha val="96000"/>
                  </a:srgbClr>
                </a:glow>
              </a:effectLst>
              <a:latin typeface="Brush Script MT" panose="03060802040406070304" pitchFamily="66" charset="0"/>
            </a:endParaRPr>
          </a:p>
        </p:txBody>
      </p:sp>
    </p:spTree>
    <p:extLst>
      <p:ext uri="{BB962C8B-B14F-4D97-AF65-F5344CB8AC3E}">
        <p14:creationId xmlns:p14="http://schemas.microsoft.com/office/powerpoint/2010/main" val="38471636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8000"/>
          </a:xfrm>
          <a:prstGeom prst="rect">
            <a:avLst/>
          </a:prstGeom>
          <a:solidFill>
            <a:srgbClr val="3549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2240" y="135413"/>
            <a:ext cx="7032414" cy="3955733"/>
          </a:xfrm>
          <a:prstGeom prst="rect">
            <a:avLst/>
          </a:prstGeom>
          <a:effectLst>
            <a:softEdge rad="63500"/>
          </a:effectLst>
        </p:spPr>
      </p:pic>
      <p:sp>
        <p:nvSpPr>
          <p:cNvPr id="6" name="Rectángulo 5"/>
          <p:cNvSpPr/>
          <p:nvPr/>
        </p:nvSpPr>
        <p:spPr>
          <a:xfrm>
            <a:off x="346129" y="4192459"/>
            <a:ext cx="11499742" cy="2308324"/>
          </a:xfrm>
          <a:prstGeom prst="rect">
            <a:avLst/>
          </a:prstGeom>
        </p:spPr>
        <p:txBody>
          <a:bodyPr wrap="square">
            <a:spAutoFit/>
            <a:scene3d>
              <a:camera prst="obliqueBottomLeft"/>
              <a:lightRig rig="threePt" dir="t"/>
            </a:scene3d>
            <a:sp3d extrusionH="177800">
              <a:extrusionClr>
                <a:srgbClr val="1D2A4B"/>
              </a:extrusionClr>
            </a:sp3d>
          </a:bodyPr>
          <a:lstStyle/>
          <a:p>
            <a:pPr lvl="0" algn="ctr"/>
            <a:r>
              <a:rPr lang="es-PE" sz="2400" b="1" dirty="0">
                <a:solidFill>
                  <a:srgbClr val="B3C1E3"/>
                </a:solidFill>
                <a:effectLst>
                  <a:glow>
                    <a:srgbClr val="17223D"/>
                  </a:glow>
                  <a:outerShdw blurRad="38100" dist="38100" dir="2700000" algn="tl">
                    <a:srgbClr val="000000">
                      <a:alpha val="43137"/>
                    </a:srgbClr>
                  </a:outerShdw>
                </a:effectLst>
                <a:latin typeface="Arial Black" panose="020B0A04020102020204" pitchFamily="34" charset="0"/>
              </a:rPr>
              <a:t>Estimado lector, ¿ahora entiende Ud. Porque Jesucristo cuando estaba por ascender al cielo dijo a sus discípulos que no toca saber a los hombres los tiempos o las sazones que el Padre puso en su sola potestad?</a:t>
            </a:r>
          </a:p>
          <a:p>
            <a:pPr lvl="0" algn="ctr"/>
            <a:r>
              <a:rPr lang="es-ES" sz="2400" b="1" dirty="0">
                <a:solidFill>
                  <a:srgbClr val="B3C1E3"/>
                </a:solidFill>
                <a:effectLst>
                  <a:glow>
                    <a:srgbClr val="17223D"/>
                  </a:glow>
                  <a:outerShdw blurRad="38100" dist="38100" dir="2700000" algn="tl">
                    <a:srgbClr val="000000">
                      <a:alpha val="43137"/>
                    </a:srgbClr>
                  </a:outerShdw>
                </a:effectLst>
                <a:latin typeface="Arial Black" panose="020B0A04020102020204" pitchFamily="34" charset="0"/>
              </a:rPr>
              <a:t>Es por ello que Jesucristo no les dio una fecha exacta a sus discípulos acerca de la restauración de Israel como reino o país.</a:t>
            </a:r>
            <a:endParaRPr lang="es-PE" sz="2400" b="1" dirty="0">
              <a:solidFill>
                <a:srgbClr val="B3C1E3"/>
              </a:solidFill>
              <a:effectLst>
                <a:glow>
                  <a:srgbClr val="17223D"/>
                </a:glow>
                <a:outerShdw blurRad="38100" dist="38100" dir="2700000" algn="tl">
                  <a:srgbClr val="000000">
                    <a:alpha val="43137"/>
                  </a:srgbClr>
                </a:outerShdw>
              </a:effectLst>
              <a:latin typeface="Arial Black" panose="020B0A04020102020204" pitchFamily="34" charset="0"/>
            </a:endParaRPr>
          </a:p>
        </p:txBody>
      </p:sp>
      <p:sp>
        <p:nvSpPr>
          <p:cNvPr id="8" name="CuadroTexto 7"/>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161E2C"/>
              </a:extrusionClr>
            </a:sp3d>
          </a:bodyPr>
          <a:lstStyle/>
          <a:p>
            <a:r>
              <a:rPr lang="es-ES" sz="2000" b="1" dirty="0" smtClean="0">
                <a:solidFill>
                  <a:srgbClr val="B2C0D8"/>
                </a:solidFill>
                <a:effectLst>
                  <a:glow rad="50800">
                    <a:srgbClr val="161E2C">
                      <a:alpha val="95686"/>
                    </a:srgbClr>
                  </a:glow>
                </a:effectLst>
                <a:latin typeface="Brush Script MT" panose="03060802040406070304" pitchFamily="66" charset="0"/>
              </a:rPr>
              <a:t>P &amp; R</a:t>
            </a:r>
            <a:endParaRPr lang="es-PE" sz="2000" b="1" dirty="0">
              <a:solidFill>
                <a:srgbClr val="B2C0D8"/>
              </a:solidFill>
              <a:effectLst>
                <a:glow rad="50800">
                  <a:srgbClr val="161E2C">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15299820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50" fill="hold"/>
                                        <p:tgtEl>
                                          <p:spTgt spid="6"/>
                                        </p:tgtEl>
                                        <p:attrNameLst>
                                          <p:attrName>ppt_w</p:attrName>
                                        </p:attrNameLst>
                                      </p:cBhvr>
                                      <p:tavLst>
                                        <p:tav tm="0">
                                          <p:val>
                                            <p:fltVal val="0"/>
                                          </p:val>
                                        </p:tav>
                                        <p:tav tm="100000">
                                          <p:val>
                                            <p:strVal val="#ppt_w"/>
                                          </p:val>
                                        </p:tav>
                                      </p:tavLst>
                                    </p:anim>
                                    <p:anim calcmode="lin" valueType="num">
                                      <p:cBhvr>
                                        <p:cTn id="12" dur="185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6B84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393700" y="4687868"/>
            <a:ext cx="11399520" cy="1938992"/>
          </a:xfrm>
          <a:prstGeom prst="rect">
            <a:avLst/>
          </a:prstGeom>
          <a:noFill/>
        </p:spPr>
        <p:txBody>
          <a:bodyPr wrap="square" rtlCol="0">
            <a:spAutoFit/>
            <a:scene3d>
              <a:camera prst="obliqueBottomLeft"/>
              <a:lightRig rig="threePt" dir="t"/>
            </a:scene3d>
            <a:sp3d extrusionH="177800">
              <a:extrusionClr>
                <a:srgbClr val="111B3B"/>
              </a:extrusionClr>
            </a:sp3d>
          </a:bodyPr>
          <a:lstStyle/>
          <a:p>
            <a:pPr algn="ctr"/>
            <a:r>
              <a:rPr lang="es-PE" sz="2400" b="1" dirty="0">
                <a:solidFill>
                  <a:srgbClr val="B5C1E9"/>
                </a:solidFill>
                <a:effectLst>
                  <a:glow>
                    <a:srgbClr val="172035"/>
                  </a:glow>
                  <a:outerShdw blurRad="38100" dist="38100" dir="2700000" algn="tl">
                    <a:srgbClr val="000000">
                      <a:alpha val="43137"/>
                    </a:srgbClr>
                  </a:outerShdw>
                </a:effectLst>
                <a:latin typeface="Arial Black" panose="020B0A04020102020204" pitchFamily="34" charset="0"/>
              </a:rPr>
              <a:t>Y esto es así porque el nacimiento del Estado de Israel constituye un evento crucial y profético para la 2º venida de Cristo y eventos anteriores, como son los relativos a los eventos apocalípticos, los mismos que nos hablan del juicio de los 7 Sellos, los juicios de las 7 Trompetas y los juicios de las 7 Copas. </a:t>
            </a: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1086" y="136207"/>
            <a:ext cx="8064748" cy="4536421"/>
          </a:xfrm>
          <a:prstGeom prst="rect">
            <a:avLst/>
          </a:prstGeom>
          <a:effectLst>
            <a:softEdge rad="63500"/>
          </a:effectLst>
        </p:spPr>
      </p:pic>
      <p:sp>
        <p:nvSpPr>
          <p:cNvPr id="6" name="CuadroTexto 5"/>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161E2C"/>
              </a:extrusionClr>
            </a:sp3d>
          </a:bodyPr>
          <a:lstStyle/>
          <a:p>
            <a:r>
              <a:rPr lang="es-ES" sz="2000" b="1" dirty="0" smtClean="0">
                <a:solidFill>
                  <a:srgbClr val="B2C0D8"/>
                </a:solidFill>
                <a:effectLst>
                  <a:glow rad="50800">
                    <a:srgbClr val="161E2C">
                      <a:alpha val="95686"/>
                    </a:srgbClr>
                  </a:glow>
                </a:effectLst>
                <a:latin typeface="Brush Script MT" panose="03060802040406070304" pitchFamily="66" charset="0"/>
              </a:rPr>
              <a:t>P &amp; R</a:t>
            </a:r>
            <a:endParaRPr lang="es-PE" sz="2000" b="1" dirty="0">
              <a:solidFill>
                <a:srgbClr val="B2C0D8"/>
              </a:solidFill>
              <a:effectLst>
                <a:glow rad="50800">
                  <a:srgbClr val="161E2C">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26001003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7F3C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7550" y="93484"/>
            <a:ext cx="8147968" cy="4583232"/>
          </a:xfrm>
          <a:prstGeom prst="rect">
            <a:avLst/>
          </a:prstGeom>
          <a:effectLst>
            <a:softEdge rad="63500"/>
          </a:effectLst>
        </p:spPr>
      </p:pic>
      <p:sp>
        <p:nvSpPr>
          <p:cNvPr id="2" name="CuadroTexto 1"/>
          <p:cNvSpPr txBox="1"/>
          <p:nvPr/>
        </p:nvSpPr>
        <p:spPr>
          <a:xfrm>
            <a:off x="415871" y="4689912"/>
            <a:ext cx="11360258" cy="1938992"/>
          </a:xfrm>
          <a:prstGeom prst="rect">
            <a:avLst/>
          </a:prstGeom>
          <a:noFill/>
        </p:spPr>
        <p:txBody>
          <a:bodyPr wrap="square" rtlCol="0">
            <a:spAutoFit/>
            <a:scene3d>
              <a:camera prst="obliqueBottomLeft"/>
              <a:lightRig rig="threePt" dir="t"/>
            </a:scene3d>
            <a:sp3d extrusionH="177800">
              <a:extrusionClr>
                <a:srgbClr val="352B01"/>
              </a:extrusionClr>
            </a:sp3d>
          </a:bodyPr>
          <a:lstStyle/>
          <a:p>
            <a:pPr algn="ctr"/>
            <a:r>
              <a:rPr lang="es-PE" sz="2400" b="1" dirty="0">
                <a:solidFill>
                  <a:srgbClr val="FDE063"/>
                </a:solidFill>
                <a:effectLst>
                  <a:glow>
                    <a:srgbClr val="4C4A00"/>
                  </a:glow>
                  <a:outerShdw blurRad="38100" dist="38100" dir="2700000" algn="tl">
                    <a:srgbClr val="000000">
                      <a:alpha val="43137"/>
                    </a:srgbClr>
                  </a:outerShdw>
                </a:effectLst>
                <a:latin typeface="Arial Black" panose="020B0A04020102020204" pitchFamily="34" charset="0"/>
              </a:rPr>
              <a:t>En consecuencia, si Dios no permitió al hombre conocer de manera anticipada cuando florecería la higuera, o sea, el Estado de Israel, tampoco le estará permitido al hombre saber con fecha exacta los eventos relativos a los juicios de los 7 Sellos, los juicios de las 7 Trompetas y los juicios de las 7 Copas.</a:t>
            </a:r>
          </a:p>
        </p:txBody>
      </p:sp>
      <p:sp>
        <p:nvSpPr>
          <p:cNvPr id="6" name="CuadroTexto 5"/>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3F1E09"/>
              </a:extrusionClr>
            </a:sp3d>
          </a:bodyPr>
          <a:lstStyle/>
          <a:p>
            <a:r>
              <a:rPr lang="es-ES" sz="2000" b="1" dirty="0" smtClean="0">
                <a:solidFill>
                  <a:srgbClr val="E7905B"/>
                </a:solidFill>
                <a:effectLst>
                  <a:glow rad="50800">
                    <a:srgbClr val="3F1E09">
                      <a:alpha val="95686"/>
                    </a:srgbClr>
                  </a:glow>
                </a:effectLst>
                <a:latin typeface="Brush Script MT" panose="03060802040406070304" pitchFamily="66" charset="0"/>
              </a:rPr>
              <a:t>P &amp; R</a:t>
            </a:r>
            <a:endParaRPr lang="es-PE" sz="2000" b="1" dirty="0">
              <a:solidFill>
                <a:srgbClr val="E7905B"/>
              </a:solidFill>
              <a:effectLst>
                <a:glow rad="50800">
                  <a:srgbClr val="3F1E09">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14758434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2A31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1031" y="129540"/>
            <a:ext cx="7956408" cy="4475480"/>
          </a:xfrm>
          <a:prstGeom prst="rect">
            <a:avLst/>
          </a:prstGeom>
          <a:effectLst>
            <a:softEdge rad="63500"/>
          </a:effectLst>
        </p:spPr>
      </p:pic>
      <p:sp>
        <p:nvSpPr>
          <p:cNvPr id="2" name="CuadroTexto 1"/>
          <p:cNvSpPr txBox="1"/>
          <p:nvPr/>
        </p:nvSpPr>
        <p:spPr>
          <a:xfrm>
            <a:off x="298450" y="4654064"/>
            <a:ext cx="11595100" cy="1938992"/>
          </a:xfrm>
          <a:prstGeom prst="rect">
            <a:avLst/>
          </a:prstGeom>
          <a:noFill/>
        </p:spPr>
        <p:txBody>
          <a:bodyPr wrap="square" rtlCol="0">
            <a:spAutoFit/>
            <a:scene3d>
              <a:camera prst="obliqueBottomLeft"/>
              <a:lightRig rig="threePt" dir="t"/>
            </a:scene3d>
            <a:sp3d extrusionH="177800">
              <a:extrusionClr>
                <a:srgbClr val="1E2342"/>
              </a:extrusionClr>
            </a:sp3d>
          </a:bodyPr>
          <a:lstStyle/>
          <a:p>
            <a:pPr algn="ctr"/>
            <a:r>
              <a:rPr lang="es-PE" sz="2400" b="1" dirty="0">
                <a:solidFill>
                  <a:srgbClr val="ABB2D9"/>
                </a:solidFill>
                <a:effectLst>
                  <a:glow>
                    <a:srgbClr val="282824"/>
                  </a:glow>
                  <a:outerShdw blurRad="38100" dist="38100" dir="2700000" algn="tl">
                    <a:srgbClr val="000000">
                      <a:alpha val="43137"/>
                    </a:srgbClr>
                  </a:outerShdw>
                </a:effectLst>
                <a:latin typeface="Arial Black" panose="020B0A04020102020204" pitchFamily="34" charset="0"/>
              </a:rPr>
              <a:t>En otras palabras, Dios no permite saber al hombre con fecha exacta los eventos apocalípticos.</a:t>
            </a:r>
          </a:p>
          <a:p>
            <a:pPr algn="ctr"/>
            <a:r>
              <a:rPr lang="es-PE" sz="2400" b="1" dirty="0">
                <a:solidFill>
                  <a:srgbClr val="ABB2D9"/>
                </a:solidFill>
                <a:effectLst>
                  <a:glow>
                    <a:srgbClr val="282824"/>
                  </a:glow>
                  <a:outerShdw blurRad="38100" dist="38100" dir="2700000" algn="tl">
                    <a:srgbClr val="000000">
                      <a:alpha val="43137"/>
                    </a:srgbClr>
                  </a:outerShdw>
                </a:effectLst>
                <a:latin typeface="Arial Black" panose="020B0A04020102020204" pitchFamily="34" charset="0"/>
              </a:rPr>
              <a:t>Dicho de otra manera, los eventos apocalípticos y su ocurrencia con fecha exacta le pertenece a Dios de manera exclusiva y reservada.</a:t>
            </a:r>
          </a:p>
        </p:txBody>
      </p:sp>
      <p:sp>
        <p:nvSpPr>
          <p:cNvPr id="6" name="CuadroTexto 5"/>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161E2C"/>
              </a:extrusionClr>
            </a:sp3d>
          </a:bodyPr>
          <a:lstStyle/>
          <a:p>
            <a:r>
              <a:rPr lang="es-ES" sz="2000" b="1" dirty="0" smtClean="0">
                <a:solidFill>
                  <a:srgbClr val="B2C0D8"/>
                </a:solidFill>
                <a:effectLst>
                  <a:glow rad="50800">
                    <a:srgbClr val="161E2C">
                      <a:alpha val="95686"/>
                    </a:srgbClr>
                  </a:glow>
                </a:effectLst>
                <a:latin typeface="Brush Script MT" panose="03060802040406070304" pitchFamily="66" charset="0"/>
              </a:rPr>
              <a:t>P &amp; R</a:t>
            </a:r>
            <a:endParaRPr lang="es-PE" sz="2000" b="1" dirty="0">
              <a:solidFill>
                <a:srgbClr val="B2C0D8"/>
              </a:solidFill>
              <a:effectLst>
                <a:glow rad="50800">
                  <a:srgbClr val="161E2C">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19319189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252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402101" y="4703108"/>
            <a:ext cx="11387797" cy="1938992"/>
          </a:xfrm>
          <a:prstGeom prst="rect">
            <a:avLst/>
          </a:prstGeom>
          <a:noFill/>
        </p:spPr>
        <p:txBody>
          <a:bodyPr wrap="square" rtlCol="0">
            <a:spAutoFit/>
            <a:scene3d>
              <a:camera prst="obliqueBottomLeft"/>
              <a:lightRig rig="threePt" dir="t"/>
            </a:scene3d>
            <a:sp3d extrusionH="177800">
              <a:extrusionClr>
                <a:srgbClr val="242339"/>
              </a:extrusionClr>
            </a:sp3d>
          </a:bodyPr>
          <a:lstStyle/>
          <a:p>
            <a:pPr algn="ctr"/>
            <a:r>
              <a:rPr lang="es-PE" sz="2400" b="1" dirty="0">
                <a:solidFill>
                  <a:srgbClr val="BBBAD4"/>
                </a:solidFill>
                <a:effectLst>
                  <a:glow>
                    <a:srgbClr val="572A01"/>
                  </a:glow>
                  <a:outerShdw blurRad="38100" dist="38100" dir="2700000" algn="tl">
                    <a:srgbClr val="000000">
                      <a:alpha val="43137"/>
                    </a:srgbClr>
                  </a:outerShdw>
                </a:effectLst>
                <a:latin typeface="Arial Black" panose="020B0A04020102020204" pitchFamily="34" charset="0"/>
              </a:rPr>
              <a:t>Sin </a:t>
            </a:r>
            <a:r>
              <a:rPr lang="es-PE" sz="2400" b="1" dirty="0" smtClean="0">
                <a:solidFill>
                  <a:srgbClr val="BBBAD4"/>
                </a:solidFill>
                <a:effectLst>
                  <a:glow>
                    <a:srgbClr val="572A01"/>
                  </a:glow>
                  <a:outerShdw blurRad="38100" dist="38100" dir="2700000" algn="tl">
                    <a:srgbClr val="000000">
                      <a:alpha val="43137"/>
                    </a:srgbClr>
                  </a:outerShdw>
                </a:effectLst>
                <a:latin typeface="Arial Black" panose="020B0A04020102020204" pitchFamily="34" charset="0"/>
              </a:rPr>
              <a:t>embargo, </a:t>
            </a:r>
            <a:r>
              <a:rPr lang="es-PE" sz="2400" b="1" dirty="0">
                <a:solidFill>
                  <a:srgbClr val="BBBAD4"/>
                </a:solidFill>
                <a:effectLst>
                  <a:glow>
                    <a:srgbClr val="572A01"/>
                  </a:glow>
                  <a:outerShdw blurRad="38100" dist="38100" dir="2700000" algn="tl">
                    <a:srgbClr val="000000">
                      <a:alpha val="43137"/>
                    </a:srgbClr>
                  </a:outerShdw>
                </a:effectLst>
                <a:latin typeface="Arial Black" panose="020B0A04020102020204" pitchFamily="34" charset="0"/>
              </a:rPr>
              <a:t>algunos creyentes quieren justificar que Dios si permite conocer al hombre la fecha exacta de ciertos eventos.........eso es cierto, pero los eventos que voy a nombrar nada tienen que ver con </a:t>
            </a:r>
            <a:r>
              <a:rPr lang="es-PE" sz="2400" b="1" dirty="0" smtClean="0">
                <a:solidFill>
                  <a:srgbClr val="BBBAD4"/>
                </a:solidFill>
                <a:effectLst>
                  <a:glow>
                    <a:srgbClr val="572A01"/>
                  </a:glow>
                  <a:outerShdw blurRad="38100" dist="38100" dir="2700000" algn="tl">
                    <a:srgbClr val="000000">
                      <a:alpha val="43137"/>
                    </a:srgbClr>
                  </a:outerShdw>
                </a:effectLst>
                <a:latin typeface="Arial Black" panose="020B0A04020102020204" pitchFamily="34" charset="0"/>
              </a:rPr>
              <a:t>eventos </a:t>
            </a:r>
            <a:r>
              <a:rPr lang="es-PE" sz="2400" b="1" dirty="0">
                <a:solidFill>
                  <a:srgbClr val="BBBAD4"/>
                </a:solidFill>
                <a:effectLst>
                  <a:glow>
                    <a:srgbClr val="572A01"/>
                  </a:glow>
                  <a:outerShdw blurRad="38100" dist="38100" dir="2700000" algn="tl">
                    <a:srgbClr val="000000">
                      <a:alpha val="43137"/>
                    </a:srgbClr>
                  </a:outerShdw>
                </a:effectLst>
                <a:latin typeface="Arial Black" panose="020B0A04020102020204" pitchFamily="34" charset="0"/>
              </a:rPr>
              <a:t>apocalípticos. He allí el error en que incurren dichos creyentes.</a:t>
            </a:r>
          </a:p>
        </p:txBody>
      </p:sp>
      <p:pic>
        <p:nvPicPr>
          <p:cNvPr id="14340" name="Picture 4" descr="https://videncia.guru/wp-content/uploads/2015/12/mundo-y-reloj-de-aren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0260" y="147160"/>
            <a:ext cx="6074598" cy="455594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201F31"/>
              </a:extrusionClr>
            </a:sp3d>
          </a:bodyPr>
          <a:lstStyle/>
          <a:p>
            <a:r>
              <a:rPr lang="es-ES" sz="2000" b="1" dirty="0" smtClean="0">
                <a:solidFill>
                  <a:srgbClr val="8886B4"/>
                </a:solidFill>
                <a:effectLst>
                  <a:glow rad="50800">
                    <a:srgbClr val="201F31">
                      <a:alpha val="95686"/>
                    </a:srgbClr>
                  </a:glow>
                </a:effectLst>
                <a:latin typeface="Brush Script MT" panose="03060802040406070304" pitchFamily="66" charset="0"/>
              </a:rPr>
              <a:t>P &amp; R</a:t>
            </a:r>
            <a:endParaRPr lang="es-PE" sz="2000" b="1" dirty="0">
              <a:solidFill>
                <a:srgbClr val="8886B4"/>
              </a:solidFill>
              <a:effectLst>
                <a:glow rad="50800">
                  <a:srgbClr val="201F31">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24558881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4340"/>
                                        </p:tgtEl>
                                        <p:attrNameLst>
                                          <p:attrName>style.visibility</p:attrName>
                                        </p:attrNameLst>
                                      </p:cBhvr>
                                      <p:to>
                                        <p:strVal val="visible"/>
                                      </p:to>
                                    </p:set>
                                    <p:anim calcmode="lin" valueType="num">
                                      <p:cBhvr>
                                        <p:cTn id="7" dur="1650" fill="hold"/>
                                        <p:tgtEl>
                                          <p:spTgt spid="14340"/>
                                        </p:tgtEl>
                                        <p:attrNameLst>
                                          <p:attrName>ppt_w</p:attrName>
                                        </p:attrNameLst>
                                      </p:cBhvr>
                                      <p:tavLst>
                                        <p:tav tm="0">
                                          <p:val>
                                            <p:strVal val="4/3*#ppt_w"/>
                                          </p:val>
                                        </p:tav>
                                        <p:tav tm="100000">
                                          <p:val>
                                            <p:strVal val="#ppt_w"/>
                                          </p:val>
                                        </p:tav>
                                      </p:tavLst>
                                    </p:anim>
                                    <p:anim calcmode="lin" valueType="num">
                                      <p:cBhvr>
                                        <p:cTn id="8" dur="1650" fill="hold"/>
                                        <p:tgtEl>
                                          <p:spTgt spid="14340"/>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3B1D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3357" y="83284"/>
            <a:ext cx="7503725" cy="4220846"/>
          </a:xfrm>
          <a:prstGeom prst="rect">
            <a:avLst/>
          </a:prstGeom>
          <a:effectLst>
            <a:softEdge rad="63500"/>
          </a:effectLst>
        </p:spPr>
      </p:pic>
      <p:sp>
        <p:nvSpPr>
          <p:cNvPr id="2" name="CuadroTexto 1"/>
          <p:cNvSpPr txBox="1"/>
          <p:nvPr/>
        </p:nvSpPr>
        <p:spPr>
          <a:xfrm>
            <a:off x="236220" y="4318953"/>
            <a:ext cx="11719560" cy="2308324"/>
          </a:xfrm>
          <a:prstGeom prst="rect">
            <a:avLst/>
          </a:prstGeom>
          <a:noFill/>
        </p:spPr>
        <p:txBody>
          <a:bodyPr wrap="square" rtlCol="0">
            <a:spAutoFit/>
            <a:scene3d>
              <a:camera prst="obliqueBottomLeft"/>
              <a:lightRig rig="threePt" dir="t"/>
            </a:scene3d>
            <a:sp3d extrusionH="177800">
              <a:extrusionClr>
                <a:srgbClr val="502600"/>
              </a:extrusionClr>
            </a:sp3d>
          </a:bodyPr>
          <a:lstStyle/>
          <a:p>
            <a:pPr algn="ctr"/>
            <a:r>
              <a:rPr lang="es-PE" sz="2400" b="1" dirty="0">
                <a:solidFill>
                  <a:srgbClr val="DBA695"/>
                </a:solidFill>
                <a:effectLst>
                  <a:glow>
                    <a:srgbClr val="542800"/>
                  </a:glow>
                  <a:outerShdw blurRad="38100" dist="38100" dir="2700000" algn="tl">
                    <a:srgbClr val="000000">
                      <a:alpha val="43137"/>
                    </a:srgbClr>
                  </a:outerShdw>
                </a:effectLst>
                <a:latin typeface="Arial Black" panose="020B0A04020102020204" pitchFamily="34" charset="0"/>
              </a:rPr>
              <a:t>Citan por ejemplo, Jonás 3:4, cuando el profeta caminando por la ciudad de Nínive predicaba diciendo "de aquí a 40 días Nínive será destruida" y ya sabemos que la ciudad no fue destruida porque Nínive se arrepintió a la predicación de Jonás. Pero el asunto aquí a resaltar es que Dios permite saber la ocurrencia de un evento, PERO ÉSTE NO ES APOCALÍPTICO.</a:t>
            </a:r>
          </a:p>
        </p:txBody>
      </p:sp>
      <p:sp>
        <p:nvSpPr>
          <p:cNvPr id="6" name="CuadroTexto 5"/>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3B1D21"/>
              </a:extrusionClr>
            </a:sp3d>
          </a:bodyPr>
          <a:lstStyle/>
          <a:p>
            <a:r>
              <a:rPr lang="es-ES" sz="2000" b="1" dirty="0" smtClean="0">
                <a:solidFill>
                  <a:srgbClr val="CB959D"/>
                </a:solidFill>
                <a:effectLst>
                  <a:glow rad="50800">
                    <a:srgbClr val="3B1D21">
                      <a:alpha val="96000"/>
                    </a:srgbClr>
                  </a:glow>
                </a:effectLst>
                <a:latin typeface="Brush Script MT" panose="03060802040406070304" pitchFamily="66" charset="0"/>
              </a:rPr>
              <a:t>P &amp; R</a:t>
            </a:r>
            <a:endParaRPr lang="es-PE" sz="2000" b="1" dirty="0">
              <a:solidFill>
                <a:srgbClr val="CB959D"/>
              </a:solidFill>
              <a:effectLst>
                <a:glow rad="50800">
                  <a:srgbClr val="3B1D21">
                    <a:alpha val="96000"/>
                  </a:srgbClr>
                </a:glow>
              </a:effectLst>
              <a:latin typeface="Brush Script MT" panose="03060802040406070304" pitchFamily="66" charset="0"/>
            </a:endParaRPr>
          </a:p>
        </p:txBody>
      </p:sp>
    </p:spTree>
    <p:extLst>
      <p:ext uri="{BB962C8B-B14F-4D97-AF65-F5344CB8AC3E}">
        <p14:creationId xmlns:p14="http://schemas.microsoft.com/office/powerpoint/2010/main" val="25740186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0" y="0"/>
            <a:ext cx="12192000" cy="6858000"/>
          </a:xfrm>
          <a:prstGeom prst="rect">
            <a:avLst/>
          </a:prstGeom>
          <a:solidFill>
            <a:srgbClr val="3549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463442" y="3964444"/>
            <a:ext cx="11360258" cy="2677656"/>
          </a:xfrm>
          <a:prstGeom prst="rect">
            <a:avLst/>
          </a:prstGeom>
          <a:noFill/>
        </p:spPr>
        <p:txBody>
          <a:bodyPr wrap="square" rtlCol="0">
            <a:spAutoFit/>
            <a:scene3d>
              <a:camera prst="obliqueBottomLeft"/>
              <a:lightRig rig="threePt" dir="t"/>
            </a:scene3d>
            <a:sp3d extrusionH="177800">
              <a:extrusionClr>
                <a:srgbClr val="192237"/>
              </a:extrusionClr>
            </a:sp3d>
          </a:bodyPr>
          <a:lstStyle/>
          <a:p>
            <a:pPr algn="ctr"/>
            <a:r>
              <a:rPr lang="es-PE" sz="2400" b="1" dirty="0">
                <a:solidFill>
                  <a:srgbClr val="BDC8E1"/>
                </a:solidFill>
                <a:effectLst>
                  <a:glow>
                    <a:srgbClr val="474F09"/>
                  </a:glow>
                  <a:outerShdw blurRad="38100" dist="38100" dir="2700000" algn="tl">
                    <a:srgbClr val="000000">
                      <a:alpha val="43137"/>
                    </a:srgbClr>
                  </a:outerShdw>
                </a:effectLst>
                <a:latin typeface="Arial Black" panose="020B0A04020102020204" pitchFamily="34" charset="0"/>
              </a:rPr>
              <a:t>Otro pasaje mediante el cual ciertos creyentes pretenden justificar que Dios si permite hacer conocer fechas exactas de ciertos eventos lo encontramos en Isaías 21:16, que dice:</a:t>
            </a:r>
          </a:p>
          <a:p>
            <a:pPr algn="ctr"/>
            <a:r>
              <a:rPr lang="es-PE" sz="2400" b="1" dirty="0">
                <a:solidFill>
                  <a:srgbClr val="BDC8E1"/>
                </a:solidFill>
                <a:effectLst>
                  <a:glow>
                    <a:srgbClr val="474F09"/>
                  </a:glow>
                  <a:outerShdw blurRad="38100" dist="38100" dir="2700000" algn="tl">
                    <a:srgbClr val="000000">
                      <a:alpha val="43137"/>
                    </a:srgbClr>
                  </a:outerShdw>
                </a:effectLst>
                <a:latin typeface="Arial Black" panose="020B0A04020102020204" pitchFamily="34" charset="0"/>
              </a:rPr>
              <a:t>"porque así me ha dicho Jehová: de aquí a un año, semejante a años de jornalero, toda la gloria de Cedar será deshecha;"</a:t>
            </a:r>
          </a:p>
          <a:p>
            <a:pPr algn="ctr"/>
            <a:r>
              <a:rPr lang="es-PE" sz="2400" b="1" dirty="0">
                <a:solidFill>
                  <a:srgbClr val="BDC8E1"/>
                </a:solidFill>
                <a:effectLst>
                  <a:glow>
                    <a:srgbClr val="474F09"/>
                  </a:glow>
                  <a:outerShdw blurRad="38100" dist="38100" dir="2700000" algn="tl">
                    <a:srgbClr val="000000">
                      <a:alpha val="43137"/>
                    </a:srgbClr>
                  </a:outerShdw>
                </a:effectLst>
                <a:latin typeface="Arial Black" panose="020B0A04020102020204" pitchFamily="34" charset="0"/>
              </a:rPr>
              <a:t>ESTA FECHA EXACTA NO TIENE NADA QUE V</a:t>
            </a:r>
            <a:r>
              <a:rPr lang="es-PE" sz="2400" b="1" dirty="0">
                <a:solidFill>
                  <a:srgbClr val="A0B0D4"/>
                </a:solidFill>
                <a:effectLst>
                  <a:glow>
                    <a:srgbClr val="474F09"/>
                  </a:glow>
                  <a:outerShdw blurRad="38100" dist="38100" dir="2700000" algn="tl">
                    <a:srgbClr val="000000">
                      <a:alpha val="43137"/>
                    </a:srgbClr>
                  </a:outerShdw>
                </a:effectLst>
                <a:latin typeface="Arial Black" panose="020B0A04020102020204" pitchFamily="34" charset="0"/>
              </a:rPr>
              <a:t>ER CON UN EVENTO APOCALÍPTICO.</a:t>
            </a:r>
          </a:p>
        </p:txBody>
      </p:sp>
      <p:pic>
        <p:nvPicPr>
          <p:cNvPr id="15362" name="Picture 2" descr="https://thumbs.dreamstime.com/x/reloj-de-arena-en-el-cielo-azul-171185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0294" y="106680"/>
            <a:ext cx="5126597" cy="385776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7" name="CuadroTexto 6"/>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161E2C"/>
              </a:extrusionClr>
            </a:sp3d>
          </a:bodyPr>
          <a:lstStyle/>
          <a:p>
            <a:r>
              <a:rPr lang="es-ES" sz="2000" b="1" dirty="0" smtClean="0">
                <a:solidFill>
                  <a:srgbClr val="B2C0D8"/>
                </a:solidFill>
                <a:effectLst>
                  <a:glow rad="50800">
                    <a:srgbClr val="161E2C">
                      <a:alpha val="95686"/>
                    </a:srgbClr>
                  </a:glow>
                </a:effectLst>
                <a:latin typeface="Brush Script MT" panose="03060802040406070304" pitchFamily="66" charset="0"/>
              </a:rPr>
              <a:t>P &amp; R</a:t>
            </a:r>
            <a:endParaRPr lang="es-PE" sz="2000" b="1" dirty="0">
              <a:solidFill>
                <a:srgbClr val="B2C0D8"/>
              </a:solidFill>
              <a:effectLst>
                <a:glow rad="50800">
                  <a:srgbClr val="161E2C">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4279043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p:cTn id="7" dur="1650" fill="hold"/>
                                        <p:tgtEl>
                                          <p:spTgt spid="15362"/>
                                        </p:tgtEl>
                                        <p:attrNameLst>
                                          <p:attrName>ppt_w</p:attrName>
                                        </p:attrNameLst>
                                      </p:cBhvr>
                                      <p:tavLst>
                                        <p:tav tm="0">
                                          <p:val>
                                            <p:strVal val="4/3*#ppt_w"/>
                                          </p:val>
                                        </p:tav>
                                        <p:tav tm="100000">
                                          <p:val>
                                            <p:strVal val="#ppt_w"/>
                                          </p:val>
                                        </p:tav>
                                      </p:tavLst>
                                    </p:anim>
                                    <p:anim calcmode="lin" valueType="num">
                                      <p:cBhvr>
                                        <p:cTn id="8" dur="1650" fill="hold"/>
                                        <p:tgtEl>
                                          <p:spTgt spid="1536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2015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8585" y="152400"/>
            <a:ext cx="8090147" cy="4550708"/>
          </a:xfrm>
          <a:prstGeom prst="rect">
            <a:avLst/>
          </a:prstGeom>
          <a:effectLst>
            <a:softEdge rad="127000"/>
          </a:effectLst>
        </p:spPr>
      </p:pic>
      <p:sp>
        <p:nvSpPr>
          <p:cNvPr id="2" name="CuadroTexto 1"/>
          <p:cNvSpPr txBox="1"/>
          <p:nvPr/>
        </p:nvSpPr>
        <p:spPr>
          <a:xfrm>
            <a:off x="424128" y="4703108"/>
            <a:ext cx="11360258" cy="1938992"/>
          </a:xfrm>
          <a:prstGeom prst="rect">
            <a:avLst/>
          </a:prstGeom>
          <a:noFill/>
        </p:spPr>
        <p:txBody>
          <a:bodyPr wrap="square" rtlCol="0">
            <a:spAutoFit/>
            <a:scene3d>
              <a:camera prst="obliqueBottomLeft"/>
              <a:lightRig rig="threePt" dir="t"/>
            </a:scene3d>
            <a:sp3d extrusionH="177800">
              <a:extrusionClr>
                <a:srgbClr val="201549"/>
              </a:extrusionClr>
            </a:sp3d>
          </a:bodyPr>
          <a:lstStyle/>
          <a:p>
            <a:pPr algn="ctr"/>
            <a:r>
              <a:rPr lang="es-PE" sz="2400" b="1" dirty="0">
                <a:solidFill>
                  <a:srgbClr val="C5BBEB"/>
                </a:solidFill>
                <a:effectLst>
                  <a:glow>
                    <a:srgbClr val="3B071B"/>
                  </a:glow>
                  <a:outerShdw blurRad="38100" dist="38100" dir="2700000" algn="tl">
                    <a:srgbClr val="000000">
                      <a:alpha val="43137"/>
                    </a:srgbClr>
                  </a:outerShdw>
                </a:effectLst>
                <a:latin typeface="Arial Black" panose="020B0A04020102020204" pitchFamily="34" charset="0"/>
              </a:rPr>
              <a:t>En Isaías 32:10, </a:t>
            </a:r>
            <a:r>
              <a:rPr lang="es-PE" sz="2400" b="1" dirty="0" smtClean="0">
                <a:solidFill>
                  <a:srgbClr val="C5BBEB"/>
                </a:solidFill>
                <a:effectLst>
                  <a:glow>
                    <a:srgbClr val="3B071B"/>
                  </a:glow>
                  <a:outerShdw blurRad="38100" dist="38100" dir="2700000" algn="tl">
                    <a:srgbClr val="000000">
                      <a:alpha val="43137"/>
                    </a:srgbClr>
                  </a:outerShdw>
                </a:effectLst>
                <a:latin typeface="Arial Black" panose="020B0A04020102020204" pitchFamily="34" charset="0"/>
              </a:rPr>
              <a:t>dice</a:t>
            </a:r>
            <a:r>
              <a:rPr lang="es-PE" sz="2400" b="1" dirty="0">
                <a:solidFill>
                  <a:srgbClr val="C5BBEB"/>
                </a:solidFill>
                <a:effectLst>
                  <a:glow>
                    <a:srgbClr val="3B071B"/>
                  </a:glow>
                  <a:outerShdw blurRad="38100" dist="38100" dir="2700000" algn="tl">
                    <a:srgbClr val="000000">
                      <a:alpha val="43137"/>
                    </a:srgbClr>
                  </a:outerShdw>
                </a:effectLst>
                <a:latin typeface="Arial Black" panose="020B0A04020102020204" pitchFamily="34" charset="0"/>
              </a:rPr>
              <a:t>: "de aquí a algo más de un año tendréis espanto, oh confiadas; porque la vendimia faltará, y la cosecha no vendrá."</a:t>
            </a:r>
          </a:p>
          <a:p>
            <a:pPr algn="ctr"/>
            <a:r>
              <a:rPr lang="es-PE" sz="2400" b="1" dirty="0">
                <a:solidFill>
                  <a:srgbClr val="C5BBEB"/>
                </a:solidFill>
                <a:effectLst>
                  <a:glow>
                    <a:srgbClr val="3B071B"/>
                  </a:glow>
                  <a:outerShdw blurRad="38100" dist="38100" dir="2700000" algn="tl">
                    <a:srgbClr val="000000">
                      <a:alpha val="43137"/>
                    </a:srgbClr>
                  </a:outerShdw>
                </a:effectLst>
                <a:latin typeface="Arial Black" panose="020B0A04020102020204" pitchFamily="34" charset="0"/>
              </a:rPr>
              <a:t>Del mismo modo, este evento tiene fecha </a:t>
            </a:r>
            <a:r>
              <a:rPr lang="es-PE" sz="2400" b="1" dirty="0" smtClean="0">
                <a:solidFill>
                  <a:srgbClr val="C5BBEB"/>
                </a:solidFill>
                <a:effectLst>
                  <a:glow>
                    <a:srgbClr val="3B071B"/>
                  </a:glow>
                  <a:outerShdw blurRad="38100" dist="38100" dir="2700000" algn="tl">
                    <a:srgbClr val="000000">
                      <a:alpha val="43137"/>
                    </a:srgbClr>
                  </a:outerShdw>
                </a:effectLst>
                <a:latin typeface="Arial Black" panose="020B0A04020102020204" pitchFamily="34" charset="0"/>
              </a:rPr>
              <a:t>exacta, pero </a:t>
            </a:r>
            <a:r>
              <a:rPr lang="es-PE" sz="2400" b="1" dirty="0">
                <a:solidFill>
                  <a:srgbClr val="C5BBEB"/>
                </a:solidFill>
                <a:effectLst>
                  <a:glow>
                    <a:srgbClr val="3B071B"/>
                  </a:glow>
                  <a:outerShdw blurRad="38100" dist="38100" dir="2700000" algn="tl">
                    <a:srgbClr val="000000">
                      <a:alpha val="43137"/>
                    </a:srgbClr>
                  </a:outerShdw>
                </a:effectLst>
                <a:latin typeface="Arial Black" panose="020B0A04020102020204" pitchFamily="34" charset="0"/>
              </a:rPr>
              <a:t>no es un evento apocalíptico.</a:t>
            </a:r>
          </a:p>
        </p:txBody>
      </p:sp>
      <p:sp>
        <p:nvSpPr>
          <p:cNvPr id="6" name="CuadroTexto 5"/>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1A113B"/>
              </a:extrusionClr>
            </a:sp3d>
          </a:bodyPr>
          <a:lstStyle/>
          <a:p>
            <a:r>
              <a:rPr lang="es-ES" sz="2000" b="1" dirty="0" smtClean="0">
                <a:solidFill>
                  <a:srgbClr val="B5A8E6"/>
                </a:solidFill>
                <a:effectLst>
                  <a:glow rad="50800">
                    <a:srgbClr val="1A113B">
                      <a:alpha val="95686"/>
                    </a:srgbClr>
                  </a:glow>
                </a:effectLst>
                <a:latin typeface="Brush Script MT" panose="03060802040406070304" pitchFamily="66" charset="0"/>
              </a:rPr>
              <a:t>P &amp; R</a:t>
            </a:r>
            <a:endParaRPr lang="es-PE" sz="2000" b="1" dirty="0">
              <a:solidFill>
                <a:srgbClr val="B5A8E6"/>
              </a:solidFill>
              <a:effectLst>
                <a:glow rad="50800">
                  <a:srgbClr val="1A113B">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17978702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1F4F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2140" y="165924"/>
            <a:ext cx="8427720" cy="4740593"/>
          </a:xfrm>
          <a:prstGeom prst="rect">
            <a:avLst/>
          </a:prstGeom>
          <a:effectLst>
            <a:softEdge rad="63500"/>
          </a:effectLst>
        </p:spPr>
      </p:pic>
      <p:sp>
        <p:nvSpPr>
          <p:cNvPr id="2" name="CuadroTexto 1"/>
          <p:cNvSpPr txBox="1"/>
          <p:nvPr/>
        </p:nvSpPr>
        <p:spPr>
          <a:xfrm>
            <a:off x="415871" y="5072440"/>
            <a:ext cx="11360258" cy="1569660"/>
          </a:xfrm>
          <a:prstGeom prst="rect">
            <a:avLst/>
          </a:prstGeom>
          <a:noFill/>
        </p:spPr>
        <p:txBody>
          <a:bodyPr wrap="square" rtlCol="0">
            <a:spAutoFit/>
            <a:scene3d>
              <a:camera prst="obliqueBottomLeft"/>
              <a:lightRig rig="threePt" dir="t"/>
            </a:scene3d>
            <a:sp3d extrusionH="177800">
              <a:extrusionClr>
                <a:srgbClr val="132F49"/>
              </a:extrusionClr>
            </a:sp3d>
          </a:bodyPr>
          <a:lstStyle/>
          <a:p>
            <a:pPr algn="ctr"/>
            <a:r>
              <a:rPr lang="es-PE" sz="2400" b="1" dirty="0">
                <a:solidFill>
                  <a:srgbClr val="B3C9E3"/>
                </a:solidFill>
                <a:effectLst>
                  <a:glow>
                    <a:srgbClr val="142438"/>
                  </a:glow>
                  <a:outerShdw blurRad="38100" dist="38100" dir="2700000" algn="tl">
                    <a:srgbClr val="000000">
                      <a:alpha val="43137"/>
                    </a:srgbClr>
                  </a:outerShdw>
                </a:effectLst>
                <a:latin typeface="Arial Black" panose="020B0A04020102020204" pitchFamily="34" charset="0"/>
              </a:rPr>
              <a:t>Por eso </a:t>
            </a:r>
            <a:r>
              <a:rPr lang="es-PE" sz="2400" b="1" dirty="0" smtClean="0">
                <a:solidFill>
                  <a:srgbClr val="B3C9E3"/>
                </a:solidFill>
                <a:effectLst>
                  <a:glow>
                    <a:srgbClr val="142438"/>
                  </a:glow>
                  <a:outerShdw blurRad="38100" dist="38100" dir="2700000" algn="tl">
                    <a:srgbClr val="000000">
                      <a:alpha val="43137"/>
                    </a:srgbClr>
                  </a:outerShdw>
                </a:effectLst>
                <a:latin typeface="Arial Black" panose="020B0A04020102020204" pitchFamily="34" charset="0"/>
              </a:rPr>
              <a:t>Deuteronomio 29:29, nos dice </a:t>
            </a:r>
            <a:r>
              <a:rPr lang="es-PE" sz="2400" b="1" dirty="0">
                <a:solidFill>
                  <a:srgbClr val="B3C9E3"/>
                </a:solidFill>
                <a:effectLst>
                  <a:glow>
                    <a:srgbClr val="142438"/>
                  </a:glow>
                  <a:outerShdw blurRad="38100" dist="38100" dir="2700000" algn="tl">
                    <a:srgbClr val="000000">
                      <a:alpha val="43137"/>
                    </a:srgbClr>
                  </a:outerShdw>
                </a:effectLst>
                <a:latin typeface="Arial Black" panose="020B0A04020102020204" pitchFamily="34" charset="0"/>
              </a:rPr>
              <a:t>"las cosas secretas pertenecen a Jehová nuestro Dios; mas las reveladas son para nosotros y para nuestros hijos para siempre, para que cumplamos todas las palabras de esta ley".</a:t>
            </a:r>
          </a:p>
        </p:txBody>
      </p:sp>
      <p:sp>
        <p:nvSpPr>
          <p:cNvPr id="6" name="CuadroTexto 5"/>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0E2438"/>
              </a:extrusionClr>
            </a:sp3d>
          </a:bodyPr>
          <a:lstStyle/>
          <a:p>
            <a:r>
              <a:rPr lang="es-ES" sz="2000" b="1" dirty="0" smtClean="0">
                <a:solidFill>
                  <a:srgbClr val="76ABDC"/>
                </a:solidFill>
                <a:effectLst>
                  <a:glow rad="50800">
                    <a:srgbClr val="0E2438">
                      <a:alpha val="95686"/>
                    </a:srgbClr>
                  </a:glow>
                </a:effectLst>
                <a:latin typeface="Brush Script MT" panose="03060802040406070304" pitchFamily="66" charset="0"/>
              </a:rPr>
              <a:t>P &amp; R</a:t>
            </a:r>
            <a:endParaRPr lang="es-PE" sz="2000" b="1" dirty="0">
              <a:solidFill>
                <a:srgbClr val="76ABDC"/>
              </a:solidFill>
              <a:effectLst>
                <a:glow rad="50800">
                  <a:srgbClr val="0E2438">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6188208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1F4F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1692" y="93484"/>
            <a:ext cx="6881707" cy="3870960"/>
          </a:xfrm>
          <a:prstGeom prst="rect">
            <a:avLst/>
          </a:prstGeom>
          <a:effectLst>
            <a:softEdge rad="63500"/>
          </a:effectLst>
        </p:spPr>
      </p:pic>
      <p:sp>
        <p:nvSpPr>
          <p:cNvPr id="2" name="CuadroTexto 1"/>
          <p:cNvSpPr txBox="1"/>
          <p:nvPr/>
        </p:nvSpPr>
        <p:spPr>
          <a:xfrm>
            <a:off x="415871" y="3964444"/>
            <a:ext cx="11360258" cy="2677656"/>
          </a:xfrm>
          <a:prstGeom prst="rect">
            <a:avLst/>
          </a:prstGeom>
          <a:noFill/>
        </p:spPr>
        <p:txBody>
          <a:bodyPr wrap="square" rtlCol="0">
            <a:spAutoFit/>
            <a:scene3d>
              <a:camera prst="obliqueBottomLeft"/>
              <a:lightRig rig="threePt" dir="t"/>
            </a:scene3d>
            <a:sp3d extrusionH="177800">
              <a:extrusionClr>
                <a:srgbClr val="0C1E2E"/>
              </a:extrusionClr>
            </a:sp3d>
          </a:bodyPr>
          <a:lstStyle/>
          <a:p>
            <a:pPr algn="ctr"/>
            <a:r>
              <a:rPr lang="es-PE" sz="2400" b="1" dirty="0">
                <a:solidFill>
                  <a:srgbClr val="A9CBE9"/>
                </a:solidFill>
                <a:effectLst>
                  <a:glow>
                    <a:schemeClr val="tx2">
                      <a:lumMod val="50000"/>
                    </a:schemeClr>
                  </a:glow>
                  <a:outerShdw blurRad="38100" dist="38100" dir="2700000" algn="tl">
                    <a:srgbClr val="000000">
                      <a:alpha val="43137"/>
                    </a:srgbClr>
                  </a:outerShdw>
                </a:effectLst>
                <a:latin typeface="Arial Black" panose="020B0A04020102020204" pitchFamily="34" charset="0"/>
              </a:rPr>
              <a:t>Y</a:t>
            </a:r>
            <a:r>
              <a:rPr lang="es-PE" sz="2400" b="1" dirty="0">
                <a:solidFill>
                  <a:srgbClr val="A9CBE9"/>
                </a:solidFill>
                <a:effectLst>
                  <a:glow>
                    <a:schemeClr val="tx2">
                      <a:lumMod val="50000"/>
                    </a:schemeClr>
                  </a:glow>
                </a:effectLst>
                <a:latin typeface="Arial Black" panose="020B0A04020102020204" pitchFamily="34" charset="0"/>
              </a:rPr>
              <a:t> </a:t>
            </a:r>
            <a:r>
              <a:rPr lang="es-PE" sz="2400" b="1" dirty="0">
                <a:solidFill>
                  <a:srgbClr val="A9CBE9"/>
                </a:solidFill>
                <a:effectLst>
                  <a:glow>
                    <a:schemeClr val="tx2">
                      <a:lumMod val="50000"/>
                    </a:schemeClr>
                  </a:glow>
                  <a:outerShdw blurRad="38100" dist="38100" dir="2700000" algn="tl">
                    <a:srgbClr val="000000">
                      <a:alpha val="43137"/>
                    </a:srgbClr>
                  </a:outerShdw>
                </a:effectLst>
                <a:latin typeface="Arial Black" panose="020B0A04020102020204" pitchFamily="34" charset="0"/>
              </a:rPr>
              <a:t>¿cuáles son las cosas secretas que pertenecen a Jehová nuestro Dios? Precisamente las fechas exactas de los eventos apocalípticos.</a:t>
            </a:r>
          </a:p>
          <a:p>
            <a:pPr algn="ctr"/>
            <a:r>
              <a:rPr lang="es-PE" sz="2400" b="1" dirty="0">
                <a:solidFill>
                  <a:srgbClr val="A9CBE9"/>
                </a:solidFill>
                <a:effectLst>
                  <a:glow>
                    <a:schemeClr val="tx2">
                      <a:lumMod val="50000"/>
                    </a:schemeClr>
                  </a:glow>
                  <a:outerShdw blurRad="38100" dist="38100" dir="2700000" algn="tl">
                    <a:srgbClr val="000000">
                      <a:alpha val="43137"/>
                    </a:srgbClr>
                  </a:outerShdw>
                </a:effectLst>
                <a:latin typeface="Arial Black" panose="020B0A04020102020204" pitchFamily="34" charset="0"/>
              </a:rPr>
              <a:t>Y ¿cuáles son las cosas reveladas para nosotros y nuestros hijos? </a:t>
            </a:r>
          </a:p>
          <a:p>
            <a:pPr algn="ctr"/>
            <a:r>
              <a:rPr lang="es-PE" sz="2400" b="1" dirty="0">
                <a:solidFill>
                  <a:srgbClr val="A9CBE9"/>
                </a:solidFill>
                <a:effectLst>
                  <a:glow>
                    <a:schemeClr val="tx2">
                      <a:lumMod val="50000"/>
                    </a:schemeClr>
                  </a:glow>
                  <a:outerShdw blurRad="38100" dist="38100" dir="2700000" algn="tl">
                    <a:srgbClr val="000000">
                      <a:alpha val="43137"/>
                    </a:srgbClr>
                  </a:outerShdw>
                </a:effectLst>
                <a:latin typeface="Arial Black" panose="020B0A04020102020204" pitchFamily="34" charset="0"/>
              </a:rPr>
              <a:t>Precisamente las fechas exactas de eventos no apocalípticos, como pueden ser los pasajes ya citados de Jonás 3:4, Isaías 21:16 e Isaías 32:10.</a:t>
            </a:r>
          </a:p>
        </p:txBody>
      </p:sp>
      <p:sp>
        <p:nvSpPr>
          <p:cNvPr id="7" name="CuadroTexto 6"/>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0E2438"/>
              </a:extrusionClr>
            </a:sp3d>
          </a:bodyPr>
          <a:lstStyle/>
          <a:p>
            <a:r>
              <a:rPr lang="es-ES" sz="2000" b="1" dirty="0" smtClean="0">
                <a:solidFill>
                  <a:srgbClr val="76ABDC"/>
                </a:solidFill>
                <a:effectLst>
                  <a:glow rad="50800">
                    <a:srgbClr val="0E2438">
                      <a:alpha val="95686"/>
                    </a:srgbClr>
                  </a:glow>
                </a:effectLst>
                <a:latin typeface="Brush Script MT" panose="03060802040406070304" pitchFamily="66" charset="0"/>
              </a:rPr>
              <a:t>P &amp; R</a:t>
            </a:r>
            <a:endParaRPr lang="es-PE" sz="2000" b="1" dirty="0">
              <a:solidFill>
                <a:srgbClr val="76ABDC"/>
              </a:solidFill>
              <a:effectLst>
                <a:glow rad="50800">
                  <a:srgbClr val="0E2438">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98675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p:cNvSpPr/>
          <p:nvPr/>
        </p:nvSpPr>
        <p:spPr>
          <a:xfrm>
            <a:off x="0" y="0"/>
            <a:ext cx="12192000" cy="6858000"/>
          </a:xfrm>
          <a:prstGeom prst="rect">
            <a:avLst/>
          </a:prstGeom>
          <a:solidFill>
            <a:srgbClr val="2547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417722" y="5072440"/>
            <a:ext cx="11360258" cy="1569660"/>
          </a:xfrm>
          <a:prstGeom prst="rect">
            <a:avLst/>
          </a:prstGeom>
          <a:noFill/>
        </p:spPr>
        <p:txBody>
          <a:bodyPr wrap="square" rtlCol="0">
            <a:spAutoFit/>
            <a:scene3d>
              <a:camera prst="obliqueBottomLeft"/>
              <a:lightRig rig="threePt" dir="t"/>
            </a:scene3d>
            <a:sp3d extrusionH="177800">
              <a:extrusionClr>
                <a:srgbClr val="182D2E"/>
              </a:extrusionClr>
            </a:sp3d>
          </a:bodyPr>
          <a:lstStyle/>
          <a:p>
            <a:pPr algn="ctr"/>
            <a:r>
              <a:rPr lang="es-PE" sz="2400" b="1" dirty="0">
                <a:solidFill>
                  <a:srgbClr val="9ECCCE"/>
                </a:solidFill>
                <a:effectLst>
                  <a:glow>
                    <a:srgbClr val="1F2535"/>
                  </a:glow>
                  <a:outerShdw blurRad="38100" dist="38100" dir="2700000" algn="tl">
                    <a:srgbClr val="000000">
                      <a:alpha val="43137"/>
                    </a:srgbClr>
                  </a:outerShdw>
                </a:effectLst>
                <a:latin typeface="Arial Black" panose="020B0A04020102020204" pitchFamily="34" charset="0"/>
              </a:rPr>
              <a:t>En </a:t>
            </a:r>
            <a:r>
              <a:rPr lang="es-PE" sz="2400" b="1" dirty="0" smtClean="0">
                <a:solidFill>
                  <a:srgbClr val="9ECCCE"/>
                </a:solidFill>
                <a:effectLst>
                  <a:glow>
                    <a:srgbClr val="1F2535"/>
                  </a:glow>
                  <a:outerShdw blurRad="38100" dist="38100" dir="2700000" algn="tl">
                    <a:srgbClr val="000000">
                      <a:alpha val="43137"/>
                    </a:srgbClr>
                  </a:outerShdw>
                </a:effectLst>
                <a:latin typeface="Arial Black" panose="020B0A04020102020204" pitchFamily="34" charset="0"/>
              </a:rPr>
              <a:t>consecuencia, </a:t>
            </a:r>
            <a:r>
              <a:rPr lang="es-PE" sz="2400" b="1" dirty="0">
                <a:solidFill>
                  <a:srgbClr val="9ECCCE"/>
                </a:solidFill>
                <a:effectLst>
                  <a:glow>
                    <a:srgbClr val="1F2535"/>
                  </a:glow>
                  <a:outerShdw blurRad="38100" dist="38100" dir="2700000" algn="tl">
                    <a:srgbClr val="000000">
                      <a:alpha val="43137"/>
                    </a:srgbClr>
                  </a:outerShdw>
                </a:effectLst>
                <a:latin typeface="Arial Black" panose="020B0A04020102020204" pitchFamily="34" charset="0"/>
              </a:rPr>
              <a:t>lo que </a:t>
            </a:r>
            <a:r>
              <a:rPr lang="es-PE" sz="2400" b="1" dirty="0" smtClean="0">
                <a:solidFill>
                  <a:srgbClr val="9ECCCE"/>
                </a:solidFill>
                <a:effectLst>
                  <a:glow>
                    <a:srgbClr val="1F2535"/>
                  </a:glow>
                  <a:outerShdw blurRad="38100" dist="38100" dir="2700000" algn="tl">
                    <a:srgbClr val="000000">
                      <a:alpha val="43137"/>
                    </a:srgbClr>
                  </a:outerShdw>
                </a:effectLst>
                <a:latin typeface="Arial Black" panose="020B0A04020102020204" pitchFamily="34" charset="0"/>
              </a:rPr>
              <a:t>hacen muchas personas de </a:t>
            </a:r>
            <a:r>
              <a:rPr lang="es-PE" sz="2400" b="1" dirty="0">
                <a:solidFill>
                  <a:srgbClr val="9ECCCE"/>
                </a:solidFill>
                <a:effectLst>
                  <a:glow>
                    <a:srgbClr val="1F2535"/>
                  </a:glow>
                  <a:outerShdw blurRad="38100" dist="38100" dir="2700000" algn="tl">
                    <a:srgbClr val="000000">
                      <a:alpha val="43137"/>
                    </a:srgbClr>
                  </a:outerShdw>
                </a:effectLst>
                <a:latin typeface="Arial Black" panose="020B0A04020102020204" pitchFamily="34" charset="0"/>
              </a:rPr>
              <a:t>fijar </a:t>
            </a:r>
            <a:r>
              <a:rPr lang="es-PE" sz="2400" b="1" dirty="0" smtClean="0">
                <a:solidFill>
                  <a:srgbClr val="9ECCCE"/>
                </a:solidFill>
                <a:effectLst>
                  <a:glow>
                    <a:srgbClr val="1F2535"/>
                  </a:glow>
                  <a:outerShdw blurRad="38100" dist="38100" dir="2700000" algn="tl">
                    <a:srgbClr val="000000">
                      <a:alpha val="43137"/>
                    </a:srgbClr>
                  </a:outerShdw>
                </a:effectLst>
                <a:latin typeface="Arial Black" panose="020B0A04020102020204" pitchFamily="34" charset="0"/>
              </a:rPr>
              <a:t>FECHAS EXACTAS para eventos apocalípticos </a:t>
            </a:r>
            <a:r>
              <a:rPr lang="es-PE" sz="2400" b="1" dirty="0">
                <a:solidFill>
                  <a:srgbClr val="9ECCCE"/>
                </a:solidFill>
                <a:effectLst>
                  <a:glow>
                    <a:srgbClr val="1F2535"/>
                  </a:glow>
                  <a:outerShdw blurRad="38100" dist="38100" dir="2700000" algn="tl">
                    <a:srgbClr val="000000">
                      <a:alpha val="43137"/>
                    </a:srgbClr>
                  </a:outerShdw>
                </a:effectLst>
                <a:latin typeface="Arial Black" panose="020B0A04020102020204" pitchFamily="34" charset="0"/>
              </a:rPr>
              <a:t>ES ANTI BÍBLICO Y ANTI CRISTIANO Y TIENE QUE SER RECHAZADO DE </a:t>
            </a:r>
            <a:r>
              <a:rPr lang="es-PE" sz="2400" b="1" dirty="0" smtClean="0">
                <a:solidFill>
                  <a:srgbClr val="9ECCCE"/>
                </a:solidFill>
                <a:effectLst>
                  <a:glow>
                    <a:srgbClr val="1F2535"/>
                  </a:glow>
                  <a:outerShdw blurRad="38100" dist="38100" dir="2700000" algn="tl">
                    <a:srgbClr val="000000">
                      <a:alpha val="43137"/>
                    </a:srgbClr>
                  </a:outerShdw>
                </a:effectLst>
                <a:latin typeface="Arial Black" panose="020B0A04020102020204" pitchFamily="34" charset="0"/>
              </a:rPr>
              <a:t>PLANO EN </a:t>
            </a:r>
            <a:r>
              <a:rPr lang="es-PE" sz="2400" b="1" dirty="0">
                <a:solidFill>
                  <a:srgbClr val="9ECCCE"/>
                </a:solidFill>
                <a:effectLst>
                  <a:glow>
                    <a:srgbClr val="1F2535"/>
                  </a:glow>
                  <a:outerShdw blurRad="38100" dist="38100" dir="2700000" algn="tl">
                    <a:srgbClr val="000000">
                      <a:alpha val="43137"/>
                    </a:srgbClr>
                  </a:outerShdw>
                </a:effectLst>
                <a:latin typeface="Arial Black" panose="020B0A04020102020204" pitchFamily="34" charset="0"/>
              </a:rPr>
              <a:t>EL NOMBRE DE JESUCRISTO. </a:t>
            </a:r>
          </a:p>
        </p:txBody>
      </p:sp>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8320" y="213360"/>
            <a:ext cx="8638364" cy="4859080"/>
          </a:xfrm>
          <a:prstGeom prst="rect">
            <a:avLst/>
          </a:prstGeom>
          <a:effectLst>
            <a:softEdge rad="63500"/>
          </a:effectLst>
        </p:spPr>
      </p:pic>
      <p:sp>
        <p:nvSpPr>
          <p:cNvPr id="9" name="CuadroTexto 8"/>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1C261E"/>
              </a:extrusionClr>
            </a:sp3d>
          </a:bodyPr>
          <a:lstStyle/>
          <a:p>
            <a:r>
              <a:rPr lang="es-ES" sz="2000" b="1" dirty="0" smtClean="0">
                <a:solidFill>
                  <a:srgbClr val="9EB8A2"/>
                </a:solidFill>
                <a:effectLst>
                  <a:glow rad="50800">
                    <a:srgbClr val="1C261E">
                      <a:alpha val="95686"/>
                    </a:srgbClr>
                  </a:glow>
                </a:effectLst>
                <a:latin typeface="Brush Script MT" panose="03060802040406070304" pitchFamily="66" charset="0"/>
              </a:rPr>
              <a:t>P &amp; R</a:t>
            </a:r>
            <a:endParaRPr lang="es-PE" sz="2000" b="1" dirty="0">
              <a:solidFill>
                <a:srgbClr val="9EB8A2"/>
              </a:solidFill>
              <a:effectLst>
                <a:glow rad="50800">
                  <a:srgbClr val="1C261E">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5362303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strVal val="4/3*#ppt_w"/>
                                          </p:val>
                                        </p:tav>
                                        <p:tav tm="100000">
                                          <p:val>
                                            <p:strVal val="#ppt_w"/>
                                          </p:val>
                                        </p:tav>
                                      </p:tavLst>
                                    </p:anim>
                                    <p:anim calcmode="lin" valueType="num">
                                      <p:cBhvr>
                                        <p:cTn id="8" dur="1650" fill="hold"/>
                                        <p:tgtEl>
                                          <p:spTgt spid="7"/>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415871" y="5031770"/>
            <a:ext cx="11360258" cy="1569660"/>
          </a:xfrm>
          <a:prstGeom prst="rect">
            <a:avLst/>
          </a:prstGeom>
          <a:noFill/>
        </p:spPr>
        <p:txBody>
          <a:bodyPr wrap="square" rtlCol="0">
            <a:spAutoFit/>
            <a:scene3d>
              <a:camera prst="obliqueBottomLeft"/>
              <a:lightRig rig="threePt" dir="t"/>
            </a:scene3d>
            <a:sp3d extrusionH="177800">
              <a:extrusionClr>
                <a:schemeClr val="bg1">
                  <a:lumMod val="85000"/>
                  <a:lumOff val="15000"/>
                </a:schemeClr>
              </a:extrusionClr>
            </a:sp3d>
          </a:bodyPr>
          <a:lstStyle/>
          <a:p>
            <a:pPr algn="ctr"/>
            <a:r>
              <a:rPr lang="es-ES" sz="2400" b="1" dirty="0" smtClean="0">
                <a:solidFill>
                  <a:schemeClr val="tx1">
                    <a:lumMod val="95000"/>
                  </a:schemeClr>
                </a:solidFill>
                <a:effectLst>
                  <a:glow>
                    <a:srgbClr val="453703"/>
                  </a:glow>
                  <a:outerShdw blurRad="38100" dist="38100" dir="2700000" algn="tl">
                    <a:srgbClr val="000000">
                      <a:alpha val="43137"/>
                    </a:srgbClr>
                  </a:outerShdw>
                </a:effectLst>
                <a:latin typeface="Arial Black" panose="020B0A04020102020204" pitchFamily="34" charset="0"/>
              </a:rPr>
              <a:t>La Palabra de Dios nos dice en Jeremías 23:16 “</a:t>
            </a:r>
            <a:r>
              <a:rPr lang="es-PE" sz="2400" b="1" dirty="0">
                <a:solidFill>
                  <a:schemeClr val="tx1">
                    <a:lumMod val="95000"/>
                  </a:schemeClr>
                </a:solidFill>
                <a:effectLst>
                  <a:glow>
                    <a:srgbClr val="453703"/>
                  </a:glow>
                  <a:outerShdw blurRad="38100" dist="38100" dir="2700000" algn="tl">
                    <a:srgbClr val="000000">
                      <a:alpha val="43137"/>
                    </a:srgbClr>
                  </a:outerShdw>
                </a:effectLst>
                <a:latin typeface="Arial Black" panose="020B0A04020102020204" pitchFamily="34" charset="0"/>
              </a:rPr>
              <a:t>Así ha dicho Jehová de los ejércitos: No escuchéis las palabras de los profetas que os profetizan; os alimentan con vanas esperanzas; </a:t>
            </a:r>
            <a:r>
              <a:rPr lang="es-PE" sz="2400" b="1" dirty="0" smtClean="0">
                <a:solidFill>
                  <a:schemeClr val="tx1">
                    <a:lumMod val="95000"/>
                  </a:schemeClr>
                </a:solidFill>
                <a:effectLst>
                  <a:glow>
                    <a:srgbClr val="453703"/>
                  </a:glow>
                  <a:outerShdw blurRad="38100" dist="38100" dir="2700000" algn="tl">
                    <a:srgbClr val="000000">
                      <a:alpha val="43137"/>
                    </a:srgbClr>
                  </a:outerShdw>
                </a:effectLst>
                <a:latin typeface="Arial Black" panose="020B0A04020102020204" pitchFamily="34" charset="0"/>
              </a:rPr>
              <a:t>HABLAN VISIÓN DE SU PROPIO CORAZÓN, NO DE LA BOCA DE JEHOVÁ”.</a:t>
            </a:r>
            <a:endParaRPr lang="es-PE" sz="2400" b="1" dirty="0">
              <a:solidFill>
                <a:schemeClr val="tx1">
                  <a:lumMod val="95000"/>
                </a:schemeClr>
              </a:solidFill>
              <a:effectLst>
                <a:glow>
                  <a:srgbClr val="453703"/>
                </a:glow>
                <a:outerShdw blurRad="38100" dist="38100" dir="2700000" algn="tl">
                  <a:srgbClr val="000000">
                    <a:alpha val="43137"/>
                  </a:srgbClr>
                </a:outerShdw>
              </a:effectLst>
              <a:latin typeface="Arial Black" panose="020B0A04020102020204" pitchFamily="34" charset="0"/>
            </a:endParaRPr>
          </a:p>
        </p:txBody>
      </p:sp>
      <p:pic>
        <p:nvPicPr>
          <p:cNvPr id="4" name="Imagen 3"/>
          <p:cNvPicPr>
            <a:picLocks noChangeAspect="1"/>
          </p:cNvPicPr>
          <p:nvPr/>
        </p:nvPicPr>
        <p:blipFill rotWithShape="1">
          <a:blip r:embed="rId2">
            <a:extLst>
              <a:ext uri="{28A0092B-C50C-407E-A947-70E740481C1C}">
                <a14:useLocalDpi xmlns:a14="http://schemas.microsoft.com/office/drawing/2010/main" val="0"/>
              </a:ext>
            </a:extLst>
          </a:blip>
          <a:srcRect l="166" r="500" b="31778"/>
          <a:stretch/>
        </p:blipFill>
        <p:spPr>
          <a:xfrm>
            <a:off x="1251219" y="0"/>
            <a:ext cx="9689562" cy="4991100"/>
          </a:xfrm>
          <a:prstGeom prst="rect">
            <a:avLst/>
          </a:prstGeom>
          <a:effectLst>
            <a:softEdge rad="63500"/>
          </a:effectLst>
        </p:spPr>
      </p:pic>
    </p:spTree>
    <p:extLst>
      <p:ext uri="{BB962C8B-B14F-4D97-AF65-F5344CB8AC3E}">
        <p14:creationId xmlns:p14="http://schemas.microsoft.com/office/powerpoint/2010/main" val="32432428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0" y="0"/>
            <a:ext cx="12192000" cy="6858000"/>
          </a:xfrm>
          <a:prstGeom prst="rect">
            <a:avLst/>
          </a:prstGeom>
          <a:solidFill>
            <a:srgbClr val="8374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415871" y="4333776"/>
            <a:ext cx="11360258" cy="2308324"/>
          </a:xfrm>
          <a:prstGeom prst="rect">
            <a:avLst/>
          </a:prstGeom>
          <a:noFill/>
        </p:spPr>
        <p:txBody>
          <a:bodyPr wrap="square" rtlCol="0">
            <a:spAutoFit/>
            <a:scene3d>
              <a:camera prst="obliqueBottomLeft"/>
              <a:lightRig rig="threePt" dir="t"/>
            </a:scene3d>
            <a:sp3d extrusionH="177800">
              <a:extrusionClr>
                <a:srgbClr val="2B261D"/>
              </a:extrusionClr>
            </a:sp3d>
          </a:bodyPr>
          <a:lstStyle/>
          <a:p>
            <a:pPr algn="ctr"/>
            <a:r>
              <a:rPr lang="es-ES" sz="2400" b="1" dirty="0" smtClean="0">
                <a:solidFill>
                  <a:srgbClr val="CFC7B9"/>
                </a:solidFill>
                <a:effectLst>
                  <a:glow>
                    <a:srgbClr val="024C56"/>
                  </a:glow>
                  <a:outerShdw blurRad="38100" dist="38100" dir="2700000" algn="tl">
                    <a:srgbClr val="000000">
                      <a:alpha val="43137"/>
                    </a:srgbClr>
                  </a:outerShdw>
                </a:effectLst>
                <a:latin typeface="Arial Black" panose="020B0A04020102020204" pitchFamily="34" charset="0"/>
              </a:rPr>
              <a:t>Jeremías 23:31-32, sentencia “</a:t>
            </a:r>
            <a:r>
              <a:rPr lang="es-PE" sz="2400" b="1" dirty="0">
                <a:solidFill>
                  <a:srgbClr val="CFC7B9"/>
                </a:solidFill>
                <a:effectLst>
                  <a:glow>
                    <a:srgbClr val="024C56"/>
                  </a:glow>
                  <a:outerShdw blurRad="38100" dist="38100" dir="2700000" algn="tl">
                    <a:srgbClr val="000000">
                      <a:alpha val="43137"/>
                    </a:srgbClr>
                  </a:outerShdw>
                </a:effectLst>
                <a:latin typeface="Arial Black" panose="020B0A04020102020204" pitchFamily="34" charset="0"/>
              </a:rPr>
              <a:t>Dice Jehová: He aquí que yo estoy contra los profetas que endulzan sus lenguas y dicen: </a:t>
            </a:r>
            <a:r>
              <a:rPr lang="es-PE" sz="2400" b="1" dirty="0" smtClean="0">
                <a:solidFill>
                  <a:srgbClr val="CFC7B9"/>
                </a:solidFill>
                <a:effectLst>
                  <a:glow>
                    <a:srgbClr val="024C56"/>
                  </a:glow>
                  <a:outerShdw blurRad="38100" dist="38100" dir="2700000" algn="tl">
                    <a:srgbClr val="000000">
                      <a:alpha val="43137"/>
                    </a:srgbClr>
                  </a:outerShdw>
                </a:effectLst>
                <a:latin typeface="Arial Black" panose="020B0A04020102020204" pitchFamily="34" charset="0"/>
              </a:rPr>
              <a:t>Él </a:t>
            </a:r>
            <a:r>
              <a:rPr lang="es-PE" sz="2400" b="1" dirty="0">
                <a:solidFill>
                  <a:srgbClr val="CFC7B9"/>
                </a:solidFill>
                <a:effectLst>
                  <a:glow>
                    <a:srgbClr val="024C56"/>
                  </a:glow>
                  <a:outerShdw blurRad="38100" dist="38100" dir="2700000" algn="tl">
                    <a:srgbClr val="000000">
                      <a:alpha val="43137"/>
                    </a:srgbClr>
                  </a:outerShdw>
                </a:effectLst>
                <a:latin typeface="Arial Black" panose="020B0A04020102020204" pitchFamily="34" charset="0"/>
              </a:rPr>
              <a:t>ha dicho.</a:t>
            </a:r>
            <a:r>
              <a:rPr lang="es-ES" sz="2400" b="1" dirty="0" smtClean="0">
                <a:solidFill>
                  <a:srgbClr val="CFC7B9"/>
                </a:solidFill>
                <a:effectLst>
                  <a:glow>
                    <a:srgbClr val="024C56"/>
                  </a:glow>
                  <a:outerShdw blurRad="38100" dist="38100" dir="2700000" algn="tl">
                    <a:srgbClr val="000000">
                      <a:alpha val="43137"/>
                    </a:srgbClr>
                  </a:outerShdw>
                </a:effectLst>
                <a:latin typeface="Arial Black" panose="020B0A04020102020204" pitchFamily="34" charset="0"/>
              </a:rPr>
              <a:t> </a:t>
            </a:r>
          </a:p>
          <a:p>
            <a:pPr algn="ctr"/>
            <a:r>
              <a:rPr lang="es-PE" sz="2400" b="1" dirty="0">
                <a:solidFill>
                  <a:srgbClr val="CFC7B9"/>
                </a:solidFill>
                <a:effectLst>
                  <a:glow>
                    <a:srgbClr val="024C56"/>
                  </a:glow>
                  <a:outerShdw blurRad="38100" dist="38100" dir="2700000" algn="tl">
                    <a:srgbClr val="000000">
                      <a:alpha val="43137"/>
                    </a:srgbClr>
                  </a:outerShdw>
                </a:effectLst>
                <a:latin typeface="Arial Black" panose="020B0A04020102020204" pitchFamily="34" charset="0"/>
              </a:rPr>
              <a:t>He aquí, dice Jehová, yo estoy contra los que profetizan sueños mentirosos, y los cuentan, y hacen errar a mi pueblo con sus mentiras y con sus lisonjas, y yo no los envié ni les mandé; y ningún provecho hicieron a este pueblo, dice </a:t>
            </a:r>
            <a:r>
              <a:rPr lang="es-PE" sz="2400" b="1" dirty="0" smtClean="0">
                <a:solidFill>
                  <a:srgbClr val="CFC7B9"/>
                </a:solidFill>
                <a:effectLst>
                  <a:glow>
                    <a:srgbClr val="024C56"/>
                  </a:glow>
                  <a:outerShdw blurRad="38100" dist="38100" dir="2700000" algn="tl">
                    <a:srgbClr val="000000">
                      <a:alpha val="43137"/>
                    </a:srgbClr>
                  </a:outerShdw>
                </a:effectLst>
                <a:latin typeface="Arial Black" panose="020B0A04020102020204" pitchFamily="34" charset="0"/>
              </a:rPr>
              <a:t>Jehová”.</a:t>
            </a:r>
            <a:endParaRPr lang="es-PE" sz="2400" b="1" dirty="0">
              <a:solidFill>
                <a:srgbClr val="CFC7B9"/>
              </a:solidFill>
              <a:effectLst>
                <a:glow>
                  <a:srgbClr val="024C56"/>
                </a:glow>
                <a:outerShdw blurRad="38100" dist="38100" dir="2700000" algn="tl">
                  <a:srgbClr val="000000">
                    <a:alpha val="43137"/>
                  </a:srgbClr>
                </a:outerShdw>
              </a:effectLst>
              <a:latin typeface="Arial Black" panose="020B0A04020102020204" pitchFamily="34" charset="0"/>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75834" y="182880"/>
            <a:ext cx="7379371" cy="4150896"/>
          </a:xfrm>
          <a:prstGeom prst="rect">
            <a:avLst/>
          </a:prstGeom>
          <a:effectLst>
            <a:softEdge rad="63500"/>
          </a:effectLst>
        </p:spPr>
      </p:pic>
      <p:sp>
        <p:nvSpPr>
          <p:cNvPr id="7" name="CuadroTexto 6"/>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3B3A00"/>
              </a:extrusionClr>
            </a:sp3d>
          </a:bodyPr>
          <a:lstStyle/>
          <a:p>
            <a:r>
              <a:rPr lang="es-ES" sz="2000" b="1" dirty="0" smtClean="0">
                <a:solidFill>
                  <a:schemeClr val="accent2">
                    <a:lumMod val="40000"/>
                    <a:lumOff val="60000"/>
                  </a:schemeClr>
                </a:solidFill>
                <a:effectLst>
                  <a:glow rad="50800">
                    <a:srgbClr val="3B3A00">
                      <a:alpha val="96000"/>
                    </a:srgbClr>
                  </a:glow>
                </a:effectLst>
                <a:latin typeface="Brush Script MT" panose="03060802040406070304" pitchFamily="66" charset="0"/>
              </a:rPr>
              <a:t>P &amp; R</a:t>
            </a:r>
            <a:endParaRPr lang="es-PE" sz="2000" b="1" dirty="0">
              <a:solidFill>
                <a:schemeClr val="accent2">
                  <a:lumMod val="40000"/>
                  <a:lumOff val="60000"/>
                </a:schemeClr>
              </a:solidFill>
              <a:effectLst>
                <a:glow rad="50800">
                  <a:srgbClr val="3B3A00">
                    <a:alpha val="96000"/>
                  </a:srgbClr>
                </a:glow>
              </a:effectLst>
              <a:latin typeface="Brush Script MT" panose="03060802040406070304" pitchFamily="66" charset="0"/>
            </a:endParaRPr>
          </a:p>
        </p:txBody>
      </p:sp>
    </p:spTree>
    <p:extLst>
      <p:ext uri="{BB962C8B-B14F-4D97-AF65-F5344CB8AC3E}">
        <p14:creationId xmlns:p14="http://schemas.microsoft.com/office/powerpoint/2010/main" val="21243592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sp>
        <p:nvSpPr>
          <p:cNvPr id="3" name="CuadroTexto 1"/>
          <p:cNvSpPr txBox="1"/>
          <p:nvPr/>
        </p:nvSpPr>
        <p:spPr>
          <a:xfrm>
            <a:off x="359343" y="4008923"/>
            <a:ext cx="11262360" cy="2677656"/>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Jesucristo dijo en el evangelio de Marcos 13:32, referente a su segunda venida “Pero de aquel día y de la hora nadie sabe, ni aun los ángeles que están en el cielo, ni el Hijo, sino el Padre”.</a:t>
            </a:r>
          </a:p>
          <a:p>
            <a:pPr algn="ctr"/>
            <a:r>
              <a:rPr lang="es-PE" sz="2400" b="1" dirty="0">
                <a:solidFill>
                  <a:srgbClr val="002060"/>
                </a:solidFill>
                <a:latin typeface="Arial Black" panose="020B0A04020102020204" pitchFamily="34" charset="0"/>
              </a:rPr>
              <a:t>Por lo tanto es anti bíblico y anti cristiano fijar una fecha exacta para su 2º venida, pero tomando las Escrituras si podemos determinar un marco referencial de tiempo para su retorno, así como la aparición del Anticristo.</a:t>
            </a:r>
          </a:p>
        </p:txBody>
      </p:sp>
    </p:spTree>
    <p:extLst>
      <p:ext uri="{BB962C8B-B14F-4D97-AF65-F5344CB8AC3E}">
        <p14:creationId xmlns:p14="http://schemas.microsoft.com/office/powerpoint/2010/main" val="1618499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sp>
        <p:nvSpPr>
          <p:cNvPr id="3" name="CuadroTexto 1"/>
          <p:cNvSpPr txBox="1"/>
          <p:nvPr/>
        </p:nvSpPr>
        <p:spPr>
          <a:xfrm>
            <a:off x="481263" y="4614370"/>
            <a:ext cx="11521440" cy="1938992"/>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Para ello, se hace menester demostrar que la GENERACIÓN QUE NACIÓ CUANDO FUE CREADO EL ESTADO DE ISRAEL en 1948, será testigo presencial cuando JESUCRISTO VENGA POR SEGUNDA VEZ A LA TIERRA DE MANERA VISIBLE, donde todo ojo le verá, tal como dice Apocalipsis 1:7 (sea a través de la vía satélite, tv, internet).</a:t>
            </a:r>
          </a:p>
        </p:txBody>
      </p:sp>
    </p:spTree>
    <p:extLst>
      <p:ext uri="{BB962C8B-B14F-4D97-AF65-F5344CB8AC3E}">
        <p14:creationId xmlns:p14="http://schemas.microsoft.com/office/powerpoint/2010/main" val="3586754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sp>
        <p:nvSpPr>
          <p:cNvPr id="3" name="CuadroTexto 1"/>
          <p:cNvSpPr txBox="1"/>
          <p:nvPr/>
        </p:nvSpPr>
        <p:spPr>
          <a:xfrm>
            <a:off x="161365" y="3184643"/>
            <a:ext cx="12030635" cy="3785652"/>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Jesús dijo en Mateo 24:32-36: </a:t>
            </a:r>
          </a:p>
          <a:p>
            <a:pPr algn="ctr"/>
            <a:r>
              <a:rPr lang="es-PE" sz="2400" b="1" dirty="0">
                <a:solidFill>
                  <a:srgbClr val="002060"/>
                </a:solidFill>
                <a:latin typeface="Arial Black" panose="020B0A04020102020204" pitchFamily="34" charset="0"/>
              </a:rPr>
              <a:t>“De la higuera aprended la parábola: Cuando ya su rama está tierna, </a:t>
            </a:r>
          </a:p>
          <a:p>
            <a:pPr algn="ctr"/>
            <a:r>
              <a:rPr lang="es-PE" sz="2400" b="1" dirty="0">
                <a:solidFill>
                  <a:srgbClr val="002060"/>
                </a:solidFill>
                <a:latin typeface="Arial Black" panose="020B0A04020102020204" pitchFamily="34" charset="0"/>
              </a:rPr>
              <a:t>y brotan las hojas, sabéis que el verano está cerca.  </a:t>
            </a:r>
          </a:p>
          <a:p>
            <a:pPr algn="ctr"/>
            <a:r>
              <a:rPr lang="es-PE" sz="2400" b="1" dirty="0">
                <a:solidFill>
                  <a:srgbClr val="002060"/>
                </a:solidFill>
                <a:latin typeface="Arial Black" panose="020B0A04020102020204" pitchFamily="34" charset="0"/>
              </a:rPr>
              <a:t>Así también vosotros, cuando veáis todas estas cosas, conoced que está cerca, a las puertas. </a:t>
            </a:r>
          </a:p>
          <a:p>
            <a:pPr algn="ctr"/>
            <a:r>
              <a:rPr lang="es-PE" sz="2400" b="1" dirty="0">
                <a:solidFill>
                  <a:srgbClr val="002060"/>
                </a:solidFill>
                <a:latin typeface="Arial Black" panose="020B0A04020102020204" pitchFamily="34" charset="0"/>
              </a:rPr>
              <a:t>De cierto os digo, que no pasará esta generación hasta que todo</a:t>
            </a:r>
          </a:p>
          <a:p>
            <a:pPr algn="ctr"/>
            <a:r>
              <a:rPr lang="es-PE" sz="2400" b="1" dirty="0">
                <a:solidFill>
                  <a:srgbClr val="002060"/>
                </a:solidFill>
                <a:latin typeface="Arial Black" panose="020B0A04020102020204" pitchFamily="34" charset="0"/>
              </a:rPr>
              <a:t> esto acontezca.  </a:t>
            </a:r>
          </a:p>
          <a:p>
            <a:pPr algn="ctr"/>
            <a:r>
              <a:rPr lang="es-PE" sz="2400" b="1" dirty="0">
                <a:solidFill>
                  <a:srgbClr val="002060"/>
                </a:solidFill>
                <a:latin typeface="Arial Black" panose="020B0A04020102020204" pitchFamily="34" charset="0"/>
              </a:rPr>
              <a:t>El cielo y la tierra pasarán, pero mis palabras no pasarán.  </a:t>
            </a:r>
          </a:p>
          <a:p>
            <a:pPr algn="ctr"/>
            <a:r>
              <a:rPr lang="es-PE" sz="2400" b="1" dirty="0">
                <a:solidFill>
                  <a:srgbClr val="002060"/>
                </a:solidFill>
                <a:latin typeface="Arial Black" panose="020B0A04020102020204" pitchFamily="34" charset="0"/>
              </a:rPr>
              <a:t>Pero del día y la hora nadie sabe, ni aun los ángeles de los cielos,</a:t>
            </a:r>
          </a:p>
          <a:p>
            <a:pPr algn="ctr"/>
            <a:r>
              <a:rPr lang="es-PE" sz="2400" b="1" dirty="0">
                <a:solidFill>
                  <a:srgbClr val="002060"/>
                </a:solidFill>
                <a:latin typeface="Arial Black" panose="020B0A04020102020204" pitchFamily="34" charset="0"/>
              </a:rPr>
              <a:t> sino sólo mi Padre”. </a:t>
            </a:r>
          </a:p>
        </p:txBody>
      </p:sp>
    </p:spTree>
    <p:extLst>
      <p:ext uri="{BB962C8B-B14F-4D97-AF65-F5344CB8AC3E}">
        <p14:creationId xmlns:p14="http://schemas.microsoft.com/office/powerpoint/2010/main" val="16963881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34626" y="0"/>
            <a:ext cx="12226625" cy="6858000"/>
          </a:xfrm>
          <a:prstGeom prst="rect">
            <a:avLst/>
          </a:prstGeom>
          <a:noFill/>
          <a:ln>
            <a:noFill/>
          </a:ln>
        </p:spPr>
      </p:pic>
      <p:sp>
        <p:nvSpPr>
          <p:cNvPr id="3" name="CuadroTexto 1"/>
          <p:cNvSpPr txBox="1"/>
          <p:nvPr/>
        </p:nvSpPr>
        <p:spPr>
          <a:xfrm>
            <a:off x="385011" y="4697931"/>
            <a:ext cx="11414760" cy="1938992"/>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Jesús dijo en el Evangelio de Mateo 24:3-26, las señales que habría en la Tierra como un presagio de su Segunda Venida, tales como guerras y rumores de guerras, pestes, hambres y TERREMOTOS en diferentes lugares, la aparición de falsos </a:t>
            </a:r>
            <a:r>
              <a:rPr lang="es-PE" sz="2400" b="1" dirty="0" err="1">
                <a:solidFill>
                  <a:srgbClr val="002060"/>
                </a:solidFill>
                <a:latin typeface="Arial Black" panose="020B0A04020102020204" pitchFamily="34" charset="0"/>
              </a:rPr>
              <a:t>Cristos</a:t>
            </a:r>
            <a:r>
              <a:rPr lang="es-PE" sz="2400" b="1" dirty="0">
                <a:solidFill>
                  <a:srgbClr val="002060"/>
                </a:solidFill>
                <a:latin typeface="Arial Black" panose="020B0A04020102020204" pitchFamily="34" charset="0"/>
              </a:rPr>
              <a:t> y todo eso constituiría “PRINCIPIOS DE DOLORES”</a:t>
            </a:r>
          </a:p>
        </p:txBody>
      </p:sp>
    </p:spTree>
    <p:extLst>
      <p:ext uri="{BB962C8B-B14F-4D97-AF65-F5344CB8AC3E}">
        <p14:creationId xmlns:p14="http://schemas.microsoft.com/office/powerpoint/2010/main" val="11478706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28208"/>
            <a:ext cx="12192000" cy="6829792"/>
          </a:xfrm>
          <a:prstGeom prst="rect">
            <a:avLst/>
          </a:prstGeom>
          <a:noFill/>
          <a:ln>
            <a:noFill/>
          </a:ln>
        </p:spPr>
      </p:pic>
      <p:sp>
        <p:nvSpPr>
          <p:cNvPr id="3" name="CuadroTexto 1"/>
          <p:cNvSpPr txBox="1"/>
          <p:nvPr/>
        </p:nvSpPr>
        <p:spPr>
          <a:xfrm>
            <a:off x="433137" y="4666650"/>
            <a:ext cx="11323320" cy="1938992"/>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Vamos a ESCUDRIÑAR A LA LUZ DE LA BIBLIA, cada uno de los versículos de Mateo 24:32-36, citados anteriormente. </a:t>
            </a:r>
          </a:p>
          <a:p>
            <a:pPr algn="ctr"/>
            <a:r>
              <a:rPr lang="es-PE" sz="2400" b="1" dirty="0">
                <a:solidFill>
                  <a:srgbClr val="002060"/>
                </a:solidFill>
                <a:latin typeface="Arial Black" panose="020B0A04020102020204" pitchFamily="34" charset="0"/>
              </a:rPr>
              <a:t>Jesús dijo en el versículo 32 “De la higuera aprended la parábola: “Cuando ya su rama está tierna, y brotan las hojas, sabéis que el verano está cerca”.</a:t>
            </a:r>
          </a:p>
        </p:txBody>
      </p:sp>
    </p:spTree>
    <p:extLst>
      <p:ext uri="{BB962C8B-B14F-4D97-AF65-F5344CB8AC3E}">
        <p14:creationId xmlns:p14="http://schemas.microsoft.com/office/powerpoint/2010/main" val="28265510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9"/>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4541" y="11355"/>
            <a:ext cx="12192000" cy="6846645"/>
          </a:xfrm>
          <a:prstGeom prst="rect">
            <a:avLst/>
          </a:prstGeom>
          <a:noFill/>
          <a:ln>
            <a:noFill/>
          </a:ln>
        </p:spPr>
      </p:pic>
      <p:sp>
        <p:nvSpPr>
          <p:cNvPr id="3" name="CuadroTexto 1"/>
          <p:cNvSpPr txBox="1"/>
          <p:nvPr/>
        </p:nvSpPr>
        <p:spPr>
          <a:xfrm>
            <a:off x="378593" y="4057852"/>
            <a:ext cx="11399520" cy="2677656"/>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En la Biblia cuando habla de la higuera  ¿a quién se está refiriendo? La respuesta es Israel y vamos  a citar el libro del profeta Oseas 9:10, que dice: </a:t>
            </a:r>
          </a:p>
          <a:p>
            <a:pPr algn="ctr"/>
            <a:r>
              <a:rPr lang="es-PE" sz="2400" b="1" dirty="0">
                <a:solidFill>
                  <a:srgbClr val="002060"/>
                </a:solidFill>
                <a:latin typeface="Arial Black" panose="020B0A04020102020204" pitchFamily="34" charset="0"/>
              </a:rPr>
              <a:t>“Como uvas en el desierto hallé a ISRAEL; como la fruta temprana de la HIGUERA en su principio vi a vuestros padres. Ellos acudieron a Baal-peor, se apartaron para vergüenza, y se hicieron abominables como aquello que amaron”. </a:t>
            </a:r>
          </a:p>
        </p:txBody>
      </p:sp>
    </p:spTree>
    <p:extLst>
      <p:ext uri="{BB962C8B-B14F-4D97-AF65-F5344CB8AC3E}">
        <p14:creationId xmlns:p14="http://schemas.microsoft.com/office/powerpoint/2010/main" val="23579196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6679" y="5717"/>
            <a:ext cx="12192000" cy="6852284"/>
          </a:xfrm>
          <a:prstGeom prst="rect">
            <a:avLst/>
          </a:prstGeom>
          <a:noFill/>
          <a:ln>
            <a:noFill/>
          </a:ln>
        </p:spPr>
      </p:pic>
      <p:sp>
        <p:nvSpPr>
          <p:cNvPr id="3" name="CuadroTexto 1"/>
          <p:cNvSpPr txBox="1"/>
          <p:nvPr/>
        </p:nvSpPr>
        <p:spPr>
          <a:xfrm>
            <a:off x="513348" y="4015111"/>
            <a:ext cx="11353800" cy="2677656"/>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Otro pasaje bíblico que hace referencia a Israel como la higuera o higo, se encuentra en Jeremías 24:3-7.</a:t>
            </a:r>
          </a:p>
          <a:p>
            <a:pPr algn="ctr"/>
            <a:r>
              <a:rPr lang="es-PE" sz="2400" b="1" dirty="0">
                <a:solidFill>
                  <a:srgbClr val="002060"/>
                </a:solidFill>
                <a:latin typeface="Arial Black" panose="020B0A04020102020204" pitchFamily="34" charset="0"/>
              </a:rPr>
              <a:t>Los judíos estuvieron en su tierra hasta el año 70 D.C. cuando el emperador romano Tito, destruye Jerusalén y la inunda completamente, destruyendo el 2º templo judío, tal y como lo había profetizado Jesús en Mateo 24:1-2; quedando en la actualidad el “Muro de los Lamentos”.</a:t>
            </a:r>
          </a:p>
        </p:txBody>
      </p:sp>
    </p:spTree>
    <p:extLst>
      <p:ext uri="{BB962C8B-B14F-4D97-AF65-F5344CB8AC3E}">
        <p14:creationId xmlns:p14="http://schemas.microsoft.com/office/powerpoint/2010/main" val="32917267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6768" y="0"/>
            <a:ext cx="12192000" cy="6858000"/>
          </a:xfrm>
          <a:prstGeom prst="rect">
            <a:avLst/>
          </a:prstGeom>
          <a:noFill/>
          <a:ln>
            <a:noFill/>
          </a:ln>
        </p:spPr>
      </p:pic>
      <p:sp>
        <p:nvSpPr>
          <p:cNvPr id="3" name="CuadroTexto 1"/>
          <p:cNvSpPr txBox="1"/>
          <p:nvPr/>
        </p:nvSpPr>
        <p:spPr>
          <a:xfrm>
            <a:off x="348916" y="4780282"/>
            <a:ext cx="11475720" cy="1569660"/>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Desde el año 70 D.C. a raíz de la invasión del emperador Tito a Israel, se produce la diáspora o dispersión del pueblo judío por todo el mundo y desde entonces el pueblo hebreo habitó disperso en varios países del mundo. </a:t>
            </a:r>
          </a:p>
        </p:txBody>
      </p:sp>
    </p:spTree>
    <p:extLst>
      <p:ext uri="{BB962C8B-B14F-4D97-AF65-F5344CB8AC3E}">
        <p14:creationId xmlns:p14="http://schemas.microsoft.com/office/powerpoint/2010/main" val="28689199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sp>
        <p:nvSpPr>
          <p:cNvPr id="3" name="CuadroTexto 1"/>
          <p:cNvSpPr txBox="1"/>
          <p:nvPr/>
        </p:nvSpPr>
        <p:spPr>
          <a:xfrm>
            <a:off x="427523" y="4733224"/>
            <a:ext cx="11384280" cy="1569660"/>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Es el 16 de Mayo de 1948 que florece o retoña Israel cuando por mandato de las Naciones Unidas se crea el Estado de Israel, y como sostienen las Escrituras de allí en adelante</a:t>
            </a:r>
          </a:p>
          <a:p>
            <a:pPr algn="ctr"/>
            <a:r>
              <a:rPr lang="es-PE" sz="2400" b="1" dirty="0">
                <a:solidFill>
                  <a:srgbClr val="002060"/>
                </a:solidFill>
                <a:latin typeface="Arial Black" panose="020B0A04020102020204" pitchFamily="34" charset="0"/>
              </a:rPr>
              <a:t> NADIE LOS SACARÁ DE SU TIERRA.</a:t>
            </a:r>
          </a:p>
        </p:txBody>
      </p:sp>
    </p:spTree>
    <p:extLst>
      <p:ext uri="{BB962C8B-B14F-4D97-AF65-F5344CB8AC3E}">
        <p14:creationId xmlns:p14="http://schemas.microsoft.com/office/powerpoint/2010/main" val="35915484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23669"/>
            <a:ext cx="12192000" cy="6834331"/>
          </a:xfrm>
          <a:prstGeom prst="rect">
            <a:avLst/>
          </a:prstGeom>
          <a:noFill/>
          <a:ln>
            <a:noFill/>
          </a:ln>
        </p:spPr>
      </p:pic>
      <p:sp>
        <p:nvSpPr>
          <p:cNvPr id="3" name="CuadroTexto 1"/>
          <p:cNvSpPr txBox="1"/>
          <p:nvPr/>
        </p:nvSpPr>
        <p:spPr>
          <a:xfrm>
            <a:off x="191703" y="4799800"/>
            <a:ext cx="11582400" cy="1569660"/>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De todo lo que hemos expuesto hasta el momento y retomando nuevamente Mateo 24:32 que dice “De la higuera aprended la parábola: Cuando ya su rama está tierna, y brotan las hojas, sabéis que el verano está cerca”, podemos concluir que: </a:t>
            </a:r>
          </a:p>
        </p:txBody>
      </p:sp>
    </p:spTree>
    <p:extLst>
      <p:ext uri="{BB962C8B-B14F-4D97-AF65-F5344CB8AC3E}">
        <p14:creationId xmlns:p14="http://schemas.microsoft.com/office/powerpoint/2010/main" val="29053914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5717"/>
            <a:ext cx="12192000" cy="6852284"/>
          </a:xfrm>
          <a:prstGeom prst="rect">
            <a:avLst/>
          </a:prstGeom>
          <a:noFill/>
          <a:ln>
            <a:noFill/>
          </a:ln>
        </p:spPr>
      </p:pic>
      <p:sp>
        <p:nvSpPr>
          <p:cNvPr id="3" name="CuadroTexto 1"/>
          <p:cNvSpPr txBox="1"/>
          <p:nvPr/>
        </p:nvSpPr>
        <p:spPr>
          <a:xfrm>
            <a:off x="224591" y="4292601"/>
            <a:ext cx="11551920" cy="2308324"/>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a) La higuera es Israel </a:t>
            </a:r>
          </a:p>
          <a:p>
            <a:pPr algn="ctr"/>
            <a:r>
              <a:rPr lang="es-PE" sz="2400" b="1" dirty="0">
                <a:solidFill>
                  <a:srgbClr val="002060"/>
                </a:solidFill>
                <a:latin typeface="Arial Black" panose="020B0A04020102020204" pitchFamily="34" charset="0"/>
              </a:rPr>
              <a:t>b) Por tanto, la rama de la Higuera que está tierna y empieza a brotar, o retoñar o florecer, se refiere cuando Israel es creado como Estado por mandato de las Naciones Unidas en Mayo de 1948 y los judíos dispersos por todo el mundo empezaron a regresar a su antiguo territorio.</a:t>
            </a:r>
          </a:p>
        </p:txBody>
      </p:sp>
    </p:spTree>
    <p:extLst>
      <p:ext uri="{BB962C8B-B14F-4D97-AF65-F5344CB8AC3E}">
        <p14:creationId xmlns:p14="http://schemas.microsoft.com/office/powerpoint/2010/main" val="37776863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sp>
        <p:nvSpPr>
          <p:cNvPr id="3" name="CuadroTexto 1"/>
          <p:cNvSpPr txBox="1"/>
          <p:nvPr/>
        </p:nvSpPr>
        <p:spPr>
          <a:xfrm>
            <a:off x="300789" y="3905451"/>
            <a:ext cx="11475720" cy="2677656"/>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c) La frase “sabéis que el verano está cerca” indica una estación del año que todo ser humano debe reconocer; del mismo modo, la creación del Estado de Israel es algo fundamental para reconocer la 2º venida de Cristo. </a:t>
            </a:r>
          </a:p>
          <a:p>
            <a:pPr algn="ctr"/>
            <a:r>
              <a:rPr lang="es-PE" sz="2400" b="1" dirty="0">
                <a:solidFill>
                  <a:srgbClr val="002060"/>
                </a:solidFill>
                <a:latin typeface="Arial Black" panose="020B0A04020102020204" pitchFamily="34" charset="0"/>
              </a:rPr>
              <a:t>d) El punto anterior se clarificará con el pasaje de Mateo 24:33, que dice “Así también vosotros, cuando veáis todas estas cosas, conoced que está cerca, a las puertas”.</a:t>
            </a:r>
          </a:p>
        </p:txBody>
      </p:sp>
    </p:spTree>
    <p:extLst>
      <p:ext uri="{BB962C8B-B14F-4D97-AF65-F5344CB8AC3E}">
        <p14:creationId xmlns:p14="http://schemas.microsoft.com/office/powerpoint/2010/main" val="1760636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42889" y="-21592"/>
            <a:ext cx="12192000" cy="6879591"/>
          </a:xfrm>
          <a:prstGeom prst="rect">
            <a:avLst/>
          </a:prstGeom>
          <a:noFill/>
          <a:ln>
            <a:noFill/>
          </a:ln>
        </p:spPr>
      </p:pic>
      <p:sp>
        <p:nvSpPr>
          <p:cNvPr id="3" name="CuadroTexto 1"/>
          <p:cNvSpPr txBox="1"/>
          <p:nvPr/>
        </p:nvSpPr>
        <p:spPr>
          <a:xfrm>
            <a:off x="433139" y="3646371"/>
            <a:ext cx="11490960" cy="3046988"/>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En Mateo capítulo 24, en el cual se hace referencia a las pestes, hambres, terremotos, guerras y rumores de guerras, falsos </a:t>
            </a:r>
            <a:r>
              <a:rPr lang="es-PE" sz="2400" b="1" dirty="0" err="1">
                <a:solidFill>
                  <a:srgbClr val="002060"/>
                </a:solidFill>
                <a:latin typeface="Arial Black" panose="020B0A04020102020204" pitchFamily="34" charset="0"/>
              </a:rPr>
              <a:t>Cristos</a:t>
            </a:r>
            <a:r>
              <a:rPr lang="es-PE" sz="2400" b="1" dirty="0">
                <a:solidFill>
                  <a:srgbClr val="002060"/>
                </a:solidFill>
                <a:latin typeface="Arial Black" panose="020B0A04020102020204" pitchFamily="34" charset="0"/>
              </a:rPr>
              <a:t> y falsos profetas, aumento exponencial de la maldad, aparición de la abominación desoladora (imagen del anticristo en el templo judío a ser reconstruido), la higuera que florece, o sea la fundación del Estado de Israel……por todo ello, Jesucristo dijo en Mateo 24:33 que cuando veamos estas cosas está a las puertas o cercana la 2º venida de Cristo.</a:t>
            </a:r>
          </a:p>
        </p:txBody>
      </p:sp>
    </p:spTree>
    <p:extLst>
      <p:ext uri="{BB962C8B-B14F-4D97-AF65-F5344CB8AC3E}">
        <p14:creationId xmlns:p14="http://schemas.microsoft.com/office/powerpoint/2010/main" val="3199680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sp>
        <p:nvSpPr>
          <p:cNvPr id="3" name="CuadroTexto 1"/>
          <p:cNvSpPr txBox="1"/>
          <p:nvPr/>
        </p:nvSpPr>
        <p:spPr>
          <a:xfrm>
            <a:off x="385011" y="3630328"/>
            <a:ext cx="11490960" cy="3046988"/>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En Mateo 24:34 Jesús hace una precisión respecto a su 2º venida, el cual debe ser tomado como MARCO REFERENCIAL, y dice así: “De cierto os digo, que no pasará esta generación hasta que todo esto acontezca”.    </a:t>
            </a:r>
          </a:p>
          <a:p>
            <a:pPr algn="ctr"/>
            <a:r>
              <a:rPr lang="es-PE" sz="2400" b="1" dirty="0">
                <a:solidFill>
                  <a:srgbClr val="002060"/>
                </a:solidFill>
                <a:latin typeface="Arial Black" panose="020B0A04020102020204" pitchFamily="34" charset="0"/>
              </a:rPr>
              <a:t> El Salmo 90:10 nos dice cuántos años dura una generación y lo citamos textualmente: “Los días de nuestra edad son SETENTA años; y si en los más robustos son OCHENTA años, con todo, su fortaleza es molestia y trabajo”.</a:t>
            </a:r>
          </a:p>
        </p:txBody>
      </p:sp>
    </p:spTree>
    <p:extLst>
      <p:ext uri="{BB962C8B-B14F-4D97-AF65-F5344CB8AC3E}">
        <p14:creationId xmlns:p14="http://schemas.microsoft.com/office/powerpoint/2010/main" val="15767384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8"/>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1"/>
            <a:ext cx="12237096" cy="6858000"/>
          </a:xfrm>
          <a:prstGeom prst="rect">
            <a:avLst/>
          </a:prstGeom>
          <a:noFill/>
          <a:ln>
            <a:noFill/>
          </a:ln>
        </p:spPr>
      </p:pic>
      <p:sp>
        <p:nvSpPr>
          <p:cNvPr id="4" name="CuadroTexto 1"/>
          <p:cNvSpPr txBox="1"/>
          <p:nvPr/>
        </p:nvSpPr>
        <p:spPr>
          <a:xfrm>
            <a:off x="353728" y="3790751"/>
            <a:ext cx="11597640" cy="2677656"/>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Si el Estado de Israel fue fundado en Mayo de 1948 y obteniendo como dato que según el Salmo 90:10, una generación dura entre 70 y 80 años, podemos establecer como MARCO REFERENCIAL, que de NINGUNA MANERA ES UNA FECHA EXACTA, LO CUAL SERÍA ANTI BÍBLICO HACERLO, que la segunda venida de Nuestro Señor Jesucristo  de manera visible a la Tierra, donde todo ojo le verá, estaría en el rango de los años 2018 al 2028. </a:t>
            </a:r>
          </a:p>
        </p:txBody>
      </p:sp>
    </p:spTree>
    <p:extLst>
      <p:ext uri="{BB962C8B-B14F-4D97-AF65-F5344CB8AC3E}">
        <p14:creationId xmlns:p14="http://schemas.microsoft.com/office/powerpoint/2010/main" val="7462800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50" fill="hold"/>
                                        <p:tgtEl>
                                          <p:spTgt spid="4"/>
                                        </p:tgtEl>
                                        <p:attrNameLst>
                                          <p:attrName>ppt_w</p:attrName>
                                        </p:attrNameLst>
                                      </p:cBhvr>
                                      <p:tavLst>
                                        <p:tav tm="0">
                                          <p:val>
                                            <p:fltVal val="0"/>
                                          </p:val>
                                        </p:tav>
                                        <p:tav tm="100000">
                                          <p:val>
                                            <p:strVal val="#ppt_w"/>
                                          </p:val>
                                        </p:tav>
                                      </p:tavLst>
                                    </p:anim>
                                    <p:anim calcmode="lin" valueType="num">
                                      <p:cBhvr>
                                        <p:cTn id="12" dur="18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9"/>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29163"/>
            <a:ext cx="12192000" cy="6828837"/>
          </a:xfrm>
          <a:prstGeom prst="rect">
            <a:avLst/>
          </a:prstGeom>
          <a:noFill/>
          <a:ln>
            <a:noFill/>
          </a:ln>
        </p:spPr>
      </p:pic>
      <p:sp>
        <p:nvSpPr>
          <p:cNvPr id="3" name="CuadroTexto 1"/>
          <p:cNvSpPr txBox="1"/>
          <p:nvPr/>
        </p:nvSpPr>
        <p:spPr>
          <a:xfrm>
            <a:off x="415491" y="4345006"/>
            <a:ext cx="11490960" cy="2308324"/>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Para llegar a ese resultado, solo hay que sumar el año de 1948 a los años que corresponden una generación, que son 70 y 80 años, respectivamente.</a:t>
            </a:r>
          </a:p>
          <a:p>
            <a:pPr algn="ctr"/>
            <a:r>
              <a:rPr lang="es-PE" sz="2400" b="1" dirty="0">
                <a:solidFill>
                  <a:srgbClr val="002060"/>
                </a:solidFill>
                <a:latin typeface="Arial Black" panose="020B0A04020102020204" pitchFamily="34" charset="0"/>
              </a:rPr>
              <a:t>Recalcamos que no estamos fijando una fecha exacta de la 2º venida de Cristo, solo estamos fijando un MARCO REFERENCIAL o indicio razonable, basándonos estrictamente en el Evangelio.</a:t>
            </a:r>
          </a:p>
        </p:txBody>
      </p:sp>
    </p:spTree>
    <p:extLst>
      <p:ext uri="{BB962C8B-B14F-4D97-AF65-F5344CB8AC3E}">
        <p14:creationId xmlns:p14="http://schemas.microsoft.com/office/powerpoint/2010/main" val="10510784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0"/>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0035" y="22485"/>
            <a:ext cx="12192000" cy="6835516"/>
          </a:xfrm>
          <a:prstGeom prst="rect">
            <a:avLst/>
          </a:prstGeom>
          <a:noFill/>
          <a:ln>
            <a:noFill/>
          </a:ln>
        </p:spPr>
      </p:pic>
      <p:sp>
        <p:nvSpPr>
          <p:cNvPr id="3" name="CuadroTexto 1"/>
          <p:cNvSpPr txBox="1"/>
          <p:nvPr/>
        </p:nvSpPr>
        <p:spPr>
          <a:xfrm>
            <a:off x="336884" y="4548739"/>
            <a:ext cx="11490960" cy="1938992"/>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Lo que si podemos concluir es que la GENERACIÓN QUE NACIÓ CUANDO FUE CREADO EL ESTADO DE ISRAEL en 1948, será testigo presencial cuando Jesucristo venga por segunda vez  a la Tierra y establezca un gobierno mundial de 1,000 años, según sostiene Apocalipsis 20:4</a:t>
            </a:r>
          </a:p>
        </p:txBody>
      </p:sp>
    </p:spTree>
    <p:extLst>
      <p:ext uri="{BB962C8B-B14F-4D97-AF65-F5344CB8AC3E}">
        <p14:creationId xmlns:p14="http://schemas.microsoft.com/office/powerpoint/2010/main" val="23639461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sp>
        <p:nvSpPr>
          <p:cNvPr id="3" name="CuadroTexto 1"/>
          <p:cNvSpPr txBox="1"/>
          <p:nvPr/>
        </p:nvSpPr>
        <p:spPr>
          <a:xfrm>
            <a:off x="287956" y="3810002"/>
            <a:ext cx="11551920" cy="2677656"/>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Ahora bien,  ¿Cómo podríamos determinar el tiempo máximo en que podría aparecer el anticristo? </a:t>
            </a:r>
          </a:p>
          <a:p>
            <a:pPr algn="ctr"/>
            <a:r>
              <a:rPr lang="es-PE" sz="2400" b="1" dirty="0">
                <a:solidFill>
                  <a:srgbClr val="002060"/>
                </a:solidFill>
                <a:latin typeface="Arial Black" panose="020B0A04020102020204" pitchFamily="34" charset="0"/>
              </a:rPr>
              <a:t>Según el libro de Daniel 9:27, nos dice que él hará un pacto con los judíos por 7 años y a la mitad del pacto (o sea, a los 3 años y medio), rompe su alianza con ellos, entra al 3º templo de Salomón reconstruido, hace cesar el rito de los sacrificios y ofrendas, se hace adorar y se constituye una imagen para que le rindan culto.</a:t>
            </a:r>
          </a:p>
        </p:txBody>
      </p:sp>
    </p:spTree>
    <p:extLst>
      <p:ext uri="{BB962C8B-B14F-4D97-AF65-F5344CB8AC3E}">
        <p14:creationId xmlns:p14="http://schemas.microsoft.com/office/powerpoint/2010/main" val="20546174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4677"/>
            <a:ext cx="12192000" cy="6853324"/>
          </a:xfrm>
          <a:prstGeom prst="rect">
            <a:avLst/>
          </a:prstGeom>
          <a:noFill/>
          <a:ln>
            <a:noFill/>
          </a:ln>
        </p:spPr>
      </p:pic>
      <p:sp>
        <p:nvSpPr>
          <p:cNvPr id="3" name="CuadroTexto 1"/>
          <p:cNvSpPr txBox="1"/>
          <p:nvPr/>
        </p:nvSpPr>
        <p:spPr>
          <a:xfrm>
            <a:off x="306176" y="3431337"/>
            <a:ext cx="11551920" cy="3416320"/>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En consecuencia, a modo de marco referencial QUE NO SIGNIFICA FIJAR UNA FECHA EXACTA, se puede decir que el tiempo máximo en que podría aparecer el </a:t>
            </a:r>
            <a:r>
              <a:rPr lang="es-PE" sz="2400" b="1" dirty="0" smtClean="0">
                <a:solidFill>
                  <a:srgbClr val="002060"/>
                </a:solidFill>
                <a:latin typeface="Arial Black" panose="020B0A04020102020204" pitchFamily="34" charset="0"/>
              </a:rPr>
              <a:t>Anticristo </a:t>
            </a:r>
            <a:r>
              <a:rPr lang="es-PE" sz="2400" b="1" dirty="0">
                <a:solidFill>
                  <a:srgbClr val="002060"/>
                </a:solidFill>
                <a:latin typeface="Arial Black" panose="020B0A04020102020204" pitchFamily="34" charset="0"/>
              </a:rPr>
              <a:t>en la escena mundial sería el año 2021, porque si sumamos 7 años a dicho número, daría el año 2028, tiempo máximo en que Jesucristo aparecería por segunda vez (estamos hablando como una fecha referencial, pues Cristo podría aparecer antes del 2028).</a:t>
            </a:r>
          </a:p>
          <a:p>
            <a:pPr algn="ctr"/>
            <a:r>
              <a:rPr lang="es-PE" sz="2400" b="1" dirty="0">
                <a:solidFill>
                  <a:srgbClr val="002060"/>
                </a:solidFill>
                <a:latin typeface="Arial Black" panose="020B0A04020102020204" pitchFamily="34" charset="0"/>
              </a:rPr>
              <a:t>Por lo tanto, el Anticristo podría aparecer en la escena mundial entre el 2017 al 2021.</a:t>
            </a:r>
          </a:p>
        </p:txBody>
      </p:sp>
    </p:spTree>
    <p:extLst>
      <p:ext uri="{BB962C8B-B14F-4D97-AF65-F5344CB8AC3E}">
        <p14:creationId xmlns:p14="http://schemas.microsoft.com/office/powerpoint/2010/main" val="27127930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41255" y="35840"/>
            <a:ext cx="12192000" cy="6822160"/>
          </a:xfrm>
          <a:prstGeom prst="rect">
            <a:avLst/>
          </a:prstGeom>
          <a:noFill/>
          <a:ln>
            <a:noFill/>
          </a:ln>
        </p:spPr>
      </p:pic>
      <p:sp>
        <p:nvSpPr>
          <p:cNvPr id="3" name="CuadroTexto 1"/>
          <p:cNvSpPr txBox="1"/>
          <p:nvPr/>
        </p:nvSpPr>
        <p:spPr>
          <a:xfrm>
            <a:off x="343919" y="4401596"/>
            <a:ext cx="11521440" cy="2308324"/>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Sin embargo, el Anticristo no podría aparecer en el año 2022 o posteriores a éste, porque si al año 2022 le sumamos los 7 años en el cual hará su gobierno mundial, Cristo tendría que venir en el año 2029 y con esa fecha sobrepasaría los 70 u 80 años, que dura una generación, contabilizado desde el momento en que fue fundado el estado judío, el 16 de mayo de 1948.</a:t>
            </a:r>
          </a:p>
        </p:txBody>
      </p:sp>
    </p:spTree>
    <p:extLst>
      <p:ext uri="{BB962C8B-B14F-4D97-AF65-F5344CB8AC3E}">
        <p14:creationId xmlns:p14="http://schemas.microsoft.com/office/powerpoint/2010/main" val="28226780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4"/>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sp>
        <p:nvSpPr>
          <p:cNvPr id="3" name="CuadroTexto 1"/>
          <p:cNvSpPr txBox="1"/>
          <p:nvPr/>
        </p:nvSpPr>
        <p:spPr>
          <a:xfrm>
            <a:off x="335280" y="4869161"/>
            <a:ext cx="11521440" cy="1569660"/>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De otro lado, el Arrebatamiento de creyentes al cielo podría darse en cualquier momento, ya que todo se ha cumplido (al respecto mire nuestro vídeo “El Arrebatamiento o Rapto de creyentes en Cristo”)</a:t>
            </a:r>
          </a:p>
        </p:txBody>
      </p:sp>
    </p:spTree>
    <p:extLst>
      <p:ext uri="{BB962C8B-B14F-4D97-AF65-F5344CB8AC3E}">
        <p14:creationId xmlns:p14="http://schemas.microsoft.com/office/powerpoint/2010/main" val="21839132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0" y="0"/>
            <a:ext cx="12192000" cy="6858000"/>
          </a:xfrm>
          <a:prstGeom prst="rect">
            <a:avLst/>
          </a:prstGeom>
          <a:solidFill>
            <a:srgbClr val="3D4F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415871" y="3678674"/>
            <a:ext cx="11360258" cy="3046988"/>
          </a:xfrm>
          <a:prstGeom prst="rect">
            <a:avLst/>
          </a:prstGeom>
          <a:noFill/>
        </p:spPr>
        <p:txBody>
          <a:bodyPr wrap="square" rtlCol="0">
            <a:spAutoFit/>
            <a:scene3d>
              <a:camera prst="obliqueBottomLeft"/>
              <a:lightRig rig="threePt" dir="t"/>
            </a:scene3d>
            <a:sp3d extrusionH="177800">
              <a:extrusionClr>
                <a:srgbClr val="1F2629"/>
              </a:extrusionClr>
            </a:sp3d>
          </a:bodyPr>
          <a:lstStyle/>
          <a:p>
            <a:pPr algn="ctr"/>
            <a:r>
              <a:rPr lang="es-ES" sz="2400" b="1" dirty="0" smtClean="0">
                <a:solidFill>
                  <a:srgbClr val="AFBBC1"/>
                </a:solidFill>
                <a:effectLst>
                  <a:glow>
                    <a:srgbClr val="3B213F"/>
                  </a:glow>
                  <a:outerShdw blurRad="38100" dist="38100" dir="2700000" algn="tl">
                    <a:srgbClr val="000000">
                      <a:alpha val="43137"/>
                    </a:srgbClr>
                  </a:outerShdw>
                </a:effectLst>
                <a:latin typeface="Arial Black" panose="020B0A04020102020204" pitchFamily="34" charset="0"/>
              </a:rPr>
              <a:t>Que van a venir tiempos muy difíciles para este planeta, no cabe duda que así será, pero la ocurrencia de eventos catastróficos está en la soberanía de Dios y es de su absoluta competencia y no es posible que el hombre lo conozca con fecha exacta, aunque sabemos por la Palabra de Dios que estamos viviendo los “principios de dolores” a que hizo referencia Jesucristo en Mateo 24 y de hecho veremos eventos muy fuertes antes de la Tribulación. </a:t>
            </a:r>
            <a:endParaRPr lang="es-PE" sz="2400" b="1" dirty="0">
              <a:solidFill>
                <a:srgbClr val="AFBBC1"/>
              </a:solidFill>
              <a:effectLst>
                <a:glow>
                  <a:srgbClr val="3B213F"/>
                </a:glow>
                <a:outerShdw blurRad="38100" dist="38100" dir="2700000" algn="tl">
                  <a:srgbClr val="000000">
                    <a:alpha val="43137"/>
                  </a:srgbClr>
                </a:outerShdw>
              </a:effectLst>
              <a:latin typeface="Arial Black" panose="020B0A04020102020204" pitchFamily="34" charset="0"/>
            </a:endParaRP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32760" y="184845"/>
            <a:ext cx="6211250" cy="3493829"/>
          </a:xfrm>
          <a:prstGeom prst="rect">
            <a:avLst/>
          </a:prstGeom>
          <a:effectLst>
            <a:softEdge rad="63500"/>
          </a:effectLst>
        </p:spPr>
      </p:pic>
      <p:sp>
        <p:nvSpPr>
          <p:cNvPr id="7" name="CuadroTexto 6"/>
          <p:cNvSpPr txBox="1"/>
          <p:nvPr/>
        </p:nvSpPr>
        <p:spPr>
          <a:xfrm>
            <a:off x="11151903" y="6388516"/>
            <a:ext cx="1038794" cy="400110"/>
          </a:xfrm>
          <a:prstGeom prst="rect">
            <a:avLst/>
          </a:prstGeom>
          <a:noFill/>
        </p:spPr>
        <p:txBody>
          <a:bodyPr wrap="square" rtlCol="0">
            <a:spAutoFit/>
            <a:scene3d>
              <a:camera prst="obliqueBottomRight"/>
              <a:lightRig rig="chilly" dir="t"/>
            </a:scene3d>
            <a:sp3d extrusionH="101600">
              <a:extrusionClr>
                <a:srgbClr val="1C242A"/>
              </a:extrusionClr>
            </a:sp3d>
          </a:bodyPr>
          <a:lstStyle/>
          <a:p>
            <a:r>
              <a:rPr lang="es-ES" sz="2000" b="1" dirty="0" smtClean="0">
                <a:solidFill>
                  <a:srgbClr val="8DA4B5"/>
                </a:solidFill>
                <a:effectLst>
                  <a:glow rad="50800">
                    <a:srgbClr val="1C242A">
                      <a:alpha val="95686"/>
                    </a:srgbClr>
                  </a:glow>
                </a:effectLst>
                <a:latin typeface="Brush Script MT" panose="03060802040406070304" pitchFamily="66" charset="0"/>
              </a:rPr>
              <a:t>P &amp; R</a:t>
            </a:r>
            <a:endParaRPr lang="es-PE" sz="2000" b="1" dirty="0">
              <a:solidFill>
                <a:srgbClr val="8DA4B5"/>
              </a:solidFill>
              <a:effectLst>
                <a:glow rad="50800">
                  <a:srgbClr val="1C242A">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36644585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448935" y="4272220"/>
            <a:ext cx="11360258" cy="2369880"/>
          </a:xfrm>
          <a:prstGeom prst="rect">
            <a:avLst/>
          </a:prstGeom>
          <a:noFill/>
        </p:spPr>
        <p:txBody>
          <a:bodyPr wrap="square" rtlCol="0">
            <a:spAutoFit/>
            <a:scene3d>
              <a:camera prst="obliqueBottomLeft"/>
              <a:lightRig rig="threePt" dir="t"/>
            </a:scene3d>
            <a:sp3d extrusionH="152400">
              <a:extrusionClr>
                <a:schemeClr val="bg1">
                  <a:lumMod val="85000"/>
                  <a:lumOff val="15000"/>
                </a:schemeClr>
              </a:extrusionClr>
            </a:sp3d>
          </a:bodyPr>
          <a:lstStyle/>
          <a:p>
            <a:pPr algn="ctr"/>
            <a:r>
              <a:rPr lang="es-ES" sz="2400" b="1" dirty="0" smtClean="0">
                <a:effectLst>
                  <a:glow>
                    <a:srgbClr val="3B213F"/>
                  </a:glow>
                  <a:outerShdw blurRad="38100" dist="38100" dir="2700000" algn="tl">
                    <a:srgbClr val="000000">
                      <a:alpha val="43137"/>
                    </a:srgbClr>
                  </a:outerShdw>
                </a:effectLst>
                <a:latin typeface="Arial Black" panose="020B0A04020102020204" pitchFamily="34" charset="0"/>
              </a:rPr>
              <a:t>Precisamente, en el mes de Setiembre del 2017 ha tenido lugar varias llamaradas o explosiones solares las cuales han sido las más fuertes de los últimos 12 años y que han repercutido en la vía satélite, GPS, señal de Internet, apagones de energía eléctrica, entre otros. Por lo que dichas llamaradas solares seguirán afectando a la Tierra de manera dramática</a:t>
            </a:r>
            <a:endParaRPr lang="es-PE" sz="2400" b="1" dirty="0">
              <a:effectLst>
                <a:glow>
                  <a:srgbClr val="3B213F"/>
                </a:glow>
                <a:outerShdw blurRad="38100" dist="38100" dir="2700000" algn="tl">
                  <a:srgbClr val="000000">
                    <a:alpha val="43137"/>
                  </a:srgbClr>
                </a:outerShdw>
              </a:effectLst>
              <a:latin typeface="Arial Black" panose="020B0A04020102020204" pitchFamily="34" charset="0"/>
            </a:endParaRP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0253" y="225742"/>
            <a:ext cx="6968068" cy="3919538"/>
          </a:xfrm>
          <a:prstGeom prst="rect">
            <a:avLst/>
          </a:prstGeom>
          <a:effectLst>
            <a:softEdge rad="63500"/>
          </a:effectLst>
        </p:spPr>
      </p:pic>
      <p:cxnSp>
        <p:nvCxnSpPr>
          <p:cNvPr id="6" name="Conector recto 5"/>
          <p:cNvCxnSpPr/>
          <p:nvPr/>
        </p:nvCxnSpPr>
        <p:spPr>
          <a:xfrm>
            <a:off x="2804160" y="3108960"/>
            <a:ext cx="108204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21809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861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Rectángulo 1"/>
          <p:cNvSpPr/>
          <p:nvPr/>
        </p:nvSpPr>
        <p:spPr>
          <a:xfrm>
            <a:off x="338797" y="5427622"/>
            <a:ext cx="11521440" cy="1200329"/>
          </a:xfrm>
          <a:prstGeom prst="rect">
            <a:avLst/>
          </a:prstGeom>
        </p:spPr>
        <p:txBody>
          <a:bodyPr wrap="square">
            <a:spAutoFit/>
            <a:scene3d>
              <a:camera prst="obliqueBottomLeft"/>
              <a:lightRig rig="threePt" dir="t"/>
            </a:scene3d>
            <a:sp3d extrusionH="177800">
              <a:extrusionClr>
                <a:srgbClr val="3A2000"/>
              </a:extrusionClr>
            </a:sp3d>
          </a:bodyPr>
          <a:lstStyle/>
          <a:p>
            <a:pPr algn="ctr"/>
            <a:r>
              <a:rPr lang="es-ES" sz="2400" b="1" dirty="0">
                <a:solidFill>
                  <a:srgbClr val="FFCA89"/>
                </a:solidFill>
                <a:effectLst>
                  <a:glow rad="76200">
                    <a:srgbClr val="3B213F">
                      <a:alpha val="94000"/>
                    </a:srgbClr>
                  </a:glow>
                  <a:outerShdw blurRad="38100" dist="38100" dir="2700000" algn="tl">
                    <a:srgbClr val="000000">
                      <a:alpha val="43137"/>
                    </a:srgbClr>
                  </a:outerShdw>
                </a:effectLst>
                <a:latin typeface="Arial Black" panose="020B0A04020102020204" pitchFamily="34" charset="0"/>
              </a:rPr>
              <a:t>Toda esta anomalía solar proviene del acercamiento del planeta cometa </a:t>
            </a:r>
            <a:r>
              <a:rPr lang="es-ES" sz="2400" b="1" dirty="0" err="1">
                <a:solidFill>
                  <a:srgbClr val="FFCA89"/>
                </a:solidFill>
                <a:effectLst>
                  <a:glow rad="76200">
                    <a:srgbClr val="3B213F">
                      <a:alpha val="94000"/>
                    </a:srgbClr>
                  </a:glow>
                  <a:outerShdw blurRad="38100" dist="38100" dir="2700000" algn="tl">
                    <a:srgbClr val="000000">
                      <a:alpha val="43137"/>
                    </a:srgbClr>
                  </a:outerShdw>
                </a:effectLst>
                <a:latin typeface="Arial Black" panose="020B0A04020102020204" pitchFamily="34" charset="0"/>
              </a:rPr>
              <a:t>Nibiru</a:t>
            </a:r>
            <a:r>
              <a:rPr lang="es-ES" sz="2400" b="1" dirty="0">
                <a:solidFill>
                  <a:srgbClr val="FFCA89"/>
                </a:solidFill>
                <a:effectLst>
                  <a:glow rad="76200">
                    <a:srgbClr val="3B213F">
                      <a:alpha val="94000"/>
                    </a:srgbClr>
                  </a:glow>
                  <a:outerShdw blurRad="38100" dist="38100" dir="2700000" algn="tl">
                    <a:srgbClr val="000000">
                      <a:alpha val="43137"/>
                    </a:srgbClr>
                  </a:outerShdw>
                </a:effectLst>
                <a:latin typeface="Arial Black" panose="020B0A04020102020204" pitchFamily="34" charset="0"/>
              </a:rPr>
              <a:t> a nuestro sistema solar cuyo campo magnético está afectando a todos los planetas, incluyendo la </a:t>
            </a:r>
            <a:r>
              <a:rPr lang="es-ES" sz="2400" b="1" dirty="0" smtClean="0">
                <a:solidFill>
                  <a:srgbClr val="FFCA89"/>
                </a:solidFill>
                <a:effectLst>
                  <a:glow rad="76200">
                    <a:srgbClr val="3B213F">
                      <a:alpha val="94000"/>
                    </a:srgbClr>
                  </a:glow>
                  <a:outerShdw blurRad="38100" dist="38100" dir="2700000" algn="tl">
                    <a:srgbClr val="000000">
                      <a:alpha val="43137"/>
                    </a:srgbClr>
                  </a:outerShdw>
                </a:effectLst>
                <a:latin typeface="Arial Black" panose="020B0A04020102020204" pitchFamily="34" charset="0"/>
              </a:rPr>
              <a:t>Tierra.</a:t>
            </a:r>
            <a:endParaRPr lang="es-PE" sz="2400" dirty="0">
              <a:solidFill>
                <a:srgbClr val="FFCA89"/>
              </a:solidFill>
            </a:endParaRP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5637" y="216356"/>
            <a:ext cx="8747760" cy="4920615"/>
          </a:xfrm>
          <a:prstGeom prst="rect">
            <a:avLst/>
          </a:prstGeom>
          <a:effectLst>
            <a:softEdge rad="63500"/>
          </a:effectLst>
        </p:spPr>
      </p:pic>
      <p:sp>
        <p:nvSpPr>
          <p:cNvPr id="6" name="CuadroTexto 5"/>
          <p:cNvSpPr txBox="1"/>
          <p:nvPr/>
        </p:nvSpPr>
        <p:spPr>
          <a:xfrm>
            <a:off x="2514600" y="1188720"/>
            <a:ext cx="3200400" cy="523220"/>
          </a:xfrm>
          <a:prstGeom prst="rect">
            <a:avLst/>
          </a:prstGeom>
          <a:noFill/>
        </p:spPr>
        <p:txBody>
          <a:bodyPr wrap="square" rtlCol="0">
            <a:spAutoFit/>
            <a:scene3d>
              <a:camera prst="obliqueBottomLeft"/>
              <a:lightRig rig="threePt" dir="t"/>
            </a:scene3d>
            <a:sp3d extrusionH="177800">
              <a:extrusionClr>
                <a:srgbClr val="3A2000"/>
              </a:extrusionClr>
            </a:sp3d>
          </a:bodyPr>
          <a:lstStyle/>
          <a:p>
            <a:pPr algn="ctr"/>
            <a:r>
              <a:rPr lang="es-ES" sz="2800" dirty="0" smtClean="0">
                <a:solidFill>
                  <a:srgbClr val="FFCA89"/>
                </a:solidFill>
                <a:latin typeface="Arial Black" panose="020B0A04020102020204" pitchFamily="34" charset="0"/>
              </a:rPr>
              <a:t>NIBIRU</a:t>
            </a:r>
            <a:endParaRPr lang="es-PE" sz="2800" dirty="0">
              <a:solidFill>
                <a:srgbClr val="FFCA89"/>
              </a:solidFill>
              <a:latin typeface="Arial Black" panose="020B0A04020102020204" pitchFamily="34" charset="0"/>
            </a:endParaRPr>
          </a:p>
        </p:txBody>
      </p:sp>
      <p:sp>
        <p:nvSpPr>
          <p:cNvPr id="7" name="CuadroTexto 6"/>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451101"/>
              </a:extrusionClr>
            </a:sp3d>
          </a:bodyPr>
          <a:lstStyle/>
          <a:p>
            <a:r>
              <a:rPr lang="es-ES" sz="2000" b="1" dirty="0" smtClean="0">
                <a:solidFill>
                  <a:schemeClr val="accent2">
                    <a:lumMod val="40000"/>
                    <a:lumOff val="60000"/>
                  </a:schemeClr>
                </a:solidFill>
                <a:effectLst>
                  <a:glow rad="50800">
                    <a:srgbClr val="451101">
                      <a:alpha val="95686"/>
                    </a:srgbClr>
                  </a:glow>
                </a:effectLst>
                <a:latin typeface="Brush Script MT" panose="03060802040406070304" pitchFamily="66" charset="0"/>
              </a:rPr>
              <a:t>P &amp; R</a:t>
            </a:r>
            <a:endParaRPr lang="es-PE" sz="2000" b="1" dirty="0">
              <a:solidFill>
                <a:schemeClr val="accent2">
                  <a:lumMod val="40000"/>
                  <a:lumOff val="60000"/>
                </a:schemeClr>
              </a:solidFill>
              <a:effectLst>
                <a:glow rad="50800">
                  <a:srgbClr val="451101">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34121024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strVal val="4/3*#ppt_w"/>
                                          </p:val>
                                        </p:tav>
                                        <p:tav tm="100000">
                                          <p:val>
                                            <p:strVal val="#ppt_w"/>
                                          </p:val>
                                        </p:tav>
                                      </p:tavLst>
                                    </p:anim>
                                    <p:anim calcmode="lin" valueType="num">
                                      <p:cBhvr>
                                        <p:cTn id="8" dur="165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50" fill="hold"/>
                                        <p:tgtEl>
                                          <p:spTgt spid="2"/>
                                        </p:tgtEl>
                                        <p:attrNameLst>
                                          <p:attrName>ppt_w</p:attrName>
                                        </p:attrNameLst>
                                      </p:cBhvr>
                                      <p:tavLst>
                                        <p:tav tm="0">
                                          <p:val>
                                            <p:fltVal val="0"/>
                                          </p:val>
                                        </p:tav>
                                        <p:tav tm="100000">
                                          <p:val>
                                            <p:strVal val="#ppt_w"/>
                                          </p:val>
                                        </p:tav>
                                      </p:tavLst>
                                    </p:anim>
                                    <p:anim calcmode="lin" valueType="num">
                                      <p:cBhvr>
                                        <p:cTn id="16"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p:cNvSpPr/>
          <p:nvPr/>
        </p:nvSpPr>
        <p:spPr>
          <a:xfrm>
            <a:off x="0" y="0"/>
            <a:ext cx="12192000" cy="6858000"/>
          </a:xfrm>
          <a:prstGeom prst="rect">
            <a:avLst/>
          </a:prstGeom>
          <a:solidFill>
            <a:srgbClr val="485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356381" y="4485153"/>
            <a:ext cx="11479237" cy="1938992"/>
          </a:xfrm>
          <a:prstGeom prst="rect">
            <a:avLst/>
          </a:prstGeom>
          <a:noFill/>
        </p:spPr>
        <p:txBody>
          <a:bodyPr wrap="square" rtlCol="0">
            <a:spAutoFit/>
            <a:scene3d>
              <a:camera prst="obliqueBottomLeft"/>
              <a:lightRig rig="threePt" dir="t"/>
            </a:scene3d>
            <a:sp3d extrusionH="165100">
              <a:extrusionClr>
                <a:srgbClr val="252A2F"/>
              </a:extrusionClr>
            </a:sp3d>
          </a:bodyPr>
          <a:lstStyle/>
          <a:p>
            <a:pPr lvl="0" algn="ctr"/>
            <a:r>
              <a:rPr lang="es-ES" sz="2400" b="1" dirty="0" smtClean="0">
                <a:solidFill>
                  <a:srgbClr val="B4BCC4"/>
                </a:solidFill>
                <a:effectLst>
                  <a:glow>
                    <a:srgbClr val="3B213F"/>
                  </a:glow>
                  <a:outerShdw blurRad="38100" dist="38100" dir="2700000" algn="tl">
                    <a:srgbClr val="000000">
                      <a:alpha val="43137"/>
                    </a:srgbClr>
                  </a:outerShdw>
                </a:effectLst>
                <a:latin typeface="Arial Black" panose="020B0A04020102020204" pitchFamily="34" charset="0"/>
              </a:rPr>
              <a:t>Y esa </a:t>
            </a:r>
            <a:r>
              <a:rPr lang="es-ES" sz="2400" b="1" dirty="0">
                <a:solidFill>
                  <a:srgbClr val="B4BCC4"/>
                </a:solidFill>
                <a:effectLst>
                  <a:glow>
                    <a:srgbClr val="3B213F"/>
                  </a:glow>
                  <a:outerShdw blurRad="38100" dist="38100" dir="2700000" algn="tl">
                    <a:srgbClr val="000000">
                      <a:alpha val="43137"/>
                    </a:srgbClr>
                  </a:outerShdw>
                </a:effectLst>
                <a:latin typeface="Arial Black" panose="020B0A04020102020204" pitchFamily="34" charset="0"/>
              </a:rPr>
              <a:t>es la razón por la cual en este mes de Setiembre han ocurrido desastres que han marcado un PUNTO DE INFLEXIÓN en cuanto a los principios de dolores a que se refirió Jesucristo en el evangelio de Mateo </a:t>
            </a:r>
            <a:r>
              <a:rPr lang="es-ES" sz="2400" b="1" dirty="0" smtClean="0">
                <a:solidFill>
                  <a:srgbClr val="B4BCC4"/>
                </a:solidFill>
                <a:effectLst>
                  <a:glow>
                    <a:srgbClr val="3B213F"/>
                  </a:glow>
                  <a:outerShdw blurRad="38100" dist="38100" dir="2700000" algn="tl">
                    <a:srgbClr val="000000">
                      <a:alpha val="43137"/>
                    </a:srgbClr>
                  </a:outerShdw>
                </a:effectLst>
                <a:latin typeface="Arial Black" panose="020B0A04020102020204" pitchFamily="34" charset="0"/>
              </a:rPr>
              <a:t>24, ya que los desastres naturales de aquí en adelante serán más severos.</a:t>
            </a:r>
            <a:endParaRPr lang="es-PE" sz="2400" b="1" dirty="0">
              <a:solidFill>
                <a:srgbClr val="B4BCC4"/>
              </a:solidFill>
              <a:effectLst>
                <a:glow>
                  <a:srgbClr val="3B213F"/>
                </a:glow>
                <a:outerShdw blurRad="38100" dist="38100" dir="2700000" algn="tl">
                  <a:srgbClr val="000000">
                    <a:alpha val="43137"/>
                  </a:srgbClr>
                </a:outerShdw>
              </a:effectLst>
              <a:latin typeface="Arial Black" panose="020B0A04020102020204" pitchFamily="34" charset="0"/>
            </a:endParaRPr>
          </a:p>
        </p:txBody>
      </p:sp>
      <p:pic>
        <p:nvPicPr>
          <p:cNvPr id="4" name="Imagen 3"/>
          <p:cNvPicPr>
            <a:picLocks noChangeAspect="1"/>
          </p:cNvPicPr>
          <p:nvPr/>
        </p:nvPicPr>
        <p:blipFill rotWithShape="1">
          <a:blip r:embed="rId2"/>
          <a:srcRect t="10666" r="33625" b="22444"/>
          <a:stretch/>
        </p:blipFill>
        <p:spPr>
          <a:xfrm>
            <a:off x="131103" y="411480"/>
            <a:ext cx="6421078" cy="3639820"/>
          </a:xfrm>
          <a:prstGeom prst="rect">
            <a:avLst/>
          </a:prstGeom>
        </p:spPr>
      </p:pic>
      <p:pic>
        <p:nvPicPr>
          <p:cNvPr id="5" name="Imagen 4"/>
          <p:cNvPicPr>
            <a:picLocks noChangeAspect="1"/>
          </p:cNvPicPr>
          <p:nvPr/>
        </p:nvPicPr>
        <p:blipFill rotWithShape="1">
          <a:blip r:embed="rId3"/>
          <a:srcRect l="2375" t="17556" r="35750" b="5555"/>
          <a:stretch/>
        </p:blipFill>
        <p:spPr>
          <a:xfrm>
            <a:off x="6768843" y="411480"/>
            <a:ext cx="5207257" cy="3639820"/>
          </a:xfrm>
          <a:prstGeom prst="rect">
            <a:avLst/>
          </a:prstGeom>
        </p:spPr>
      </p:pic>
      <p:cxnSp>
        <p:nvCxnSpPr>
          <p:cNvPr id="7" name="Conector recto 6"/>
          <p:cNvCxnSpPr/>
          <p:nvPr/>
        </p:nvCxnSpPr>
        <p:spPr>
          <a:xfrm>
            <a:off x="807720" y="4051300"/>
            <a:ext cx="166116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5" name="CuadroTexto 14"/>
          <p:cNvSpPr txBox="1"/>
          <p:nvPr/>
        </p:nvSpPr>
        <p:spPr>
          <a:xfrm>
            <a:off x="11151903" y="6388516"/>
            <a:ext cx="1038794" cy="400110"/>
          </a:xfrm>
          <a:prstGeom prst="rect">
            <a:avLst/>
          </a:prstGeom>
          <a:noFill/>
        </p:spPr>
        <p:txBody>
          <a:bodyPr wrap="square" rtlCol="0">
            <a:spAutoFit/>
            <a:scene3d>
              <a:camera prst="obliqueBottomRight"/>
              <a:lightRig rig="chilly" dir="t"/>
            </a:scene3d>
            <a:sp3d extrusionH="101600">
              <a:extrusionClr>
                <a:srgbClr val="292E33"/>
              </a:extrusionClr>
            </a:sp3d>
          </a:bodyPr>
          <a:lstStyle/>
          <a:p>
            <a:r>
              <a:rPr lang="es-ES" sz="2000" b="1" dirty="0" smtClean="0">
                <a:solidFill>
                  <a:srgbClr val="9FA9B3"/>
                </a:solidFill>
                <a:effectLst>
                  <a:glow rad="50800">
                    <a:srgbClr val="1C242A">
                      <a:alpha val="95686"/>
                    </a:srgbClr>
                  </a:glow>
                </a:effectLst>
                <a:latin typeface="Brush Script MT" panose="03060802040406070304" pitchFamily="66" charset="0"/>
              </a:rPr>
              <a:t>P &amp; R</a:t>
            </a:r>
            <a:endParaRPr lang="es-PE" sz="2000" b="1" dirty="0">
              <a:solidFill>
                <a:srgbClr val="9FA9B3"/>
              </a:solidFill>
              <a:effectLst>
                <a:glow rad="50800">
                  <a:srgbClr val="1C242A">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39815521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strVal val="4/3*#ppt_w"/>
                                          </p:val>
                                        </p:tav>
                                        <p:tav tm="100000">
                                          <p:val>
                                            <p:strVal val="#ppt_w"/>
                                          </p:val>
                                        </p:tav>
                                      </p:tavLst>
                                    </p:anim>
                                    <p:anim calcmode="lin" valueType="num">
                                      <p:cBhvr>
                                        <p:cTn id="12" dur="165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50" fill="hold"/>
                                        <p:tgtEl>
                                          <p:spTgt spid="2"/>
                                        </p:tgtEl>
                                        <p:attrNameLst>
                                          <p:attrName>ppt_w</p:attrName>
                                        </p:attrNameLst>
                                      </p:cBhvr>
                                      <p:tavLst>
                                        <p:tav tm="0">
                                          <p:val>
                                            <p:fltVal val="0"/>
                                          </p:val>
                                        </p:tav>
                                        <p:tav tm="100000">
                                          <p:val>
                                            <p:strVal val="#ppt_w"/>
                                          </p:val>
                                        </p:tav>
                                      </p:tavLst>
                                    </p:anim>
                                    <p:anim calcmode="lin" valueType="num">
                                      <p:cBhvr>
                                        <p:cTn id="16" dur="185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21868" y="0"/>
            <a:ext cx="12213868" cy="6858000"/>
          </a:xfrm>
          <a:prstGeom prst="rect">
            <a:avLst/>
          </a:prstGeom>
          <a:solidFill>
            <a:srgbClr val="0B41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Rectángulo 3"/>
          <p:cNvSpPr/>
          <p:nvPr/>
        </p:nvSpPr>
        <p:spPr>
          <a:xfrm>
            <a:off x="7361854" y="1099040"/>
            <a:ext cx="4605635" cy="4524315"/>
          </a:xfrm>
          <a:prstGeom prst="rect">
            <a:avLst/>
          </a:prstGeom>
        </p:spPr>
        <p:txBody>
          <a:bodyPr wrap="square">
            <a:spAutoFit/>
          </a:bodyPr>
          <a:lstStyle/>
          <a:p>
            <a:pPr lvl="0" algn="ctr"/>
            <a:r>
              <a:rPr lang="es-ES" sz="2400" b="1" dirty="0" smtClean="0">
                <a:solidFill>
                  <a:srgbClr val="E3D0E6"/>
                </a:solidFill>
                <a:effectLst>
                  <a:glow>
                    <a:srgbClr val="3B213F"/>
                  </a:glow>
                  <a:outerShdw blurRad="38100" dist="38100" dir="2700000" algn="tl">
                    <a:srgbClr val="000000">
                      <a:alpha val="43137"/>
                    </a:srgbClr>
                  </a:outerShdw>
                </a:effectLst>
                <a:latin typeface="Arial Black" panose="020B0A04020102020204" pitchFamily="34" charset="0"/>
              </a:rPr>
              <a:t>... Razón </a:t>
            </a:r>
            <a:r>
              <a:rPr lang="es-ES" sz="2400" b="1" dirty="0">
                <a:solidFill>
                  <a:srgbClr val="E3D0E6"/>
                </a:solidFill>
                <a:effectLst>
                  <a:glow>
                    <a:srgbClr val="3B213F"/>
                  </a:glow>
                  <a:outerShdw blurRad="38100" dist="38100" dir="2700000" algn="tl">
                    <a:srgbClr val="000000">
                      <a:alpha val="43137"/>
                    </a:srgbClr>
                  </a:outerShdw>
                </a:effectLst>
                <a:latin typeface="Arial Black" panose="020B0A04020102020204" pitchFamily="34" charset="0"/>
              </a:rPr>
              <a:t>por la cual los juicios de Dios serán mas </a:t>
            </a:r>
            <a:r>
              <a:rPr lang="es-ES" sz="2400" b="1" dirty="0" smtClean="0">
                <a:solidFill>
                  <a:srgbClr val="E3D0E6"/>
                </a:solidFill>
                <a:effectLst>
                  <a:glow>
                    <a:srgbClr val="3B213F"/>
                  </a:glow>
                  <a:outerShdw blurRad="38100" dist="38100" dir="2700000" algn="tl">
                    <a:srgbClr val="000000">
                      <a:alpha val="43137"/>
                    </a:srgbClr>
                  </a:outerShdw>
                </a:effectLst>
                <a:latin typeface="Arial Black" panose="020B0A04020102020204" pitchFamily="34" charset="0"/>
              </a:rPr>
              <a:t>reiterativos como anuncio de la llegada del Mesías.                                                                          En ese sentido es que se han desatado </a:t>
            </a:r>
            <a:r>
              <a:rPr lang="es-ES" sz="2400" b="1" dirty="0">
                <a:solidFill>
                  <a:srgbClr val="E3D0E6"/>
                </a:solidFill>
                <a:effectLst>
                  <a:glow>
                    <a:srgbClr val="3B213F"/>
                  </a:glow>
                  <a:outerShdw blurRad="38100" dist="38100" dir="2700000" algn="tl">
                    <a:srgbClr val="000000">
                      <a:alpha val="43137"/>
                    </a:srgbClr>
                  </a:outerShdw>
                </a:effectLst>
                <a:latin typeface="Arial Black" panose="020B0A04020102020204" pitchFamily="34" charset="0"/>
              </a:rPr>
              <a:t>huracanes altamente destructivos, como Harvey, Irma, Norma, Lee, José, Katia, Max y María </a:t>
            </a:r>
            <a:r>
              <a:rPr lang="es-ES" sz="2400" b="1" dirty="0" smtClean="0">
                <a:solidFill>
                  <a:srgbClr val="E3D0E6"/>
                </a:solidFill>
                <a:effectLst>
                  <a:glow>
                    <a:srgbClr val="3B213F"/>
                  </a:glow>
                  <a:outerShdw blurRad="38100" dist="38100" dir="2700000" algn="tl">
                    <a:srgbClr val="000000">
                      <a:alpha val="43137"/>
                    </a:srgbClr>
                  </a:outerShdw>
                </a:effectLst>
                <a:latin typeface="Arial Black" panose="020B0A04020102020204" pitchFamily="34" charset="0"/>
              </a:rPr>
              <a:t>(siendo Irma el </a:t>
            </a:r>
            <a:r>
              <a:rPr lang="es-ES" sz="2400" b="1" dirty="0">
                <a:solidFill>
                  <a:srgbClr val="E3D0E6"/>
                </a:solidFill>
                <a:effectLst>
                  <a:glow>
                    <a:srgbClr val="3B213F"/>
                  </a:glow>
                  <a:outerShdw blurRad="38100" dist="38100" dir="2700000" algn="tl">
                    <a:srgbClr val="000000">
                      <a:alpha val="43137"/>
                    </a:srgbClr>
                  </a:outerShdw>
                </a:effectLst>
                <a:latin typeface="Arial Black" panose="020B0A04020102020204" pitchFamily="34" charset="0"/>
              </a:rPr>
              <a:t>más potente de la historia</a:t>
            </a:r>
            <a:r>
              <a:rPr lang="es-ES" sz="2400" b="1" dirty="0" smtClean="0">
                <a:solidFill>
                  <a:srgbClr val="E3D0E6"/>
                </a:solidFill>
                <a:effectLst>
                  <a:glow>
                    <a:srgbClr val="3B213F"/>
                  </a:glow>
                  <a:outerShdw blurRad="38100" dist="38100" dir="2700000" algn="tl">
                    <a:srgbClr val="000000">
                      <a:alpha val="43137"/>
                    </a:srgbClr>
                  </a:outerShdw>
                </a:effectLst>
                <a:latin typeface="Arial Black" panose="020B0A04020102020204" pitchFamily="34" charset="0"/>
              </a:rPr>
              <a:t>)</a:t>
            </a:r>
            <a:endParaRPr lang="es-PE" sz="2400" b="1" dirty="0">
              <a:solidFill>
                <a:srgbClr val="E3D0E6"/>
              </a:solidFill>
              <a:effectLst>
                <a:glow>
                  <a:srgbClr val="3B213F"/>
                </a:glow>
                <a:outerShdw blurRad="38100" dist="38100" dir="2700000" algn="tl">
                  <a:srgbClr val="000000">
                    <a:alpha val="43137"/>
                  </a:srgbClr>
                </a:outerShdw>
              </a:effectLst>
              <a:latin typeface="Arial Black" panose="020B0A04020102020204" pitchFamily="34" charset="0"/>
            </a:endParaRPr>
          </a:p>
        </p:txBody>
      </p:sp>
      <p:pic>
        <p:nvPicPr>
          <p:cNvPr id="6" name="Imagen 5"/>
          <p:cNvPicPr>
            <a:picLocks noChangeAspect="1"/>
          </p:cNvPicPr>
          <p:nvPr/>
        </p:nvPicPr>
        <p:blipFill rotWithShape="1">
          <a:blip r:embed="rId2"/>
          <a:srcRect l="10875" t="14000" r="35500" b="5778"/>
          <a:stretch/>
        </p:blipFill>
        <p:spPr>
          <a:xfrm>
            <a:off x="133296" y="385096"/>
            <a:ext cx="7073394" cy="5952204"/>
          </a:xfrm>
          <a:prstGeom prst="rect">
            <a:avLst/>
          </a:prstGeom>
        </p:spPr>
      </p:pic>
      <p:pic>
        <p:nvPicPr>
          <p:cNvPr id="8" name="Imagen 7"/>
          <p:cNvPicPr>
            <a:picLocks noChangeAspect="1"/>
          </p:cNvPicPr>
          <p:nvPr/>
        </p:nvPicPr>
        <p:blipFill rotWithShape="1">
          <a:blip r:embed="rId3"/>
          <a:srcRect l="13600" t="37958" r="80326" b="58512"/>
          <a:stretch/>
        </p:blipFill>
        <p:spPr>
          <a:xfrm>
            <a:off x="5958840" y="6060440"/>
            <a:ext cx="792480" cy="259080"/>
          </a:xfrm>
          <a:prstGeom prst="rect">
            <a:avLst/>
          </a:prstGeom>
        </p:spPr>
      </p:pic>
      <p:sp>
        <p:nvSpPr>
          <p:cNvPr id="10" name="CuadroTexto 9"/>
          <p:cNvSpPr txBox="1"/>
          <p:nvPr/>
        </p:nvSpPr>
        <p:spPr>
          <a:xfrm>
            <a:off x="11193064" y="6396335"/>
            <a:ext cx="1038794" cy="400110"/>
          </a:xfrm>
          <a:prstGeom prst="rect">
            <a:avLst/>
          </a:prstGeom>
          <a:noFill/>
        </p:spPr>
        <p:txBody>
          <a:bodyPr wrap="square" rtlCol="0">
            <a:spAutoFit/>
            <a:scene3d>
              <a:camera prst="obliqueBottomRight"/>
              <a:lightRig rig="chilly" dir="t"/>
            </a:scene3d>
            <a:sp3d extrusionH="101600">
              <a:extrusionClr>
                <a:srgbClr val="161E2C"/>
              </a:extrusionClr>
            </a:sp3d>
          </a:bodyPr>
          <a:lstStyle/>
          <a:p>
            <a:r>
              <a:rPr lang="es-ES" sz="2000" b="1" dirty="0" smtClean="0">
                <a:solidFill>
                  <a:srgbClr val="689DF4"/>
                </a:solidFill>
                <a:effectLst>
                  <a:glow rad="50800">
                    <a:srgbClr val="051C41">
                      <a:alpha val="95686"/>
                    </a:srgbClr>
                  </a:glow>
                </a:effectLst>
                <a:latin typeface="Brush Script MT" panose="03060802040406070304" pitchFamily="66" charset="0"/>
              </a:rPr>
              <a:t>P &amp; R</a:t>
            </a:r>
            <a:endParaRPr lang="es-PE" sz="2000" b="1" dirty="0">
              <a:solidFill>
                <a:srgbClr val="689DF4"/>
              </a:solidFill>
              <a:effectLst>
                <a:glow rad="50800">
                  <a:srgbClr val="051C41">
                    <a:alpha val="95686"/>
                  </a:srgbClr>
                </a:glow>
              </a:effectLst>
              <a:latin typeface="Brush Script MT" panose="03060802040406070304" pitchFamily="66" charset="0"/>
            </a:endParaRPr>
          </a:p>
        </p:txBody>
      </p:sp>
    </p:spTree>
    <p:extLst>
      <p:ext uri="{BB962C8B-B14F-4D97-AF65-F5344CB8AC3E}">
        <p14:creationId xmlns:p14="http://schemas.microsoft.com/office/powerpoint/2010/main" val="25295013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fltVal val="0"/>
                                          </p:val>
                                        </p:tav>
                                        <p:tav tm="100000">
                                          <p:val>
                                            <p:strVal val="#ppt_w"/>
                                          </p:val>
                                        </p:tav>
                                      </p:tavLst>
                                    </p:anim>
                                    <p:anim calcmode="lin" valueType="num">
                                      <p:cBhvr>
                                        <p:cTn id="8" dur="1650" fill="hold"/>
                                        <p:tgtEl>
                                          <p:spTgt spid="6"/>
                                        </p:tgtEl>
                                        <p:attrNameLst>
                                          <p:attrName>ppt_h</p:attrName>
                                        </p:attrNameLst>
                                      </p:cBhvr>
                                      <p:tavLst>
                                        <p:tav tm="0">
                                          <p:val>
                                            <p:fltVal val="0"/>
                                          </p:val>
                                        </p:tav>
                                        <p:tav tm="100000">
                                          <p:val>
                                            <p:strVal val="#ppt_h"/>
                                          </p:val>
                                        </p:tav>
                                      </p:tavLst>
                                    </p:anim>
                                    <p:anim calcmode="lin" valueType="num">
                                      <p:cBhvr>
                                        <p:cTn id="9" dur="1650" fill="hold"/>
                                        <p:tgtEl>
                                          <p:spTgt spid="6"/>
                                        </p:tgtEl>
                                        <p:attrNameLst>
                                          <p:attrName>ppt_x</p:attrName>
                                        </p:attrNameLst>
                                      </p:cBhvr>
                                      <p:tavLst>
                                        <p:tav tm="0">
                                          <p:val>
                                            <p:fltVal val="0.5"/>
                                          </p:val>
                                        </p:tav>
                                        <p:tav tm="100000">
                                          <p:val>
                                            <p:strVal val="#ppt_x"/>
                                          </p:val>
                                        </p:tav>
                                      </p:tavLst>
                                    </p:anim>
                                    <p:anim calcmode="lin" valueType="num">
                                      <p:cBhvr>
                                        <p:cTn id="10" dur="1650" fill="hold"/>
                                        <p:tgtEl>
                                          <p:spTgt spid="6"/>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850" fill="hold"/>
                                        <p:tgtEl>
                                          <p:spTgt spid="4"/>
                                        </p:tgtEl>
                                        <p:attrNameLst>
                                          <p:attrName>ppt_w</p:attrName>
                                        </p:attrNameLst>
                                      </p:cBhvr>
                                      <p:tavLst>
                                        <p:tav tm="0">
                                          <p:val>
                                            <p:fltVal val="0"/>
                                          </p:val>
                                        </p:tav>
                                        <p:tav tm="100000">
                                          <p:val>
                                            <p:strVal val="#ppt_w"/>
                                          </p:val>
                                        </p:tav>
                                      </p:tavLst>
                                    </p:anim>
                                    <p:anim calcmode="lin" valueType="num">
                                      <p:cBhvr>
                                        <p:cTn id="14" dur="1850" fill="hold"/>
                                        <p:tgtEl>
                                          <p:spTgt spid="4"/>
                                        </p:tgtEl>
                                        <p:attrNameLst>
                                          <p:attrName>ppt_h</p:attrName>
                                        </p:attrNameLst>
                                      </p:cBhvr>
                                      <p:tavLst>
                                        <p:tav tm="0">
                                          <p:val>
                                            <p:fltVal val="0"/>
                                          </p:val>
                                        </p:tav>
                                        <p:tav tm="100000">
                                          <p:val>
                                            <p:strVal val="#ppt_h"/>
                                          </p:val>
                                        </p:tav>
                                      </p:tavLst>
                                    </p:anim>
                                    <p:anim calcmode="lin" valueType="num">
                                      <p:cBhvr>
                                        <p:cTn id="15" dur="1850" fill="hold"/>
                                        <p:tgtEl>
                                          <p:spTgt spid="4"/>
                                        </p:tgtEl>
                                        <p:attrNameLst>
                                          <p:attrName>ppt_x</p:attrName>
                                        </p:attrNameLst>
                                      </p:cBhvr>
                                      <p:tavLst>
                                        <p:tav tm="0">
                                          <p:val>
                                            <p:fltVal val="0.5"/>
                                          </p:val>
                                        </p:tav>
                                        <p:tav tm="100000">
                                          <p:val>
                                            <p:strVal val="#ppt_x"/>
                                          </p:val>
                                        </p:tav>
                                      </p:tavLst>
                                    </p:anim>
                                    <p:anim calcmode="lin" valueType="num">
                                      <p:cBhvr>
                                        <p:cTn id="16" dur="1850" fill="hold"/>
                                        <p:tgtEl>
                                          <p:spTgt spid="4"/>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650" fill="hold"/>
                                        <p:tgtEl>
                                          <p:spTgt spid="8"/>
                                        </p:tgtEl>
                                        <p:attrNameLst>
                                          <p:attrName>ppt_w</p:attrName>
                                        </p:attrNameLst>
                                      </p:cBhvr>
                                      <p:tavLst>
                                        <p:tav tm="0">
                                          <p:val>
                                            <p:fltVal val="0"/>
                                          </p:val>
                                        </p:tav>
                                        <p:tav tm="100000">
                                          <p:val>
                                            <p:strVal val="#ppt_w"/>
                                          </p:val>
                                        </p:tav>
                                      </p:tavLst>
                                    </p:anim>
                                    <p:anim calcmode="lin" valueType="num">
                                      <p:cBhvr>
                                        <p:cTn id="20" dur="1650" fill="hold"/>
                                        <p:tgtEl>
                                          <p:spTgt spid="8"/>
                                        </p:tgtEl>
                                        <p:attrNameLst>
                                          <p:attrName>ppt_h</p:attrName>
                                        </p:attrNameLst>
                                      </p:cBhvr>
                                      <p:tavLst>
                                        <p:tav tm="0">
                                          <p:val>
                                            <p:fltVal val="0"/>
                                          </p:val>
                                        </p:tav>
                                        <p:tav tm="100000">
                                          <p:val>
                                            <p:strVal val="#ppt_h"/>
                                          </p:val>
                                        </p:tav>
                                      </p:tavLst>
                                    </p:anim>
                                    <p:anim calcmode="lin" valueType="num">
                                      <p:cBhvr>
                                        <p:cTn id="21" dur="1650" fill="hold"/>
                                        <p:tgtEl>
                                          <p:spTgt spid="8"/>
                                        </p:tgtEl>
                                        <p:attrNameLst>
                                          <p:attrName>ppt_x</p:attrName>
                                        </p:attrNameLst>
                                      </p:cBhvr>
                                      <p:tavLst>
                                        <p:tav tm="0">
                                          <p:val>
                                            <p:fltVal val="0.5"/>
                                          </p:val>
                                        </p:tav>
                                        <p:tav tm="100000">
                                          <p:val>
                                            <p:strVal val="#ppt_x"/>
                                          </p:val>
                                        </p:tav>
                                      </p:tavLst>
                                    </p:anim>
                                    <p:anim calcmode="lin" valueType="num">
                                      <p:cBhvr>
                                        <p:cTn id="22" dur="165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420663" y="5441771"/>
            <a:ext cx="11479237" cy="1200329"/>
          </a:xfrm>
          <a:prstGeom prst="rect">
            <a:avLst/>
          </a:prstGeom>
          <a:noFill/>
        </p:spPr>
        <p:txBody>
          <a:bodyPr wrap="square" rtlCol="0">
            <a:spAutoFit/>
          </a:bodyPr>
          <a:lstStyle/>
          <a:p>
            <a:pPr lvl="0" algn="ctr"/>
            <a:r>
              <a:rPr lang="es-ES" sz="2400" b="1" dirty="0" smtClean="0">
                <a:solidFill>
                  <a:srgbClr val="E3D0E6"/>
                </a:solidFill>
                <a:effectLst>
                  <a:glow>
                    <a:srgbClr val="3B213F"/>
                  </a:glow>
                  <a:outerShdw blurRad="38100" dist="38100" dir="2700000" algn="tl">
                    <a:srgbClr val="000000">
                      <a:alpha val="43137"/>
                    </a:srgbClr>
                  </a:outerShdw>
                </a:effectLst>
                <a:latin typeface="Arial Black" panose="020B0A04020102020204" pitchFamily="34" charset="0"/>
              </a:rPr>
              <a:t>De otro lado, el 8 y 19 de Setiembre de este 2017 se han dado 2 fuertes terremotos en México, como los ocurridos en Chiapas y Oaxaca (de 8.2º) y el sucedido en el DF y Puebla (de 7.1º)</a:t>
            </a:r>
            <a:endParaRPr lang="es-PE" sz="2400" b="1" dirty="0">
              <a:solidFill>
                <a:srgbClr val="E3D0E6"/>
              </a:solidFill>
              <a:effectLst>
                <a:glow>
                  <a:srgbClr val="3B213F"/>
                </a:glow>
                <a:outerShdw blurRad="38100" dist="38100" dir="2700000" algn="tl">
                  <a:srgbClr val="000000">
                    <a:alpha val="43137"/>
                  </a:srgbClr>
                </a:outerShdw>
              </a:effectLst>
              <a:latin typeface="Arial Black" panose="020B0A04020102020204" pitchFamily="34" charset="0"/>
            </a:endParaRPr>
          </a:p>
        </p:txBody>
      </p:sp>
      <p:pic>
        <p:nvPicPr>
          <p:cNvPr id="9" name="Imagen 8"/>
          <p:cNvPicPr>
            <a:picLocks noChangeAspect="1"/>
          </p:cNvPicPr>
          <p:nvPr/>
        </p:nvPicPr>
        <p:blipFill rotWithShape="1">
          <a:blip r:embed="rId2"/>
          <a:srcRect l="11000" t="8222" r="38375" b="8001"/>
          <a:stretch/>
        </p:blipFill>
        <p:spPr>
          <a:xfrm>
            <a:off x="195777" y="199610"/>
            <a:ext cx="5138224" cy="4782989"/>
          </a:xfrm>
          <a:prstGeom prst="rect">
            <a:avLst/>
          </a:prstGeom>
        </p:spPr>
      </p:pic>
      <p:pic>
        <p:nvPicPr>
          <p:cNvPr id="10" name="Imagen 9"/>
          <p:cNvPicPr>
            <a:picLocks noChangeAspect="1"/>
          </p:cNvPicPr>
          <p:nvPr/>
        </p:nvPicPr>
        <p:blipFill rotWithShape="1">
          <a:blip r:embed="rId3"/>
          <a:srcRect l="1500" t="73334" r="37875" b="21444"/>
          <a:stretch/>
        </p:blipFill>
        <p:spPr>
          <a:xfrm>
            <a:off x="195776" y="4982599"/>
            <a:ext cx="5138225" cy="338145"/>
          </a:xfrm>
          <a:prstGeom prst="rect">
            <a:avLst/>
          </a:prstGeom>
        </p:spPr>
      </p:pic>
      <p:pic>
        <p:nvPicPr>
          <p:cNvPr id="11" name="Imagen 10"/>
          <p:cNvPicPr>
            <a:picLocks noChangeAspect="1"/>
          </p:cNvPicPr>
          <p:nvPr/>
        </p:nvPicPr>
        <p:blipFill rotWithShape="1">
          <a:blip r:embed="rId4"/>
          <a:srcRect t="8889" b="40000"/>
          <a:stretch/>
        </p:blipFill>
        <p:spPr>
          <a:xfrm>
            <a:off x="5501636" y="199610"/>
            <a:ext cx="6531618" cy="1859935"/>
          </a:xfrm>
          <a:prstGeom prst="rect">
            <a:avLst/>
          </a:prstGeom>
        </p:spPr>
      </p:pic>
      <p:pic>
        <p:nvPicPr>
          <p:cNvPr id="12" name="Imagen 11"/>
          <p:cNvPicPr>
            <a:picLocks noChangeAspect="1"/>
          </p:cNvPicPr>
          <p:nvPr/>
        </p:nvPicPr>
        <p:blipFill rotWithShape="1">
          <a:blip r:embed="rId5"/>
          <a:srcRect l="5499" t="15778" r="6784" b="5333"/>
          <a:stretch/>
        </p:blipFill>
        <p:spPr>
          <a:xfrm>
            <a:off x="5501639" y="2059545"/>
            <a:ext cx="6531615" cy="3304284"/>
          </a:xfrm>
          <a:prstGeom prst="rect">
            <a:avLst/>
          </a:prstGeom>
        </p:spPr>
      </p:pic>
      <p:cxnSp>
        <p:nvCxnSpPr>
          <p:cNvPr id="14" name="Conector recto 13"/>
          <p:cNvCxnSpPr/>
          <p:nvPr/>
        </p:nvCxnSpPr>
        <p:spPr>
          <a:xfrm>
            <a:off x="960120" y="5210775"/>
            <a:ext cx="1036320" cy="1"/>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Conector recto 16"/>
          <p:cNvCxnSpPr/>
          <p:nvPr/>
        </p:nvCxnSpPr>
        <p:spPr>
          <a:xfrm>
            <a:off x="7467600" y="2031210"/>
            <a:ext cx="103632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8444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650" fill="hold"/>
                                        <p:tgtEl>
                                          <p:spTgt spid="9"/>
                                        </p:tgtEl>
                                        <p:attrNameLst>
                                          <p:attrName>ppt_w</p:attrName>
                                        </p:attrNameLst>
                                      </p:cBhvr>
                                      <p:tavLst>
                                        <p:tav tm="0">
                                          <p:val>
                                            <p:strVal val="4/3*#ppt_w"/>
                                          </p:val>
                                        </p:tav>
                                        <p:tav tm="100000">
                                          <p:val>
                                            <p:strVal val="#ppt_w"/>
                                          </p:val>
                                        </p:tav>
                                      </p:tavLst>
                                    </p:anim>
                                    <p:anim calcmode="lin" valueType="num">
                                      <p:cBhvr>
                                        <p:cTn id="8" dur="1650" fill="hold"/>
                                        <p:tgtEl>
                                          <p:spTgt spid="9"/>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1650" fill="hold"/>
                                        <p:tgtEl>
                                          <p:spTgt spid="11"/>
                                        </p:tgtEl>
                                        <p:attrNameLst>
                                          <p:attrName>ppt_w</p:attrName>
                                        </p:attrNameLst>
                                      </p:cBhvr>
                                      <p:tavLst>
                                        <p:tav tm="0">
                                          <p:val>
                                            <p:strVal val="4/3*#ppt_w"/>
                                          </p:val>
                                        </p:tav>
                                        <p:tav tm="100000">
                                          <p:val>
                                            <p:strVal val="#ppt_w"/>
                                          </p:val>
                                        </p:tav>
                                      </p:tavLst>
                                    </p:anim>
                                    <p:anim calcmode="lin" valueType="num">
                                      <p:cBhvr>
                                        <p:cTn id="12" dur="1650" fill="hold"/>
                                        <p:tgtEl>
                                          <p:spTgt spid="11"/>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50" fill="hold"/>
                                        <p:tgtEl>
                                          <p:spTgt spid="2"/>
                                        </p:tgtEl>
                                        <p:attrNameLst>
                                          <p:attrName>ppt_w</p:attrName>
                                        </p:attrNameLst>
                                      </p:cBhvr>
                                      <p:tavLst>
                                        <p:tav tm="0">
                                          <p:val>
                                            <p:fltVal val="0"/>
                                          </p:val>
                                        </p:tav>
                                        <p:tav tm="100000">
                                          <p:val>
                                            <p:strVal val="#ppt_w"/>
                                          </p:val>
                                        </p:tav>
                                      </p:tavLst>
                                    </p:anim>
                                    <p:anim calcmode="lin" valueType="num">
                                      <p:cBhvr>
                                        <p:cTn id="16" dur="1850" fill="hold"/>
                                        <p:tgtEl>
                                          <p:spTgt spid="2"/>
                                        </p:tgtEl>
                                        <p:attrNameLst>
                                          <p:attrName>ppt_h</p:attrName>
                                        </p:attrNameLst>
                                      </p:cBhvr>
                                      <p:tavLst>
                                        <p:tav tm="0">
                                          <p:val>
                                            <p:fltVal val="0"/>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1650" fill="hold"/>
                                        <p:tgtEl>
                                          <p:spTgt spid="12"/>
                                        </p:tgtEl>
                                        <p:attrNameLst>
                                          <p:attrName>ppt_w</p:attrName>
                                        </p:attrNameLst>
                                      </p:cBhvr>
                                      <p:tavLst>
                                        <p:tav tm="0">
                                          <p:val>
                                            <p:strVal val="4/3*#ppt_w"/>
                                          </p:val>
                                        </p:tav>
                                        <p:tav tm="100000">
                                          <p:val>
                                            <p:strVal val="#ppt_w"/>
                                          </p:val>
                                        </p:tav>
                                      </p:tavLst>
                                    </p:anim>
                                    <p:anim calcmode="lin" valueType="num">
                                      <p:cBhvr>
                                        <p:cTn id="20" dur="1650" fill="hold"/>
                                        <p:tgtEl>
                                          <p:spTgt spid="12"/>
                                        </p:tgtEl>
                                        <p:attrNameLst>
                                          <p:attrName>ppt_h</p:attrName>
                                        </p:attrNameLst>
                                      </p:cBhvr>
                                      <p:tavLst>
                                        <p:tav tm="0">
                                          <p:val>
                                            <p:strVal val="4/3*#ppt_h"/>
                                          </p:val>
                                        </p:tav>
                                        <p:tav tm="100000">
                                          <p:val>
                                            <p:strVal val="#ppt_h"/>
                                          </p:val>
                                        </p:tav>
                                      </p:tavLst>
                                    </p:anim>
                                  </p:childTnLst>
                                </p:cTn>
                              </p:par>
                              <p:par>
                                <p:cTn id="21" presetID="23" presetClass="entr" presetSubtype="288"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1650" fill="hold"/>
                                        <p:tgtEl>
                                          <p:spTgt spid="10"/>
                                        </p:tgtEl>
                                        <p:attrNameLst>
                                          <p:attrName>ppt_w</p:attrName>
                                        </p:attrNameLst>
                                      </p:cBhvr>
                                      <p:tavLst>
                                        <p:tav tm="0">
                                          <p:val>
                                            <p:strVal val="4/3*#ppt_w"/>
                                          </p:val>
                                        </p:tav>
                                        <p:tav tm="100000">
                                          <p:val>
                                            <p:strVal val="#ppt_w"/>
                                          </p:val>
                                        </p:tav>
                                      </p:tavLst>
                                    </p:anim>
                                    <p:anim calcmode="lin" valueType="num">
                                      <p:cBhvr>
                                        <p:cTn id="24" dur="1650" fill="hold"/>
                                        <p:tgtEl>
                                          <p:spTgt spid="10"/>
                                        </p:tgtEl>
                                        <p:attrNameLst>
                                          <p:attrName>ppt_h</p:attrName>
                                        </p:attrNameLst>
                                      </p:cBhvr>
                                      <p:tavLst>
                                        <p:tav tm="0">
                                          <p:val>
                                            <p:strVal val="4/3*#ppt_h"/>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650" fill="hold"/>
                                        <p:tgtEl>
                                          <p:spTgt spid="14"/>
                                        </p:tgtEl>
                                        <p:attrNameLst>
                                          <p:attrName>ppt_w</p:attrName>
                                        </p:attrNameLst>
                                      </p:cBhvr>
                                      <p:tavLst>
                                        <p:tav tm="0">
                                          <p:val>
                                            <p:fltVal val="0"/>
                                          </p:val>
                                        </p:tav>
                                        <p:tav tm="100000">
                                          <p:val>
                                            <p:strVal val="#ppt_w"/>
                                          </p:val>
                                        </p:tav>
                                      </p:tavLst>
                                    </p:anim>
                                    <p:anim calcmode="lin" valueType="num">
                                      <p:cBhvr>
                                        <p:cTn id="28" dur="1650" fill="hold"/>
                                        <p:tgtEl>
                                          <p:spTgt spid="14"/>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p:cTn id="31" dur="1650" fill="hold"/>
                                        <p:tgtEl>
                                          <p:spTgt spid="17"/>
                                        </p:tgtEl>
                                        <p:attrNameLst>
                                          <p:attrName>ppt_w</p:attrName>
                                        </p:attrNameLst>
                                      </p:cBhvr>
                                      <p:tavLst>
                                        <p:tav tm="0">
                                          <p:val>
                                            <p:fltVal val="0"/>
                                          </p:val>
                                        </p:tav>
                                        <p:tav tm="100000">
                                          <p:val>
                                            <p:strVal val="#ppt_w"/>
                                          </p:val>
                                        </p:tav>
                                      </p:tavLst>
                                    </p:anim>
                                    <p:anim calcmode="lin" valueType="num">
                                      <p:cBhvr>
                                        <p:cTn id="32" dur="165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sp>
        <p:nvSpPr>
          <p:cNvPr id="3" name="CuadroTexto 1"/>
          <p:cNvSpPr txBox="1"/>
          <p:nvPr/>
        </p:nvSpPr>
        <p:spPr>
          <a:xfrm>
            <a:off x="236621" y="4664614"/>
            <a:ext cx="11506200" cy="1938992"/>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Amado lector, ¿entiende ahora los tiempos cruciales que estamos </a:t>
            </a:r>
            <a:r>
              <a:rPr lang="es-PE" sz="2400" b="1" dirty="0" smtClean="0">
                <a:solidFill>
                  <a:srgbClr val="002060"/>
                </a:solidFill>
                <a:latin typeface="Arial Black" panose="020B0A04020102020204" pitchFamily="34" charset="0"/>
              </a:rPr>
              <a:t>presenciando? Los principios de dolores a que hizo referencia Jesucristo en el evangelio de Mateo 24, es un corto período pre apocalíptico que constituye un preludio a la Tribulación  de 7 años que menciona el libro de Apocalipsis y el profeta Daniel.</a:t>
            </a:r>
            <a:endParaRPr lang="es-PE" sz="24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1721090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6"/>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4677"/>
            <a:ext cx="12192000" cy="6853324"/>
          </a:xfrm>
          <a:prstGeom prst="rect">
            <a:avLst/>
          </a:prstGeom>
          <a:noFill/>
          <a:ln>
            <a:noFill/>
          </a:ln>
        </p:spPr>
      </p:pic>
      <p:sp>
        <p:nvSpPr>
          <p:cNvPr id="3" name="CuadroTexto 1"/>
          <p:cNvSpPr txBox="1"/>
          <p:nvPr/>
        </p:nvSpPr>
        <p:spPr>
          <a:xfrm>
            <a:off x="143339" y="3936000"/>
            <a:ext cx="11865771" cy="2677656"/>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En ese sentido, le exhortamos en el amor de Cristo que acepte a Cristo como su Salvador y consagre su vida a Él y pueda irse en el Arrebatamiento, porque si Ud. no consigue irse en dicho evento, desgraciadamente se quedará para la Tribulación de 7 años, con el Anticristo, donde los juicios de Dios descenderán a la Tierra, a saber: El juicio de los 7 sellos, el juicio de las 7 trompetas y el juicio de las 7 copas (Apocalipsis capítulos 6, 7, 8, 9, 11:15-19 y capítulo 16)</a:t>
            </a:r>
          </a:p>
        </p:txBody>
      </p:sp>
    </p:spTree>
    <p:extLst>
      <p:ext uri="{BB962C8B-B14F-4D97-AF65-F5344CB8AC3E}">
        <p14:creationId xmlns:p14="http://schemas.microsoft.com/office/powerpoint/2010/main" val="28263589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7"/>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1131" y="7944"/>
            <a:ext cx="12192000" cy="6850057"/>
          </a:xfrm>
          <a:prstGeom prst="rect">
            <a:avLst/>
          </a:prstGeom>
          <a:noFill/>
          <a:ln>
            <a:noFill/>
          </a:ln>
        </p:spPr>
      </p:pic>
      <p:sp>
        <p:nvSpPr>
          <p:cNvPr id="3" name="CuadroTexto 1"/>
          <p:cNvSpPr txBox="1"/>
          <p:nvPr/>
        </p:nvSpPr>
        <p:spPr>
          <a:xfrm>
            <a:off x="359318" y="5061182"/>
            <a:ext cx="11451103" cy="830997"/>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Si Ud. duda lo que estamos afirmando, queremos exponer lo que dijo Jesucristo en el evangelio de Lucas 21:25-27, que dice:</a:t>
            </a:r>
          </a:p>
        </p:txBody>
      </p:sp>
    </p:spTree>
    <p:extLst>
      <p:ext uri="{BB962C8B-B14F-4D97-AF65-F5344CB8AC3E}">
        <p14:creationId xmlns:p14="http://schemas.microsoft.com/office/powerpoint/2010/main" val="21884244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8"/>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sp>
        <p:nvSpPr>
          <p:cNvPr id="3" name="CuadroTexto 1"/>
          <p:cNvSpPr txBox="1"/>
          <p:nvPr/>
        </p:nvSpPr>
        <p:spPr>
          <a:xfrm>
            <a:off x="336885" y="3744000"/>
            <a:ext cx="11445240" cy="3046988"/>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a:t>
            </a:r>
            <a:r>
              <a:rPr lang="es-PE" sz="1200" b="1" dirty="0">
                <a:solidFill>
                  <a:srgbClr val="002060"/>
                </a:solidFill>
                <a:latin typeface="Arial Black" panose="020B0A04020102020204" pitchFamily="34" charset="0"/>
              </a:rPr>
              <a:t>25</a:t>
            </a:r>
            <a:r>
              <a:rPr lang="es-PE" sz="2400" b="1" dirty="0">
                <a:solidFill>
                  <a:srgbClr val="002060"/>
                </a:solidFill>
                <a:latin typeface="Arial Black" panose="020B0A04020102020204" pitchFamily="34" charset="0"/>
              </a:rPr>
              <a:t> Entonces habrá señales en el sol, en la luna y en las estrellas, y en la tierra angustia de las gentes, confundidas a causa del bramido del mar y de las olas;</a:t>
            </a:r>
          </a:p>
          <a:p>
            <a:pPr algn="ctr"/>
            <a:r>
              <a:rPr lang="es-PE" sz="1200" b="1" dirty="0">
                <a:solidFill>
                  <a:srgbClr val="002060"/>
                </a:solidFill>
                <a:latin typeface="Arial Black" panose="020B0A04020102020204" pitchFamily="34" charset="0"/>
              </a:rPr>
              <a:t>26</a:t>
            </a:r>
            <a:r>
              <a:rPr lang="es-PE" sz="2400" b="1" dirty="0">
                <a:solidFill>
                  <a:srgbClr val="002060"/>
                </a:solidFill>
                <a:latin typeface="Arial Black" panose="020B0A04020102020204" pitchFamily="34" charset="0"/>
              </a:rPr>
              <a:t> desfalleciendo los hombres por el temor y la expectación de las cosas que sobrevendrán en la tierra; PORQUE LAS POTENCIAS DE LOS CIELOS SERÁN CONMOVIDAS.</a:t>
            </a:r>
          </a:p>
          <a:p>
            <a:pPr algn="ctr"/>
            <a:r>
              <a:rPr lang="es-PE" sz="1067" b="1" dirty="0">
                <a:solidFill>
                  <a:srgbClr val="002060"/>
                </a:solidFill>
                <a:latin typeface="Arial Black" panose="020B0A04020102020204" pitchFamily="34" charset="0"/>
              </a:rPr>
              <a:t>27</a:t>
            </a:r>
            <a:r>
              <a:rPr lang="es-PE" sz="2400" b="1" dirty="0">
                <a:solidFill>
                  <a:srgbClr val="002060"/>
                </a:solidFill>
                <a:latin typeface="Arial Black" panose="020B0A04020102020204" pitchFamily="34" charset="0"/>
              </a:rPr>
              <a:t> Entonces verán al Hijo del Hombre, que vendrá en una nube con poder y gran gloria”.</a:t>
            </a:r>
          </a:p>
        </p:txBody>
      </p:sp>
    </p:spTree>
    <p:extLst>
      <p:ext uri="{BB962C8B-B14F-4D97-AF65-F5344CB8AC3E}">
        <p14:creationId xmlns:p14="http://schemas.microsoft.com/office/powerpoint/2010/main" val="38277215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9"/>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sp>
        <p:nvSpPr>
          <p:cNvPr id="3" name="CuadroTexto 1"/>
          <p:cNvSpPr txBox="1"/>
          <p:nvPr/>
        </p:nvSpPr>
        <p:spPr>
          <a:xfrm>
            <a:off x="277399" y="4853410"/>
            <a:ext cx="11612880" cy="1569660"/>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Es más, lea Ud. también estos pasajes que nos habla de eventos cósmicos y juicios del Señor, a saber: Sofonías 1:14-18, Joel 2:1-2, Joel 2:30-32, Isaías 24:1-23, Zacarías 14:7, 1º Tesalonicenses 5:2-3, 2º Pedro 3:10-12</a:t>
            </a:r>
          </a:p>
        </p:txBody>
      </p:sp>
    </p:spTree>
    <p:extLst>
      <p:ext uri="{BB962C8B-B14F-4D97-AF65-F5344CB8AC3E}">
        <p14:creationId xmlns:p14="http://schemas.microsoft.com/office/powerpoint/2010/main" val="798959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50" fill="hold"/>
                                        <p:tgtEl>
                                          <p:spTgt spid="3"/>
                                        </p:tgtEl>
                                        <p:attrNameLst>
                                          <p:attrName>ppt_w</p:attrName>
                                        </p:attrNameLst>
                                      </p:cBhvr>
                                      <p:tavLst>
                                        <p:tav tm="0">
                                          <p:val>
                                            <p:fltVal val="0"/>
                                          </p:val>
                                        </p:tav>
                                        <p:tav tm="100000">
                                          <p:val>
                                            <p:strVal val="#ppt_w"/>
                                          </p:val>
                                        </p:tav>
                                      </p:tavLst>
                                    </p:anim>
                                    <p:anim calcmode="lin" valueType="num">
                                      <p:cBhvr>
                                        <p:cTn id="12" dur="185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3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9144" y="0"/>
            <a:ext cx="12188237" cy="6858000"/>
          </a:xfrm>
          <a:prstGeom prst="rect">
            <a:avLst/>
          </a:prstGeom>
          <a:noFill/>
          <a:ln>
            <a:noFill/>
          </a:ln>
        </p:spPr>
      </p:pic>
      <p:sp>
        <p:nvSpPr>
          <p:cNvPr id="2" name="CuadroTexto 1"/>
          <p:cNvSpPr txBox="1"/>
          <p:nvPr/>
        </p:nvSpPr>
        <p:spPr>
          <a:xfrm>
            <a:off x="360680" y="599442"/>
            <a:ext cx="11414760" cy="4893647"/>
          </a:xfrm>
          <a:prstGeom prst="rect">
            <a:avLst/>
          </a:prstGeom>
          <a:noFill/>
        </p:spPr>
        <p:txBody>
          <a:bodyPr wrap="square" lIns="91440" tIns="45720" rIns="91440" bIns="45720" rtlCol="0">
            <a:spAutoFit/>
          </a:bodyPr>
          <a:lstStyle/>
          <a:p>
            <a:pPr algn="ctr"/>
            <a:r>
              <a:rPr lang="es-PE" sz="2400" b="1" i="1" dirty="0">
                <a:solidFill>
                  <a:srgbClr val="002060"/>
                </a:solidFill>
                <a:latin typeface="Berlin Sans FB Demi" panose="020E0802020502020306" pitchFamily="34" charset="0"/>
              </a:rPr>
              <a:t>Apreciado lector, si Ud. nunca ha recibido en su corazón a Jesucristo como Señor y Salvador, le invitamos a que repita esta oración en voz audible y no con el pensamiento.</a:t>
            </a:r>
          </a:p>
          <a:p>
            <a:pPr algn="ctr"/>
            <a:endParaRPr lang="es-ES" sz="2400" b="1" i="1" dirty="0">
              <a:solidFill>
                <a:srgbClr val="002060"/>
              </a:solidFill>
              <a:latin typeface="Berlin Sans FB Demi" panose="020E0802020502020306" pitchFamily="34" charset="0"/>
            </a:endParaRPr>
          </a:p>
          <a:p>
            <a:pPr algn="ctr"/>
            <a:r>
              <a:rPr lang="es-PE" sz="2400" b="1" i="1" dirty="0">
                <a:solidFill>
                  <a:srgbClr val="002060"/>
                </a:solidFill>
                <a:latin typeface="Berlin Sans FB Demi" panose="020E0802020502020306" pitchFamily="34" charset="0"/>
              </a:rPr>
              <a:t>Bendito Dios, vengo a ti en el nombre de tu Hijo Jesucristo. Reconozco que no he estado andando en tus leyes y he vivido conforme a mi propia voluntad y mis pensamientos. Señor, te pido perdón por toda transgresión y desobediencia hacia tu Santo Nombre. Te ruego que tu sangre preciosa limpie todo mi ser, espíritu, alma y cuerpo, ayúdame a andar en tu voluntad conforme a tu Palabra y a prepararme para tu segunda venida. Yo confieso con mi boca a Jesucristo como Señor y Salvador personal. Inscribe mi nombre en el libro de la vida y haz de mí una nueva criatura. Te doy gracias en el nombre de tu amado </a:t>
            </a:r>
          </a:p>
          <a:p>
            <a:pPr algn="ctr"/>
            <a:r>
              <a:rPr lang="es-PE" sz="2400" b="1" i="1" dirty="0">
                <a:solidFill>
                  <a:srgbClr val="002060"/>
                </a:solidFill>
                <a:latin typeface="Berlin Sans FB Demi" panose="020E0802020502020306" pitchFamily="34" charset="0"/>
              </a:rPr>
              <a:t>Hijo Jesucristo. Amén.</a:t>
            </a:r>
          </a:p>
        </p:txBody>
      </p:sp>
      <p:sp>
        <p:nvSpPr>
          <p:cNvPr id="5" name="CuadroTexto 4"/>
          <p:cNvSpPr txBox="1"/>
          <p:nvPr/>
        </p:nvSpPr>
        <p:spPr>
          <a:xfrm>
            <a:off x="10208723" y="6339300"/>
            <a:ext cx="2808312" cy="461665"/>
          </a:xfrm>
          <a:prstGeom prst="rect">
            <a:avLst/>
          </a:prstGeom>
          <a:noFill/>
        </p:spPr>
        <p:txBody>
          <a:bodyPr wrap="square" rtlCol="0">
            <a:spAutoFit/>
            <a:scene3d>
              <a:camera prst="obliqueBottomRight"/>
              <a:lightRig rig="chilly" dir="t"/>
            </a:scene3d>
            <a:sp3d extrusionH="101600">
              <a:extrusionClr>
                <a:srgbClr val="0E2438"/>
              </a:extrusionClr>
            </a:sp3d>
          </a:bodyPr>
          <a:lstStyle/>
          <a:p>
            <a:r>
              <a:rPr lang="es-ES" sz="2400" b="1" dirty="0" smtClean="0">
                <a:solidFill>
                  <a:schemeClr val="accent1">
                    <a:lumMod val="40000"/>
                    <a:lumOff val="60000"/>
                  </a:schemeClr>
                </a:solidFill>
                <a:effectLst>
                  <a:glow rad="50800">
                    <a:srgbClr val="0E2438">
                      <a:alpha val="96000"/>
                    </a:srgbClr>
                  </a:glow>
                </a:effectLst>
                <a:latin typeface="Brush Script MT" panose="03060802040406070304" pitchFamily="66" charset="0"/>
              </a:rPr>
              <a:t>Paloma &amp; </a:t>
            </a:r>
            <a:r>
              <a:rPr lang="es-ES" sz="2400" b="1" dirty="0" err="1" smtClean="0">
                <a:solidFill>
                  <a:schemeClr val="accent1">
                    <a:lumMod val="40000"/>
                    <a:lumOff val="60000"/>
                  </a:schemeClr>
                </a:solidFill>
                <a:effectLst>
                  <a:glow rad="50800">
                    <a:srgbClr val="0E2438">
                      <a:alpha val="96000"/>
                    </a:srgbClr>
                  </a:glow>
                </a:effectLst>
                <a:latin typeface="Brush Script MT" panose="03060802040406070304" pitchFamily="66" charset="0"/>
              </a:rPr>
              <a:t>Roby</a:t>
            </a:r>
            <a:endParaRPr lang="es-PE" sz="2400" b="1" dirty="0">
              <a:solidFill>
                <a:schemeClr val="accent1">
                  <a:lumMod val="40000"/>
                  <a:lumOff val="60000"/>
                </a:schemeClr>
              </a:solidFill>
              <a:effectLst>
                <a:glow rad="50800">
                  <a:srgbClr val="0E2438">
                    <a:alpha val="96000"/>
                  </a:srgbClr>
                </a:glow>
              </a:effectLst>
              <a:latin typeface="Brush Script MT" panose="03060802040406070304" pitchFamily="66" charset="0"/>
            </a:endParaRPr>
          </a:p>
        </p:txBody>
      </p:sp>
    </p:spTree>
    <p:extLst>
      <p:ext uri="{BB962C8B-B14F-4D97-AF65-F5344CB8AC3E}">
        <p14:creationId xmlns:p14="http://schemas.microsoft.com/office/powerpoint/2010/main" val="13724369"/>
      </p:ext>
    </p:extLst>
  </p:cSld>
  <p:clrMapOvr>
    <a:masterClrMapping/>
  </p:clrMapOvr>
  <mc:AlternateContent xmlns:mc="http://schemas.openxmlformats.org/markup-compatibility/2006" xmlns:p14="http://schemas.microsoft.com/office/powerpoint/2010/main">
    <mc:Choice Requires="p14">
      <p:transition spd="slow" p14:dur="2000">
        <p:sndAc>
          <p:endSnd/>
        </p:sndAc>
      </p:transition>
    </mc:Choice>
    <mc:Fallback xmlns="">
      <p:transition spd="slow">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50" fill="hold"/>
                                        <p:tgtEl>
                                          <p:spTgt spid="5"/>
                                        </p:tgtEl>
                                        <p:attrNameLst>
                                          <p:attrName>ppt_w</p:attrName>
                                        </p:attrNameLst>
                                      </p:cBhvr>
                                      <p:tavLst>
                                        <p:tav tm="0">
                                          <p:val>
                                            <p:fltVal val="0"/>
                                          </p:val>
                                        </p:tav>
                                        <p:tav tm="100000">
                                          <p:val>
                                            <p:strVal val="#ppt_w"/>
                                          </p:val>
                                        </p:tav>
                                      </p:tavLst>
                                    </p:anim>
                                    <p:anim calcmode="lin" valueType="num">
                                      <p:cBhvr>
                                        <p:cTn id="16" dur="185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6" name="1 CuadroTexto"/>
          <p:cNvSpPr txBox="1"/>
          <p:nvPr/>
        </p:nvSpPr>
        <p:spPr>
          <a:xfrm>
            <a:off x="1103445" y="6021289"/>
            <a:ext cx="9889099" cy="994998"/>
          </a:xfrm>
          <a:prstGeom prst="rect">
            <a:avLst/>
          </a:prstGeom>
          <a:noFill/>
        </p:spPr>
        <p:txBody>
          <a:bodyPr wrap="square" lIns="91420" tIns="45711" rIns="91420" bIns="45711" rtlCol="0">
            <a:spAutoFit/>
            <a:scene3d>
              <a:camera prst="obliqueBottomLeft"/>
              <a:lightRig rig="threePt" dir="t"/>
            </a:scene3d>
            <a:sp3d extrusionH="69850">
              <a:extrusionClr>
                <a:srgbClr val="0070C0"/>
              </a:extrusionClr>
            </a:sp3d>
          </a:bodyPr>
          <a:lstStyle/>
          <a:p>
            <a:pPr algn="ctr"/>
            <a:r>
              <a:rPr lang="es-ES" sz="2133" b="1" i="1" dirty="0">
                <a:gradFill>
                  <a:gsLst>
                    <a:gs pos="417">
                      <a:srgbClr val="1F497D">
                        <a:lumMod val="0"/>
                        <a:lumOff val="100000"/>
                      </a:srgbClr>
                    </a:gs>
                    <a:gs pos="77000">
                      <a:srgbClr val="1F497D">
                        <a:lumMod val="20000"/>
                        <a:lumOff val="80000"/>
                      </a:srgbClr>
                    </a:gs>
                    <a:gs pos="99000">
                      <a:srgbClr val="0070C0"/>
                    </a:gs>
                  </a:gsLst>
                  <a:lin ang="5400000" scaled="0"/>
                </a:gradFill>
                <a:effectLst>
                  <a:outerShdw blurRad="50800" dist="50800" dir="5400000" algn="ctr" rotWithShape="0">
                    <a:srgbClr val="002060"/>
                  </a:outerShdw>
                </a:effectLst>
                <a:latin typeface="Hobo Std" pitchFamily="34" charset="0"/>
              </a:rPr>
              <a:t>A continuación les mostramos una relación de trabajos </a:t>
            </a:r>
          </a:p>
          <a:p>
            <a:pPr algn="ctr"/>
            <a:r>
              <a:rPr lang="es-ES" sz="2133" b="1" i="1" dirty="0">
                <a:gradFill>
                  <a:gsLst>
                    <a:gs pos="417">
                      <a:srgbClr val="1F497D">
                        <a:lumMod val="0"/>
                        <a:lumOff val="100000"/>
                      </a:srgbClr>
                    </a:gs>
                    <a:gs pos="77000">
                      <a:srgbClr val="1F497D">
                        <a:lumMod val="20000"/>
                        <a:lumOff val="80000"/>
                      </a:srgbClr>
                    </a:gs>
                    <a:gs pos="99000">
                      <a:srgbClr val="0070C0"/>
                    </a:gs>
                  </a:gsLst>
                  <a:lin ang="5400000" scaled="0"/>
                </a:gradFill>
                <a:effectLst>
                  <a:outerShdw blurRad="50800" dist="50800" dir="5400000" algn="ctr" rotWithShape="0">
                    <a:srgbClr val="002060"/>
                  </a:outerShdw>
                </a:effectLst>
                <a:latin typeface="Hobo Std" pitchFamily="34" charset="0"/>
              </a:rPr>
              <a:t>cristianos por si alguno despierta su interés.</a:t>
            </a:r>
          </a:p>
          <a:p>
            <a:pPr algn="ctr"/>
            <a:endParaRPr lang="en-US" sz="1600" b="1" i="1" dirty="0">
              <a:gradFill>
                <a:gsLst>
                  <a:gs pos="417">
                    <a:srgbClr val="1F497D">
                      <a:lumMod val="0"/>
                      <a:lumOff val="100000"/>
                    </a:srgbClr>
                  </a:gs>
                  <a:gs pos="77000">
                    <a:srgbClr val="1F497D">
                      <a:lumMod val="20000"/>
                      <a:lumOff val="80000"/>
                    </a:srgbClr>
                  </a:gs>
                  <a:gs pos="99000">
                    <a:srgbClr val="0070C0"/>
                  </a:gs>
                </a:gsLst>
                <a:lin ang="5400000" scaled="0"/>
              </a:gradFill>
              <a:effectLst>
                <a:outerShdw blurRad="50800" dist="50800" dir="5400000" algn="ctr" rotWithShape="0">
                  <a:srgbClr val="002060"/>
                </a:outerShdw>
              </a:effectLst>
              <a:latin typeface="Hobo Std" pitchFamily="34" charset="0"/>
            </a:endParaRPr>
          </a:p>
        </p:txBody>
      </p:sp>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14471" t="17995" r="14108" b="24362"/>
          <a:stretch/>
        </p:blipFill>
        <p:spPr bwMode="auto">
          <a:xfrm>
            <a:off x="2831637" y="895062"/>
            <a:ext cx="2880320" cy="1695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l="5791" t="14020" r="5712" b="24267"/>
          <a:stretch/>
        </p:blipFill>
        <p:spPr bwMode="auto">
          <a:xfrm>
            <a:off x="3633218" y="4742688"/>
            <a:ext cx="4913377" cy="1133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15124" y="6213312"/>
            <a:ext cx="2112433" cy="7556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438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800" fill="hold"/>
                                        <p:tgtEl>
                                          <p:spTgt spid="1027"/>
                                        </p:tgtEl>
                                        <p:attrNameLst>
                                          <p:attrName>ppt_w</p:attrName>
                                        </p:attrNameLst>
                                      </p:cBhvr>
                                      <p:tavLst>
                                        <p:tav tm="0">
                                          <p:val>
                                            <p:fltVal val="0"/>
                                          </p:val>
                                        </p:tav>
                                        <p:tav tm="100000">
                                          <p:val>
                                            <p:strVal val="#ppt_w"/>
                                          </p:val>
                                        </p:tav>
                                      </p:tavLst>
                                    </p:anim>
                                    <p:anim calcmode="lin" valueType="num">
                                      <p:cBhvr>
                                        <p:cTn id="16" dur="1800" fill="hold"/>
                                        <p:tgtEl>
                                          <p:spTgt spid="102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028"/>
                                        </p:tgtEl>
                                        <p:attrNameLst>
                                          <p:attrName>style.visibility</p:attrName>
                                        </p:attrNameLst>
                                      </p:cBhvr>
                                      <p:to>
                                        <p:strVal val="visible"/>
                                      </p:to>
                                    </p:set>
                                    <p:anim calcmode="lin" valueType="num">
                                      <p:cBhvr>
                                        <p:cTn id="19" dur="1800" fill="hold"/>
                                        <p:tgtEl>
                                          <p:spTgt spid="1028"/>
                                        </p:tgtEl>
                                        <p:attrNameLst>
                                          <p:attrName>ppt_w</p:attrName>
                                        </p:attrNameLst>
                                      </p:cBhvr>
                                      <p:tavLst>
                                        <p:tav tm="0">
                                          <p:val>
                                            <p:fltVal val="0"/>
                                          </p:val>
                                        </p:tav>
                                        <p:tav tm="100000">
                                          <p:val>
                                            <p:strVal val="#ppt_w"/>
                                          </p:val>
                                        </p:tav>
                                      </p:tavLst>
                                    </p:anim>
                                    <p:anim calcmode="lin" valueType="num">
                                      <p:cBhvr>
                                        <p:cTn id="20" dur="1800" fill="hold"/>
                                        <p:tgtEl>
                                          <p:spTgt spid="10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7986" y="-1"/>
            <a:ext cx="12188239" cy="6858001"/>
          </a:xfrm>
          <a:prstGeom prst="rect">
            <a:avLst/>
          </a:prstGeom>
          <a:noFill/>
          <a:ln>
            <a:noFill/>
          </a:ln>
        </p:spPr>
      </p:pic>
      <p:sp>
        <p:nvSpPr>
          <p:cNvPr id="6" name="5 CuadroTexto">
            <a:hlinkClick r:id="rId3"/>
          </p:cNvPr>
          <p:cNvSpPr txBox="1"/>
          <p:nvPr/>
        </p:nvSpPr>
        <p:spPr>
          <a:xfrm>
            <a:off x="565389" y="2843524"/>
            <a:ext cx="4633201"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¿Sabes por qué murió Cristo </a:t>
            </a:r>
          </a:p>
          <a:p>
            <a:pPr algn="ctr">
              <a:defRPr/>
            </a:pPr>
            <a:r>
              <a:rPr lang="es-ES" sz="2400" b="1" dirty="0">
                <a:solidFill>
                  <a:srgbClr val="002060"/>
                </a:solidFill>
                <a:cs typeface="Arial" charset="0"/>
              </a:rPr>
              <a:t>por ti en la cruz? - 2</a:t>
            </a:r>
            <a:endParaRPr lang="en-US" sz="2400" b="1" dirty="0">
              <a:solidFill>
                <a:srgbClr val="002060"/>
              </a:solidFill>
              <a:cs typeface="Arial" charset="0"/>
            </a:endParaRPr>
          </a:p>
        </p:txBody>
      </p:sp>
      <p:sp>
        <p:nvSpPr>
          <p:cNvPr id="7" name="6 CuadroTexto">
            <a:hlinkClick r:id="rId4"/>
          </p:cNvPr>
          <p:cNvSpPr txBox="1"/>
          <p:nvPr/>
        </p:nvSpPr>
        <p:spPr>
          <a:xfrm>
            <a:off x="5752803" y="3073251"/>
            <a:ext cx="3427943"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Eclipses de Luna Roja</a:t>
            </a:r>
            <a:endParaRPr lang="en-US" sz="2400" b="1" dirty="0">
              <a:solidFill>
                <a:srgbClr val="002060"/>
              </a:solidFill>
              <a:cs typeface="Arial" charset="0"/>
            </a:endParaRPr>
          </a:p>
        </p:txBody>
      </p:sp>
      <p:sp>
        <p:nvSpPr>
          <p:cNvPr id="8" name="7 CuadroTexto">
            <a:hlinkClick r:id="rId5"/>
          </p:cNvPr>
          <p:cNvSpPr txBox="1"/>
          <p:nvPr/>
        </p:nvSpPr>
        <p:spPr>
          <a:xfrm>
            <a:off x="9316028" y="3087968"/>
            <a:ext cx="276139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Arrebatamiento</a:t>
            </a:r>
            <a:endParaRPr lang="en-US" sz="2400" b="1" dirty="0">
              <a:solidFill>
                <a:srgbClr val="002060"/>
              </a:solidFill>
              <a:cs typeface="Arial" charset="0"/>
            </a:endParaRPr>
          </a:p>
        </p:txBody>
      </p:sp>
      <p:sp>
        <p:nvSpPr>
          <p:cNvPr id="9" name="8 CuadroTexto">
            <a:hlinkClick r:id="rId6"/>
          </p:cNvPr>
          <p:cNvSpPr txBox="1"/>
          <p:nvPr/>
        </p:nvSpPr>
        <p:spPr>
          <a:xfrm>
            <a:off x="5993610" y="1829531"/>
            <a:ext cx="266617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Acto de Juzgar</a:t>
            </a:r>
            <a:endParaRPr lang="en-US" sz="2400" b="1" dirty="0">
              <a:solidFill>
                <a:srgbClr val="002060"/>
              </a:solidFill>
              <a:cs typeface="Arial" charset="0"/>
            </a:endParaRPr>
          </a:p>
        </p:txBody>
      </p:sp>
      <p:sp>
        <p:nvSpPr>
          <p:cNvPr id="10" name="9 CuadroTexto">
            <a:hlinkClick r:id="rId7"/>
          </p:cNvPr>
          <p:cNvSpPr txBox="1"/>
          <p:nvPr/>
        </p:nvSpPr>
        <p:spPr>
          <a:xfrm>
            <a:off x="9063383" y="1846983"/>
            <a:ext cx="2951840"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Salvación del Alma</a:t>
            </a:r>
            <a:endParaRPr lang="en-US" sz="2400" b="1" dirty="0">
              <a:solidFill>
                <a:srgbClr val="002060"/>
              </a:solidFill>
              <a:cs typeface="Arial" charset="0"/>
            </a:endParaRPr>
          </a:p>
        </p:txBody>
      </p:sp>
      <p:sp>
        <p:nvSpPr>
          <p:cNvPr id="11" name="10 CuadroTexto">
            <a:hlinkClick r:id="rId8"/>
          </p:cNvPr>
          <p:cNvSpPr txBox="1"/>
          <p:nvPr/>
        </p:nvSpPr>
        <p:spPr>
          <a:xfrm>
            <a:off x="577577" y="3899819"/>
            <a:ext cx="4665811"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Misterio de la Divina Trinidad</a:t>
            </a:r>
            <a:endParaRPr lang="en-US" sz="2400" b="1" dirty="0">
              <a:solidFill>
                <a:srgbClr val="002060"/>
              </a:solidFill>
              <a:cs typeface="Arial" charset="0"/>
            </a:endParaRPr>
          </a:p>
        </p:txBody>
      </p:sp>
      <p:sp>
        <p:nvSpPr>
          <p:cNvPr id="12" name="11 CuadroTexto">
            <a:hlinkClick r:id="rId9"/>
          </p:cNvPr>
          <p:cNvSpPr txBox="1"/>
          <p:nvPr/>
        </p:nvSpPr>
        <p:spPr>
          <a:xfrm>
            <a:off x="6717770" y="3703419"/>
            <a:ext cx="4761031"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Radiografía Bíblica del Anticristo</a:t>
            </a:r>
            <a:endParaRPr lang="en-US" sz="2400" b="1" dirty="0">
              <a:solidFill>
                <a:srgbClr val="002060"/>
              </a:solidFill>
              <a:cs typeface="Arial" charset="0"/>
            </a:endParaRPr>
          </a:p>
        </p:txBody>
      </p:sp>
      <p:sp>
        <p:nvSpPr>
          <p:cNvPr id="13" name="12 CuadroTexto">
            <a:hlinkClick r:id="rId10"/>
          </p:cNvPr>
          <p:cNvSpPr txBox="1"/>
          <p:nvPr/>
        </p:nvSpPr>
        <p:spPr>
          <a:xfrm>
            <a:off x="931661" y="4526207"/>
            <a:ext cx="399926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Misterio del Espíritu Santo</a:t>
            </a:r>
            <a:endParaRPr lang="en-US" sz="2400" b="1" dirty="0">
              <a:solidFill>
                <a:srgbClr val="002060"/>
              </a:solidFill>
              <a:cs typeface="Arial" charset="0"/>
            </a:endParaRPr>
          </a:p>
        </p:txBody>
      </p:sp>
      <p:sp>
        <p:nvSpPr>
          <p:cNvPr id="14" name="13 CuadroTexto">
            <a:hlinkClick r:id="rId11"/>
          </p:cNvPr>
          <p:cNvSpPr txBox="1"/>
          <p:nvPr/>
        </p:nvSpPr>
        <p:spPr>
          <a:xfrm>
            <a:off x="6209680" y="2440931"/>
            <a:ext cx="571323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¿Existen Varias Maneras de llegar a Dios?</a:t>
            </a:r>
            <a:endParaRPr lang="en-US" sz="2400" b="1" dirty="0">
              <a:solidFill>
                <a:srgbClr val="002060"/>
              </a:solidFill>
              <a:cs typeface="Arial" charset="0"/>
            </a:endParaRPr>
          </a:p>
        </p:txBody>
      </p:sp>
      <p:sp>
        <p:nvSpPr>
          <p:cNvPr id="15" name="14 CuadroTexto">
            <a:hlinkClick r:id="rId12"/>
          </p:cNvPr>
          <p:cNvSpPr txBox="1"/>
          <p:nvPr/>
        </p:nvSpPr>
        <p:spPr>
          <a:xfrm>
            <a:off x="1314757" y="5107003"/>
            <a:ext cx="3332723"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Más</a:t>
            </a:r>
            <a:r>
              <a:rPr lang="es-ES" sz="2400" b="1" dirty="0">
                <a:solidFill>
                  <a:srgbClr val="002060"/>
                </a:solidFill>
                <a:effectLst>
                  <a:outerShdw blurRad="38100" dist="38100" dir="2700000" algn="tl">
                    <a:srgbClr val="000000">
                      <a:alpha val="43137"/>
                    </a:srgbClr>
                  </a:outerShdw>
                </a:effectLst>
                <a:cs typeface="Arial" charset="0"/>
              </a:rPr>
              <a:t> </a:t>
            </a:r>
            <a:r>
              <a:rPr lang="es-ES" sz="2400" b="1" dirty="0">
                <a:solidFill>
                  <a:srgbClr val="002060"/>
                </a:solidFill>
                <a:cs typeface="Arial" charset="0"/>
              </a:rPr>
              <a:t>allá de la Muerte</a:t>
            </a:r>
            <a:endParaRPr lang="en-US" sz="2400" b="1" dirty="0">
              <a:solidFill>
                <a:srgbClr val="002060"/>
              </a:solidFill>
              <a:cs typeface="Arial" charset="0"/>
            </a:endParaRPr>
          </a:p>
        </p:txBody>
      </p:sp>
      <p:sp>
        <p:nvSpPr>
          <p:cNvPr id="16" name="13 CuadroTexto">
            <a:hlinkClick r:id="rId13"/>
          </p:cNvPr>
          <p:cNvSpPr txBox="1"/>
          <p:nvPr/>
        </p:nvSpPr>
        <p:spPr>
          <a:xfrm>
            <a:off x="6963440" y="4288608"/>
            <a:ext cx="4372645" cy="830970"/>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Cuando el Hombre le Cambia </a:t>
            </a:r>
          </a:p>
          <a:p>
            <a:pPr algn="ctr">
              <a:defRPr/>
            </a:pPr>
            <a:r>
              <a:rPr lang="es-ES" sz="2400" b="1" dirty="0">
                <a:solidFill>
                  <a:srgbClr val="002060"/>
                </a:solidFill>
                <a:cs typeface="Arial" charset="0"/>
              </a:rPr>
              <a:t>la Gloria a Dios</a:t>
            </a:r>
            <a:endParaRPr lang="en-US" sz="2400" b="1" dirty="0">
              <a:solidFill>
                <a:srgbClr val="002060"/>
              </a:solidFill>
              <a:cs typeface="Arial" charset="0"/>
            </a:endParaRPr>
          </a:p>
        </p:txBody>
      </p:sp>
      <p:sp>
        <p:nvSpPr>
          <p:cNvPr id="18" name="13 CuadroTexto">
            <a:hlinkClick r:id="rId14"/>
          </p:cNvPr>
          <p:cNvSpPr txBox="1"/>
          <p:nvPr/>
        </p:nvSpPr>
        <p:spPr>
          <a:xfrm>
            <a:off x="335360" y="5829272"/>
            <a:ext cx="5548232"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¿Se puede señalar Fechas Exactas para Eventos Apocalípticos?</a:t>
            </a:r>
            <a:endParaRPr lang="en-US" sz="2400" b="1" dirty="0">
              <a:solidFill>
                <a:srgbClr val="002060"/>
              </a:solidFill>
              <a:cs typeface="Arial" charset="0"/>
            </a:endParaRPr>
          </a:p>
        </p:txBody>
      </p:sp>
      <p:sp>
        <p:nvSpPr>
          <p:cNvPr id="23" name="16 CuadroTexto">
            <a:hlinkClick r:id="rId15"/>
          </p:cNvPr>
          <p:cNvSpPr txBox="1"/>
          <p:nvPr/>
        </p:nvSpPr>
        <p:spPr>
          <a:xfrm>
            <a:off x="632564" y="1797652"/>
            <a:ext cx="4515933"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¿Sabes por qué murió Cristo</a:t>
            </a:r>
          </a:p>
          <a:p>
            <a:pPr algn="ctr">
              <a:defRPr/>
            </a:pPr>
            <a:r>
              <a:rPr lang="es-ES" sz="2400" b="1" dirty="0">
                <a:solidFill>
                  <a:srgbClr val="002060"/>
                </a:solidFill>
                <a:cs typeface="Arial" charset="0"/>
              </a:rPr>
              <a:t> por ti en la cruz? - I</a:t>
            </a:r>
            <a:endParaRPr lang="en-US" sz="2400" b="1" dirty="0">
              <a:solidFill>
                <a:srgbClr val="002060"/>
              </a:solidFill>
              <a:cs typeface="Arial" charset="0"/>
            </a:endParaRPr>
          </a:p>
        </p:txBody>
      </p:sp>
      <p:sp>
        <p:nvSpPr>
          <p:cNvPr id="22" name="2 CuadroTexto"/>
          <p:cNvSpPr txBox="1"/>
          <p:nvPr/>
        </p:nvSpPr>
        <p:spPr>
          <a:xfrm>
            <a:off x="487354" y="214179"/>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5" name="24 Pentágono"/>
          <p:cNvSpPr/>
          <p:nvPr/>
        </p:nvSpPr>
        <p:spPr>
          <a:xfrm>
            <a:off x="8178329"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0"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39700">
              <a:extrusionClr>
                <a:srgbClr val="002060"/>
              </a:extrusionClr>
            </a:sp3d>
          </a:bodyPr>
          <a:lstStyle/>
          <a:p>
            <a:pPr algn="ctr">
              <a:tabLst>
                <a:tab pos="4930403" algn="l"/>
              </a:tabLst>
              <a:defRPr/>
            </a:pPr>
            <a:r>
              <a:rPr lang="es-ES" sz="2000" b="1" dirty="0">
                <a:solidFill>
                  <a:prstClr val="white"/>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403" algn="l"/>
              </a:tabLst>
              <a:defRPr/>
            </a:pPr>
            <a:r>
              <a:rPr lang="es-ES" sz="2000" b="1" dirty="0">
                <a:solidFill>
                  <a:prstClr val="white"/>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prstClr val="white"/>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4" name="23 CuadroTexto">
            <a:hlinkClick r:id="rId16"/>
          </p:cNvPr>
          <p:cNvSpPr txBox="1"/>
          <p:nvPr/>
        </p:nvSpPr>
        <p:spPr>
          <a:xfrm>
            <a:off x="7152126" y="5349218"/>
            <a:ext cx="3966406"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91408" tIns="45707" rIns="91408" bIns="45707" rtlCol="0">
            <a:spAutoFit/>
            <a:sp3d extrusionH="114300">
              <a:bevelT w="82550" h="38100" prst="coolSlant"/>
              <a:extrusionClr>
                <a:schemeClr val="bg2">
                  <a:lumMod val="20000"/>
                  <a:lumOff val="80000"/>
                </a:schemeClr>
              </a:extrusionClr>
            </a:sp3d>
          </a:bodyPr>
          <a:lstStyle/>
          <a:p>
            <a:pPr algn="ctr"/>
            <a:r>
              <a:rPr lang="es-ES" sz="2400" b="1" dirty="0">
                <a:solidFill>
                  <a:srgbClr val="002060"/>
                </a:solidFill>
              </a:rPr>
              <a:t>Impactante Testimonio De Un</a:t>
            </a:r>
          </a:p>
          <a:p>
            <a:pPr algn="ctr"/>
            <a:r>
              <a:rPr lang="es-ES" sz="2400" b="1" dirty="0">
                <a:solidFill>
                  <a:srgbClr val="002060"/>
                </a:solidFill>
              </a:rPr>
              <a:t> Ex Terrorista Islámico</a:t>
            </a:r>
          </a:p>
        </p:txBody>
      </p:sp>
    </p:spTree>
    <p:extLst>
      <p:ext uri="{BB962C8B-B14F-4D97-AF65-F5344CB8AC3E}">
        <p14:creationId xmlns:p14="http://schemas.microsoft.com/office/powerpoint/2010/main" val="3825781455"/>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3766" y="-1"/>
            <a:ext cx="12188239" cy="6858001"/>
          </a:xfrm>
          <a:prstGeom prst="rect">
            <a:avLst/>
          </a:prstGeom>
          <a:noFill/>
          <a:ln>
            <a:noFill/>
          </a:ln>
        </p:spPr>
      </p:pic>
      <p:sp>
        <p:nvSpPr>
          <p:cNvPr id="9" name="9 CuadroTexto">
            <a:hlinkClick r:id="rId3"/>
          </p:cNvPr>
          <p:cNvSpPr txBox="1"/>
          <p:nvPr/>
        </p:nvSpPr>
        <p:spPr>
          <a:xfrm>
            <a:off x="1391477" y="3024003"/>
            <a:ext cx="2951840"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Carta de Un Bebé</a:t>
            </a:r>
            <a:endParaRPr lang="en-US" sz="2400" b="1" dirty="0">
              <a:solidFill>
                <a:srgbClr val="002060"/>
              </a:solidFill>
              <a:cs typeface="Arial" charset="0"/>
            </a:endParaRPr>
          </a:p>
        </p:txBody>
      </p:sp>
      <p:sp>
        <p:nvSpPr>
          <p:cNvPr id="10" name="11 CuadroTexto">
            <a:hlinkClick r:id="rId4"/>
          </p:cNvPr>
          <p:cNvSpPr txBox="1"/>
          <p:nvPr/>
        </p:nvSpPr>
        <p:spPr>
          <a:xfrm>
            <a:off x="719405" y="3621023"/>
            <a:ext cx="425164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Peor De Los Sentimientos</a:t>
            </a:r>
            <a:endParaRPr lang="en-US" sz="2400" b="1" dirty="0">
              <a:solidFill>
                <a:srgbClr val="002060"/>
              </a:solidFill>
              <a:cs typeface="Arial" charset="0"/>
            </a:endParaRPr>
          </a:p>
        </p:txBody>
      </p:sp>
      <p:sp>
        <p:nvSpPr>
          <p:cNvPr id="11" name="13 CuadroTexto">
            <a:hlinkClick r:id="rId5"/>
          </p:cNvPr>
          <p:cNvSpPr txBox="1"/>
          <p:nvPr/>
        </p:nvSpPr>
        <p:spPr>
          <a:xfrm>
            <a:off x="6480044" y="1700811"/>
            <a:ext cx="530621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La Guerra Contra El Dinero En Efectivo</a:t>
            </a:r>
            <a:endParaRPr lang="en-US" sz="2400" b="1" dirty="0">
              <a:solidFill>
                <a:srgbClr val="002060"/>
              </a:solidFill>
              <a:cs typeface="Arial" charset="0"/>
            </a:endParaRPr>
          </a:p>
        </p:txBody>
      </p:sp>
      <p:sp>
        <p:nvSpPr>
          <p:cNvPr id="12" name="13 CuadroTexto">
            <a:hlinkClick r:id="rId6"/>
          </p:cNvPr>
          <p:cNvSpPr txBox="1"/>
          <p:nvPr/>
        </p:nvSpPr>
        <p:spPr>
          <a:xfrm>
            <a:off x="719404" y="1700811"/>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Testimonio Acerca De Halloween</a:t>
            </a:r>
            <a:endParaRPr lang="en-US" sz="2400"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6576054" y="3044958"/>
            <a:ext cx="507672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Testimonio De Un Ex Monje Budista                      Que Regresó De La Muerte</a:t>
            </a:r>
            <a:endParaRPr lang="en-US" sz="2400" b="1" dirty="0">
              <a:solidFill>
                <a:srgbClr val="002060"/>
              </a:solidFill>
              <a:cs typeface="Arial" charset="0"/>
            </a:endParaRPr>
          </a:p>
        </p:txBody>
      </p:sp>
      <p:sp>
        <p:nvSpPr>
          <p:cNvPr id="14" name="13 CuadroTexto">
            <a:hlinkClick r:id="rId8"/>
          </p:cNvPr>
          <p:cNvSpPr txBox="1"/>
          <p:nvPr/>
        </p:nvSpPr>
        <p:spPr>
          <a:xfrm>
            <a:off x="719409" y="4293102"/>
            <a:ext cx="4281665"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Envejecer Es Una Obligación, </a:t>
            </a:r>
          </a:p>
          <a:p>
            <a:pPr algn="ctr">
              <a:defRPr/>
            </a:pPr>
            <a:r>
              <a:rPr lang="es-ES" sz="2400" b="1" dirty="0">
                <a:solidFill>
                  <a:srgbClr val="002060"/>
                </a:solidFill>
                <a:cs typeface="Arial" charset="0"/>
              </a:rPr>
              <a:t>Madurar Es Una Opción</a:t>
            </a:r>
            <a:endParaRPr lang="en-US" sz="2400" b="1" dirty="0">
              <a:solidFill>
                <a:srgbClr val="002060"/>
              </a:solidFill>
              <a:cs typeface="Arial" charset="0"/>
            </a:endParaRPr>
          </a:p>
        </p:txBody>
      </p:sp>
      <p:sp>
        <p:nvSpPr>
          <p:cNvPr id="16" name="13 CuadroTexto">
            <a:hlinkClick r:id="rId9"/>
          </p:cNvPr>
          <p:cNvSpPr txBox="1"/>
          <p:nvPr/>
        </p:nvSpPr>
        <p:spPr>
          <a:xfrm>
            <a:off x="6480043" y="2372883"/>
            <a:ext cx="537696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De Prostituta A Una Vida Con Propósito</a:t>
            </a:r>
            <a:endParaRPr lang="en-US" sz="2400" b="1" dirty="0">
              <a:solidFill>
                <a:srgbClr val="002060"/>
              </a:solidFill>
              <a:cs typeface="Arial" charset="0"/>
            </a:endParaRPr>
          </a:p>
        </p:txBody>
      </p:sp>
      <p:sp>
        <p:nvSpPr>
          <p:cNvPr id="17" name="13 CuadroTexto">
            <a:hlinkClick r:id="rId10"/>
          </p:cNvPr>
          <p:cNvSpPr txBox="1"/>
          <p:nvPr/>
        </p:nvSpPr>
        <p:spPr>
          <a:xfrm>
            <a:off x="911425" y="2372883"/>
            <a:ext cx="385058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Jerusalén, La Ciudad Amada</a:t>
            </a:r>
            <a:endParaRPr lang="en-US" sz="2400" b="1" dirty="0">
              <a:solidFill>
                <a:srgbClr val="002060"/>
              </a:solidFill>
              <a:latin typeface="Arial Narrow" panose="020B0606020202030204" pitchFamily="34" charset="0"/>
              <a:cs typeface="Arial" charset="0"/>
            </a:endParaRPr>
          </a:p>
        </p:txBody>
      </p:sp>
      <p:sp>
        <p:nvSpPr>
          <p:cNvPr id="22" name="2 CuadroTexto"/>
          <p:cNvSpPr txBox="1"/>
          <p:nvPr/>
        </p:nvSpPr>
        <p:spPr>
          <a:xfrm>
            <a:off x="487354" y="214179"/>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6864085" y="4005065"/>
            <a:ext cx="456971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91408" tIns="45707" rIns="91408" bIns="45707" rtlCol="0">
            <a:spAutoFit/>
            <a:sp3d extrusionH="114300">
              <a:bevelT w="82550" h="38100" prst="coolSlant"/>
              <a:extrusionClr>
                <a:schemeClr val="bg2">
                  <a:lumMod val="20000"/>
                  <a:lumOff val="80000"/>
                </a:schemeClr>
              </a:extrusionClr>
            </a:sp3d>
          </a:bodyPr>
          <a:lstStyle/>
          <a:p>
            <a:r>
              <a:rPr lang="es-ES" sz="2400" b="1" dirty="0">
                <a:solidFill>
                  <a:srgbClr val="002060"/>
                </a:solidFill>
              </a:rPr>
              <a:t>Reconoce Tus Errores Y Serás Libre</a:t>
            </a:r>
          </a:p>
        </p:txBody>
      </p:sp>
      <p:sp>
        <p:nvSpPr>
          <p:cNvPr id="24"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39700">
              <a:extrusionClr>
                <a:srgbClr val="002060"/>
              </a:extrusionClr>
            </a:sp3d>
          </a:bodyPr>
          <a:lstStyle/>
          <a:p>
            <a:pPr algn="ctr">
              <a:tabLst>
                <a:tab pos="4930403" algn="l"/>
              </a:tabLst>
              <a:defRPr/>
            </a:pPr>
            <a:r>
              <a:rPr lang="es-ES" sz="2000" b="1" dirty="0">
                <a:solidFill>
                  <a:prstClr val="white"/>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403" algn="l"/>
              </a:tabLst>
              <a:defRPr/>
            </a:pPr>
            <a:r>
              <a:rPr lang="es-ES" sz="2000" b="1" dirty="0">
                <a:solidFill>
                  <a:prstClr val="white"/>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prstClr val="white"/>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5" name="16 CuadroTexto">
            <a:hlinkClick r:id="rId12"/>
          </p:cNvPr>
          <p:cNvSpPr txBox="1"/>
          <p:nvPr/>
        </p:nvSpPr>
        <p:spPr>
          <a:xfrm>
            <a:off x="6960096" y="4677140"/>
            <a:ext cx="4515933"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La Voluntad Perfecta de Dios y Su Voluntad Permisiva</a:t>
            </a:r>
            <a:endParaRPr lang="en-US" sz="2400" b="1" dirty="0">
              <a:solidFill>
                <a:srgbClr val="002060"/>
              </a:solidFill>
              <a:cs typeface="Arial" charset="0"/>
            </a:endParaRPr>
          </a:p>
        </p:txBody>
      </p:sp>
      <p:sp>
        <p:nvSpPr>
          <p:cNvPr id="23" name="11 CuadroTexto">
            <a:hlinkClick r:id="rId13"/>
          </p:cNvPr>
          <p:cNvSpPr txBox="1"/>
          <p:nvPr/>
        </p:nvSpPr>
        <p:spPr>
          <a:xfrm>
            <a:off x="431373" y="5349215"/>
            <a:ext cx="499255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Planeta </a:t>
            </a:r>
            <a:r>
              <a:rPr lang="es-ES" sz="2400" b="1" dirty="0" err="1">
                <a:solidFill>
                  <a:srgbClr val="002060"/>
                </a:solidFill>
                <a:cs typeface="Arial" charset="0"/>
              </a:rPr>
              <a:t>Nibiru</a:t>
            </a:r>
            <a:r>
              <a:rPr lang="es-ES" sz="2400" b="1" dirty="0">
                <a:solidFill>
                  <a:srgbClr val="002060"/>
                </a:solidFill>
                <a:cs typeface="Arial" charset="0"/>
              </a:rPr>
              <a:t> ¿Amenaza o Ficción?</a:t>
            </a:r>
            <a:endParaRPr lang="en-US" sz="2400" b="1" dirty="0">
              <a:solidFill>
                <a:srgbClr val="002060"/>
              </a:solidFill>
              <a:cs typeface="Arial" charset="0"/>
            </a:endParaRPr>
          </a:p>
        </p:txBody>
      </p:sp>
      <p:sp>
        <p:nvSpPr>
          <p:cNvPr id="19" name="11 CuadroTexto">
            <a:hlinkClick r:id="rId14"/>
          </p:cNvPr>
          <p:cNvSpPr txBox="1"/>
          <p:nvPr/>
        </p:nvSpPr>
        <p:spPr>
          <a:xfrm>
            <a:off x="431373" y="6021289"/>
            <a:ext cx="499255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Cómo Obtener Paz Interior</a:t>
            </a:r>
            <a:endParaRPr lang="en-US" sz="2400" b="1" dirty="0">
              <a:solidFill>
                <a:srgbClr val="002060"/>
              </a:solidFill>
              <a:cs typeface="Arial" charset="0"/>
            </a:endParaRPr>
          </a:p>
        </p:txBody>
      </p:sp>
      <p:sp>
        <p:nvSpPr>
          <p:cNvPr id="26" name="25 Pentágono"/>
          <p:cNvSpPr/>
          <p:nvPr/>
        </p:nvSpPr>
        <p:spPr>
          <a:xfrm>
            <a:off x="8178329"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1" name="13 CuadroTexto">
            <a:hlinkClick r:id="rId15"/>
          </p:cNvPr>
          <p:cNvSpPr txBox="1"/>
          <p:nvPr/>
        </p:nvSpPr>
        <p:spPr>
          <a:xfrm>
            <a:off x="6960096" y="5733257"/>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De Científico a Siervo de Dios</a:t>
            </a:r>
            <a:endParaRPr lang="en-US" sz="2400"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945895369"/>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7" y="-1"/>
            <a:ext cx="12188239" cy="6858001"/>
          </a:xfrm>
          <a:prstGeom prst="rect">
            <a:avLst/>
          </a:prstGeom>
          <a:noFill/>
          <a:ln>
            <a:noFill/>
          </a:ln>
        </p:spPr>
      </p:pic>
      <p:sp>
        <p:nvSpPr>
          <p:cNvPr id="12" name="13 CuadroTexto">
            <a:hlinkClick r:id="rId4"/>
          </p:cNvPr>
          <p:cNvSpPr txBox="1"/>
          <p:nvPr/>
        </p:nvSpPr>
        <p:spPr>
          <a:xfrm>
            <a:off x="672000" y="489600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Niño Regresa del Cielo con un Mensaje para el Mundo</a:t>
            </a:r>
            <a:endParaRPr lang="en-US" sz="2400" b="1" dirty="0">
              <a:solidFill>
                <a:srgbClr val="002060"/>
              </a:solidFill>
              <a:latin typeface="Arial Narrow" panose="020B0606020202030204" pitchFamily="34" charset="0"/>
              <a:cs typeface="Arial" charset="0"/>
            </a:endParaRPr>
          </a:p>
        </p:txBody>
      </p:sp>
      <p:sp>
        <p:nvSpPr>
          <p:cNvPr id="22" name="2 CuadroTexto"/>
          <p:cNvSpPr txBox="1"/>
          <p:nvPr/>
        </p:nvSpPr>
        <p:spPr>
          <a:xfrm>
            <a:off x="487355" y="214179"/>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7" tIns="45707" rIns="91407"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4" name="3 CuadroTexto"/>
          <p:cNvSpPr txBox="1"/>
          <p:nvPr/>
        </p:nvSpPr>
        <p:spPr>
          <a:xfrm>
            <a:off x="494825" y="899396"/>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5" tIns="45719" rIns="91435" bIns="45719">
            <a:spAutoFit/>
            <a:sp3d extrusionH="139700">
              <a:extrusionClr>
                <a:srgbClr val="002060"/>
              </a:extrusionClr>
            </a:sp3d>
          </a:bodyPr>
          <a:lstStyle/>
          <a:p>
            <a:pPr algn="ctr">
              <a:tabLst>
                <a:tab pos="4930279" algn="l"/>
              </a:tabLst>
              <a:defRPr/>
            </a:pPr>
            <a:r>
              <a:rPr lang="es-ES" sz="2000" b="1" dirty="0">
                <a:solidFill>
                  <a:prstClr val="white"/>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prstClr val="white"/>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prstClr val="white"/>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6" name="13 CuadroTexto">
            <a:hlinkClick r:id="rId5"/>
          </p:cNvPr>
          <p:cNvSpPr txBox="1"/>
          <p:nvPr/>
        </p:nvSpPr>
        <p:spPr>
          <a:xfrm>
            <a:off x="719403" y="1700810"/>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¿Es Halloween Un Inocente Juego de Niños?</a:t>
            </a:r>
            <a:endParaRPr lang="en-US" sz="2400"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719403" y="3648001"/>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La Cara Oculta de Halloween</a:t>
            </a:r>
            <a:endParaRPr lang="en-US" sz="2400"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719403" y="2660918"/>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Ex Satanista  Habla  Acerca de Halloween</a:t>
            </a:r>
            <a:endParaRPr lang="en-US" sz="2400" b="1" dirty="0">
              <a:solidFill>
                <a:srgbClr val="002060"/>
              </a:solidFill>
              <a:latin typeface="Arial Narrow" panose="020B0606020202030204" pitchFamily="34" charset="0"/>
              <a:cs typeface="Arial" charset="0"/>
            </a:endParaRPr>
          </a:p>
        </p:txBody>
      </p:sp>
      <p:sp>
        <p:nvSpPr>
          <p:cNvPr id="11" name="13 CuadroTexto">
            <a:hlinkClick r:id="rId8"/>
          </p:cNvPr>
          <p:cNvSpPr txBox="1"/>
          <p:nvPr/>
        </p:nvSpPr>
        <p:spPr>
          <a:xfrm>
            <a:off x="672000" y="5904001"/>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¡Reconoce Ud. los Tiempos que Estamos Viviendo?</a:t>
            </a:r>
            <a:endParaRPr lang="en-US" sz="2400" b="1" dirty="0">
              <a:solidFill>
                <a:srgbClr val="002060"/>
              </a:solidFill>
              <a:latin typeface="Arial Narrow" panose="020B0606020202030204" pitchFamily="34" charset="0"/>
              <a:cs typeface="Arial" charset="0"/>
            </a:endParaRPr>
          </a:p>
        </p:txBody>
      </p:sp>
      <p:sp>
        <p:nvSpPr>
          <p:cNvPr id="13" name="13 CuadroTexto">
            <a:hlinkClick r:id="rId9"/>
          </p:cNvPr>
          <p:cNvSpPr txBox="1"/>
          <p:nvPr/>
        </p:nvSpPr>
        <p:spPr>
          <a:xfrm>
            <a:off x="672000" y="4293097"/>
            <a:ext cx="451250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Un Vistazo a la Eternidad</a:t>
            </a:r>
            <a:endParaRPr lang="en-US" sz="2400" b="1" dirty="0">
              <a:solidFill>
                <a:srgbClr val="002060"/>
              </a:solidFill>
              <a:latin typeface="Arial Narrow" panose="020B0606020202030204" pitchFamily="34" charset="0"/>
              <a:cs typeface="Arial" charset="0"/>
            </a:endParaRPr>
          </a:p>
        </p:txBody>
      </p:sp>
      <p:sp>
        <p:nvSpPr>
          <p:cNvPr id="14" name="13 CuadroTexto">
            <a:hlinkClick r:id="rId10"/>
          </p:cNvPr>
          <p:cNvSpPr txBox="1"/>
          <p:nvPr/>
        </p:nvSpPr>
        <p:spPr>
          <a:xfrm>
            <a:off x="6576054" y="1776001"/>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Sacrificio de Jesucristo Según el </a:t>
            </a:r>
          </a:p>
          <a:p>
            <a:pPr algn="ctr">
              <a:defRPr/>
            </a:pPr>
            <a:r>
              <a:rPr lang="es-ES" sz="2400" b="1" dirty="0">
                <a:solidFill>
                  <a:srgbClr val="002060"/>
                </a:solidFill>
                <a:latin typeface="Arial Narrow" panose="020B0606020202030204" pitchFamily="34" charset="0"/>
                <a:cs typeface="Arial" charset="0"/>
              </a:rPr>
              <a:t>Antiguo Testamento</a:t>
            </a:r>
            <a:endParaRPr lang="en-US" sz="2400" b="1" dirty="0">
              <a:solidFill>
                <a:srgbClr val="002060"/>
              </a:solidFill>
              <a:latin typeface="Arial Narrow" panose="020B0606020202030204" pitchFamily="34" charset="0"/>
              <a:cs typeface="Arial" charset="0"/>
            </a:endParaRPr>
          </a:p>
        </p:txBody>
      </p:sp>
      <p:sp>
        <p:nvSpPr>
          <p:cNvPr id="15" name="14 CuadroTexto">
            <a:hlinkClick r:id="rId11"/>
          </p:cNvPr>
          <p:cNvSpPr txBox="1"/>
          <p:nvPr/>
        </p:nvSpPr>
        <p:spPr>
          <a:xfrm>
            <a:off x="6576054" y="2852937"/>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Cómo Reconocer a una Secta</a:t>
            </a:r>
          </a:p>
        </p:txBody>
      </p:sp>
      <p:sp>
        <p:nvSpPr>
          <p:cNvPr id="16" name="15 CuadroTexto">
            <a:hlinkClick r:id="rId12"/>
          </p:cNvPr>
          <p:cNvSpPr txBox="1"/>
          <p:nvPr/>
        </p:nvSpPr>
        <p:spPr>
          <a:xfrm>
            <a:off x="6576054" y="3600001"/>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Conoce lo que Dios Aborrece</a:t>
            </a:r>
          </a:p>
        </p:txBody>
      </p:sp>
      <p:sp>
        <p:nvSpPr>
          <p:cNvPr id="17" name="16 CuadroTexto">
            <a:hlinkClick r:id="rId13"/>
          </p:cNvPr>
          <p:cNvSpPr txBox="1"/>
          <p:nvPr/>
        </p:nvSpPr>
        <p:spPr>
          <a:xfrm>
            <a:off x="6576054" y="4320001"/>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Evangelio de la Prosperidad</a:t>
            </a:r>
          </a:p>
        </p:txBody>
      </p:sp>
      <p:sp>
        <p:nvSpPr>
          <p:cNvPr id="19" name="18 CuadroTexto">
            <a:hlinkClick r:id="rId14"/>
          </p:cNvPr>
          <p:cNvSpPr txBox="1"/>
          <p:nvPr/>
        </p:nvSpPr>
        <p:spPr>
          <a:xfrm>
            <a:off x="6576054" y="506118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Ecumenismo (Unión de Religiones)</a:t>
            </a:r>
          </a:p>
        </p:txBody>
      </p:sp>
      <p:sp>
        <p:nvSpPr>
          <p:cNvPr id="23" name="22 Pentágono"/>
          <p:cNvSpPr/>
          <p:nvPr/>
        </p:nvSpPr>
        <p:spPr>
          <a:xfrm>
            <a:off x="8178329"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Tree>
    <p:extLst>
      <p:ext uri="{BB962C8B-B14F-4D97-AF65-F5344CB8AC3E}">
        <p14:creationId xmlns:p14="http://schemas.microsoft.com/office/powerpoint/2010/main" val="3039831956"/>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7" y="-1"/>
            <a:ext cx="12188239" cy="6858001"/>
          </a:xfrm>
          <a:prstGeom prst="rect">
            <a:avLst/>
          </a:prstGeom>
          <a:noFill/>
          <a:ln>
            <a:noFill/>
          </a:ln>
        </p:spPr>
      </p:pic>
      <p:sp>
        <p:nvSpPr>
          <p:cNvPr id="22" name="2 CuadroTexto"/>
          <p:cNvSpPr txBox="1"/>
          <p:nvPr/>
        </p:nvSpPr>
        <p:spPr>
          <a:xfrm>
            <a:off x="487355" y="214179"/>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7" tIns="45707" rIns="91407"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4" name="3 CuadroTexto"/>
          <p:cNvSpPr txBox="1"/>
          <p:nvPr/>
        </p:nvSpPr>
        <p:spPr>
          <a:xfrm>
            <a:off x="494825" y="899396"/>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5" tIns="45719" rIns="91435" bIns="45719">
            <a:spAutoFit/>
            <a:sp3d extrusionH="139700">
              <a:extrusionClr>
                <a:srgbClr val="002060"/>
              </a:extrusionClr>
            </a:sp3d>
          </a:bodyPr>
          <a:lstStyle/>
          <a:p>
            <a:pPr algn="ctr">
              <a:tabLst>
                <a:tab pos="4930279" algn="l"/>
              </a:tabLst>
              <a:defRPr/>
            </a:pPr>
            <a:r>
              <a:rPr lang="es-ES" sz="2000" b="1" dirty="0">
                <a:solidFill>
                  <a:prstClr val="white"/>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prstClr val="white"/>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prstClr val="white"/>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1" name="20 Pentágono"/>
          <p:cNvSpPr/>
          <p:nvPr/>
        </p:nvSpPr>
        <p:spPr>
          <a:xfrm>
            <a:off x="8976321" y="6432000"/>
            <a:ext cx="3041431" cy="305923"/>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76" tIns="34291" rIns="68576" bIns="34291" rtlCol="0" anchor="ctr">
            <a:sp3d extrusionH="57150">
              <a:bevelT w="82550" h="38100" prst="coolSlant"/>
              <a:extrusionClr>
                <a:srgbClr val="002060"/>
              </a:extrusionClr>
            </a:sp3d>
          </a:bodyPr>
          <a:lstStyle/>
          <a:p>
            <a:pPr algn="ctr"/>
            <a:r>
              <a:rPr lang="es-ES" sz="1600" b="1" dirty="0">
                <a:solidFill>
                  <a:srgbClr val="002060"/>
                </a:solidFill>
              </a:rPr>
              <a:t>Clic para la siguiente diapositiva</a:t>
            </a:r>
          </a:p>
        </p:txBody>
      </p:sp>
      <p:sp>
        <p:nvSpPr>
          <p:cNvPr id="20" name="19 CuadroTexto">
            <a:hlinkClick r:id="rId4"/>
          </p:cNvPr>
          <p:cNvSpPr txBox="1"/>
          <p:nvPr/>
        </p:nvSpPr>
        <p:spPr>
          <a:xfrm>
            <a:off x="527382" y="1988841"/>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Asombroso Juicio que Viene a las</a:t>
            </a:r>
          </a:p>
          <a:p>
            <a:pPr algn="ctr">
              <a:defRPr/>
            </a:pPr>
            <a:r>
              <a:rPr lang="es-ES" sz="2400" b="1" dirty="0">
                <a:solidFill>
                  <a:srgbClr val="002060"/>
                </a:solidFill>
                <a:latin typeface="Arial Narrow" panose="020B0606020202030204" pitchFamily="34" charset="0"/>
                <a:cs typeface="Arial" charset="0"/>
              </a:rPr>
              <a:t>Naciones</a:t>
            </a:r>
          </a:p>
        </p:txBody>
      </p:sp>
      <p:sp>
        <p:nvSpPr>
          <p:cNvPr id="23" name="22 CuadroTexto">
            <a:hlinkClick r:id="rId5"/>
          </p:cNvPr>
          <p:cNvSpPr txBox="1"/>
          <p:nvPr/>
        </p:nvSpPr>
        <p:spPr>
          <a:xfrm>
            <a:off x="527382" y="3140969"/>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¿Qué es la Apostasía y Cómo </a:t>
            </a:r>
          </a:p>
          <a:p>
            <a:pPr algn="ctr">
              <a:defRPr/>
            </a:pPr>
            <a:r>
              <a:rPr lang="es-ES" sz="2400" b="1" dirty="0">
                <a:solidFill>
                  <a:srgbClr val="002060"/>
                </a:solidFill>
                <a:latin typeface="Arial Narrow" panose="020B0606020202030204" pitchFamily="34" charset="0"/>
                <a:cs typeface="Arial" charset="0"/>
              </a:rPr>
              <a:t>Reconocerla?</a:t>
            </a:r>
          </a:p>
        </p:txBody>
      </p:sp>
      <p:sp>
        <p:nvSpPr>
          <p:cNvPr id="8" name="7 CuadroTexto">
            <a:hlinkClick r:id="rId6"/>
          </p:cNvPr>
          <p:cNvSpPr txBox="1"/>
          <p:nvPr/>
        </p:nvSpPr>
        <p:spPr>
          <a:xfrm>
            <a:off x="527382" y="4293097"/>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La Última Generación</a:t>
            </a:r>
          </a:p>
        </p:txBody>
      </p:sp>
      <p:sp>
        <p:nvSpPr>
          <p:cNvPr id="11" name="10 CuadroTexto">
            <a:hlinkClick r:id="rId7"/>
          </p:cNvPr>
          <p:cNvSpPr txBox="1"/>
          <p:nvPr/>
        </p:nvSpPr>
        <p:spPr>
          <a:xfrm>
            <a:off x="6384032" y="1988841"/>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Jesucristo La Roca Inamovible</a:t>
            </a:r>
          </a:p>
        </p:txBody>
      </p:sp>
      <p:sp>
        <p:nvSpPr>
          <p:cNvPr id="10" name="22 CuadroTexto">
            <a:hlinkClick r:id="rId8"/>
          </p:cNvPr>
          <p:cNvSpPr txBox="1"/>
          <p:nvPr/>
        </p:nvSpPr>
        <p:spPr>
          <a:xfrm>
            <a:off x="6220109" y="2819811"/>
            <a:ext cx="4841986"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smtClean="0">
                <a:solidFill>
                  <a:srgbClr val="002060"/>
                </a:solidFill>
                <a:latin typeface="Arial Narrow" panose="020B0606020202030204" pitchFamily="34" charset="0"/>
                <a:cs typeface="Arial" charset="0"/>
              </a:rPr>
              <a:t>Señales Cumplidas de Revelaciones de Dios a Mónica </a:t>
            </a:r>
            <a:r>
              <a:rPr lang="es-ES" sz="2400" b="1" dirty="0">
                <a:solidFill>
                  <a:srgbClr val="002060"/>
                </a:solidFill>
                <a:latin typeface="Arial Narrow" panose="020B0606020202030204" pitchFamily="34" charset="0"/>
                <a:cs typeface="Arial" charset="0"/>
              </a:rPr>
              <a:t>G</a:t>
            </a:r>
            <a:r>
              <a:rPr lang="es-ES" sz="2400" b="1" dirty="0" smtClean="0">
                <a:solidFill>
                  <a:srgbClr val="002060"/>
                </a:solidFill>
                <a:latin typeface="Arial Narrow" panose="020B0606020202030204" pitchFamily="34" charset="0"/>
                <a:cs typeface="Arial" charset="0"/>
              </a:rPr>
              <a:t>ómez </a:t>
            </a:r>
            <a:endParaRPr lang="es-ES" sz="2400"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1649477301"/>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892800" y="3276600"/>
            <a:ext cx="4064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z="240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1600" y="2"/>
            <a:ext cx="65024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12192000" cy="3129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8000" b="1" dirty="0">
                <a:solidFill>
                  <a:srgbClr val="000000"/>
                </a:solidFill>
                <a:latin typeface="Kristen ITC" pitchFamily="66" charset="0"/>
              </a:rPr>
              <a:t>¿Te ha gustado?</a:t>
            </a:r>
            <a:r>
              <a:rPr lang="es-ES" altLang="es-ES" sz="6400" dirty="0">
                <a:solidFill>
                  <a:srgbClr val="000000"/>
                </a:solidFill>
                <a:latin typeface="Kristen ITC" pitchFamily="66" charset="0"/>
              </a:rPr>
              <a:t> </a:t>
            </a:r>
            <a:br>
              <a:rPr lang="es-ES" altLang="es-ES" sz="6400" dirty="0">
                <a:solidFill>
                  <a:srgbClr val="000000"/>
                </a:solidFill>
                <a:latin typeface="Kristen ITC" pitchFamily="66" charset="0"/>
              </a:rPr>
            </a:br>
            <a:r>
              <a:rPr lang="es-ES" altLang="es-ES" sz="5867" dirty="0">
                <a:solidFill>
                  <a:srgbClr val="000000"/>
                </a:solidFill>
                <a:latin typeface="Kristen ITC" pitchFamily="66" charset="0"/>
              </a:rPr>
              <a:t>Puedes ver más entrando </a:t>
            </a:r>
            <a:br>
              <a:rPr lang="es-ES" altLang="es-ES" sz="5867" dirty="0">
                <a:solidFill>
                  <a:srgbClr val="000000"/>
                </a:solidFill>
                <a:latin typeface="Kristen ITC" pitchFamily="66" charset="0"/>
              </a:rPr>
            </a:br>
            <a:r>
              <a:rPr lang="es-ES" altLang="es-ES" sz="5867" b="1" dirty="0">
                <a:solidFill>
                  <a:srgbClr val="40F903"/>
                </a:solidFill>
                <a:latin typeface="Kristen ITC" pitchFamily="66" charset="0"/>
                <a:hlinkClick r:id="rId5"/>
              </a:rPr>
              <a:t>Aquí</a:t>
            </a:r>
            <a:endParaRPr lang="es-ES" altLang="es-ES" sz="5867" b="1" dirty="0">
              <a:solidFill>
                <a:srgbClr val="40F903"/>
              </a:solidFill>
              <a:latin typeface="Kristen ITC" pitchFamily="66" charset="0"/>
            </a:endParaRPr>
          </a:p>
        </p:txBody>
      </p:sp>
      <p:sp>
        <p:nvSpPr>
          <p:cNvPr id="4107" name="Text Box 11"/>
          <p:cNvSpPr txBox="1">
            <a:spLocks noChangeArrowheads="1"/>
          </p:cNvSpPr>
          <p:nvPr/>
        </p:nvSpPr>
        <p:spPr bwMode="auto">
          <a:xfrm>
            <a:off x="1524000" y="4724400"/>
            <a:ext cx="3556000" cy="212365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sz="2400" b="1">
                <a:solidFill>
                  <a:srgbClr val="000000"/>
                </a:solidFill>
                <a:latin typeface="Kristen ITC" pitchFamily="66" charset="0"/>
              </a:rPr>
              <a:t>Además puedes recibir powerpoints en tu correo electrónico suscribiéndote aquí:</a:t>
            </a:r>
            <a:r>
              <a:rPr lang="es-ES_tradnl" altLang="es-ES" sz="2400" b="1">
                <a:solidFill>
                  <a:srgbClr val="0066FF"/>
                </a:solidFill>
              </a:rPr>
              <a:t> </a:t>
            </a:r>
          </a:p>
          <a:p>
            <a:pPr fontAlgn="base">
              <a:spcBef>
                <a:spcPct val="50000"/>
              </a:spcBef>
              <a:spcAft>
                <a:spcPct val="0"/>
              </a:spcAft>
            </a:pPr>
            <a:endParaRPr lang="es-ES" altLang="es-ES" sz="2400"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8400" y="4191000"/>
            <a:ext cx="31496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84800" y="4876800"/>
            <a:ext cx="1625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7112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2"/>
            <a:ext cx="12192000" cy="379656"/>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867">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486400" y="838200"/>
            <a:ext cx="6434667"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4773092"/>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1_Office Them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3265</TotalTime>
  <Words>4664</Words>
  <Application>Microsoft Office PowerPoint</Application>
  <PresentationFormat>Panorámica</PresentationFormat>
  <Paragraphs>220</Paragraphs>
  <Slides>70</Slides>
  <Notes>3</Notes>
  <HiddenSlides>0</HiddenSlides>
  <MMClips>1</MMClips>
  <ScaleCrop>false</ScaleCrop>
  <HeadingPairs>
    <vt:vector size="6" baseType="variant">
      <vt:variant>
        <vt:lpstr>Fuentes usadas</vt:lpstr>
      </vt:variant>
      <vt:variant>
        <vt:i4>15</vt:i4>
      </vt:variant>
      <vt:variant>
        <vt:lpstr>Tema</vt:lpstr>
      </vt:variant>
      <vt:variant>
        <vt:i4>4</vt:i4>
      </vt:variant>
      <vt:variant>
        <vt:lpstr>Títulos de diapositiva</vt:lpstr>
      </vt:variant>
      <vt:variant>
        <vt:i4>70</vt:i4>
      </vt:variant>
    </vt:vector>
  </HeadingPairs>
  <TitlesOfParts>
    <vt:vector size="89" baseType="lpstr">
      <vt:lpstr>Adobe Gothic Std B</vt:lpstr>
      <vt:lpstr>FangSong</vt:lpstr>
      <vt:lpstr>Aharoni</vt:lpstr>
      <vt:lpstr>Arial</vt:lpstr>
      <vt:lpstr>Arial Black</vt:lpstr>
      <vt:lpstr>Arial Narrow</vt:lpstr>
      <vt:lpstr>Berlin Sans FB Demi</vt:lpstr>
      <vt:lpstr>Brush Script MT</vt:lpstr>
      <vt:lpstr>Calibri</vt:lpstr>
      <vt:lpstr>Calibri Light</vt:lpstr>
      <vt:lpstr>Gisha</vt:lpstr>
      <vt:lpstr>Hobo Std</vt:lpstr>
      <vt:lpstr>Kristen ITC</vt:lpstr>
      <vt:lpstr>Perpetua</vt:lpstr>
      <vt:lpstr>Rockwell Extra Bold</vt:lpstr>
      <vt:lpstr>1_Office Theme</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AMD</dc:creator>
  <cp:lastModifiedBy>AMD</cp:lastModifiedBy>
  <cp:revision>105</cp:revision>
  <dcterms:created xsi:type="dcterms:W3CDTF">2017-09-26T19:36:07Z</dcterms:created>
  <dcterms:modified xsi:type="dcterms:W3CDTF">2017-09-30T04:27:47Z</dcterms:modified>
</cp:coreProperties>
</file>