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6" r:id="rId3"/>
    <p:sldId id="297" r:id="rId4"/>
    <p:sldId id="257" r:id="rId5"/>
    <p:sldId id="258" r:id="rId6"/>
    <p:sldId id="260" r:id="rId7"/>
    <p:sldId id="298" r:id="rId8"/>
    <p:sldId id="263" r:id="rId9"/>
    <p:sldId id="271" r:id="rId10"/>
    <p:sldId id="269" r:id="rId11"/>
    <p:sldId id="299" r:id="rId12"/>
    <p:sldId id="293" r:id="rId13"/>
    <p:sldId id="272" r:id="rId14"/>
    <p:sldId id="270" r:id="rId15"/>
    <p:sldId id="300" r:id="rId16"/>
    <p:sldId id="274" r:id="rId17"/>
    <p:sldId id="273" r:id="rId18"/>
    <p:sldId id="267" r:id="rId19"/>
    <p:sldId id="301" r:id="rId20"/>
    <p:sldId id="275" r:id="rId21"/>
    <p:sldId id="277" r:id="rId22"/>
    <p:sldId id="278" r:id="rId23"/>
    <p:sldId id="302" r:id="rId24"/>
    <p:sldId id="279" r:id="rId25"/>
    <p:sldId id="292" r:id="rId26"/>
    <p:sldId id="280" r:id="rId27"/>
    <p:sldId id="303" r:id="rId28"/>
    <p:sldId id="283" r:id="rId29"/>
    <p:sldId id="281" r:id="rId30"/>
    <p:sldId id="284" r:id="rId31"/>
    <p:sldId id="304" r:id="rId32"/>
    <p:sldId id="285" r:id="rId33"/>
    <p:sldId id="290" r:id="rId34"/>
    <p:sldId id="262" r:id="rId35"/>
    <p:sldId id="305" r:id="rId36"/>
    <p:sldId id="286" r:id="rId37"/>
    <p:sldId id="288" r:id="rId38"/>
    <p:sldId id="289" r:id="rId39"/>
    <p:sldId id="261" r:id="rId40"/>
    <p:sldId id="306" r:id="rId41"/>
    <p:sldId id="295" r:id="rId42"/>
    <p:sldId id="268" r:id="rId43"/>
    <p:sldId id="296" r:id="rId4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OUHVgkOvIq21E7h7SdImg" hashData="hhAdWjEON2KIyjBq7QwaLah7pM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BDFF"/>
    <a:srgbClr val="CC99FF"/>
    <a:srgbClr val="1F0D2D"/>
    <a:srgbClr val="364C20"/>
    <a:srgbClr val="151E0C"/>
    <a:srgbClr val="D63AA9"/>
    <a:srgbClr val="E06ABE"/>
    <a:srgbClr val="321F14"/>
    <a:srgbClr val="0594FF"/>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6686" autoAdjust="0"/>
    <p:restoredTop sz="94660"/>
  </p:normalViewPr>
  <p:slideViewPr>
    <p:cSldViewPr>
      <p:cViewPr>
        <p:scale>
          <a:sx n="388" d="100"/>
          <a:sy n="388" d="100"/>
        </p:scale>
        <p:origin x="5466" y="385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FEB0CE7-EEFA-4E44-9EE0-0D0734BDCF80}" type="datetimeFigureOut">
              <a:rPr lang="es-PE" smtClean="0"/>
              <a:pPr/>
              <a:t>28/02/2017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8D07D44-FD37-4046-B00F-AE83BC46285C}"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FEB0CE7-EEFA-4E44-9EE0-0D0734BDCF80}" type="datetimeFigureOut">
              <a:rPr lang="es-PE" smtClean="0"/>
              <a:pPr/>
              <a:t>28/02/2017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8D07D44-FD37-4046-B00F-AE83BC46285C}"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5.png"/><Relationship Id="rId18" Type="http://schemas.openxmlformats.org/officeDocument/2006/relationships/image" Target="../media/image4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1.png"/><Relationship Id="rId11" Type="http://schemas.openxmlformats.org/officeDocument/2006/relationships/image" Target="../media/image44.png"/><Relationship Id="rId5" Type="http://schemas.openxmlformats.org/officeDocument/2006/relationships/hyperlink" Target="http://www.mispps.com/" TargetMode="External"/><Relationship Id="rId15" Type="http://schemas.openxmlformats.org/officeDocument/2006/relationships/image" Target="../media/image46.png"/><Relationship Id="rId10" Type="http://schemas.openxmlformats.org/officeDocument/2006/relationships/hyperlink" Target="https://www.facebook.com/mispps" TargetMode="External"/><Relationship Id="rId4" Type="http://schemas.openxmlformats.org/officeDocument/2006/relationships/image" Target="../media/image40.png"/><Relationship Id="rId9" Type="http://schemas.openxmlformats.org/officeDocument/2006/relationships/image" Target="../media/image4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1(2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8" name="7 Imagen" descr="g-gif-update.php.gif"/>
          <p:cNvPicPr>
            <a:picLocks noChangeAspect="1"/>
          </p:cNvPicPr>
          <p:nvPr/>
        </p:nvPicPr>
        <p:blipFill>
          <a:blip r:embed="rId4">
            <a:lum contrast="30000"/>
          </a:blip>
          <a:stretch>
            <a:fillRect/>
          </a:stretch>
        </p:blipFill>
        <p:spPr>
          <a:xfrm>
            <a:off x="1357290" y="642924"/>
            <a:ext cx="962025" cy="609600"/>
          </a:xfrm>
          <a:prstGeom prst="rect">
            <a:avLst/>
          </a:prstGeom>
        </p:spPr>
      </p:pic>
      <p:pic>
        <p:nvPicPr>
          <p:cNvPr id="10" name="9 Imagen" descr="g-gif-update.phpR.gif"/>
          <p:cNvPicPr>
            <a:picLocks noChangeAspect="1"/>
          </p:cNvPicPr>
          <p:nvPr/>
        </p:nvPicPr>
        <p:blipFill>
          <a:blip r:embed="rId5">
            <a:lum contrast="30000"/>
          </a:blip>
          <a:stretch>
            <a:fillRect/>
          </a:stretch>
        </p:blipFill>
        <p:spPr>
          <a:xfrm>
            <a:off x="357158" y="1357304"/>
            <a:ext cx="3381375" cy="609600"/>
          </a:xfrm>
          <a:prstGeom prst="rect">
            <a:avLst/>
          </a:prstGeom>
        </p:spPr>
      </p:pic>
      <p:pic>
        <p:nvPicPr>
          <p:cNvPr id="11" name="10 Imagen" descr="g-gif-update.phpYU.gif"/>
          <p:cNvPicPr>
            <a:picLocks noChangeAspect="1"/>
          </p:cNvPicPr>
          <p:nvPr/>
        </p:nvPicPr>
        <p:blipFill>
          <a:blip r:embed="rId6">
            <a:lum contrast="30000"/>
          </a:blip>
          <a:stretch>
            <a:fillRect/>
          </a:stretch>
        </p:blipFill>
        <p:spPr>
          <a:xfrm>
            <a:off x="357158" y="2214560"/>
            <a:ext cx="3409950" cy="609600"/>
          </a:xfrm>
          <a:prstGeom prst="rect">
            <a:avLst/>
          </a:prstGeom>
        </p:spPr>
      </p:pic>
      <p:pic>
        <p:nvPicPr>
          <p:cNvPr id="12" name="11 Imagen" descr="g-gif-update.phpUI.gif"/>
          <p:cNvPicPr>
            <a:picLocks noChangeAspect="1"/>
          </p:cNvPicPr>
          <p:nvPr/>
        </p:nvPicPr>
        <p:blipFill>
          <a:blip r:embed="rId7">
            <a:lum contrast="30000"/>
          </a:blip>
          <a:stretch>
            <a:fillRect/>
          </a:stretch>
        </p:blipFill>
        <p:spPr>
          <a:xfrm>
            <a:off x="142844" y="3000378"/>
            <a:ext cx="4029075" cy="609600"/>
          </a:xfrm>
          <a:prstGeom prst="rect">
            <a:avLst/>
          </a:prstGeom>
        </p:spPr>
      </p:pic>
      <p:pic>
        <p:nvPicPr>
          <p:cNvPr id="13" name="12 Imagen" descr="g-gif-update.phptty.gif"/>
          <p:cNvPicPr>
            <a:picLocks noChangeAspect="1"/>
          </p:cNvPicPr>
          <p:nvPr/>
        </p:nvPicPr>
        <p:blipFill>
          <a:blip r:embed="rId8"/>
          <a:stretch>
            <a:fillRect/>
          </a:stretch>
        </p:blipFill>
        <p:spPr>
          <a:xfrm>
            <a:off x="285721" y="4310777"/>
            <a:ext cx="2214578" cy="232660"/>
          </a:xfrm>
          <a:prstGeom prst="rect">
            <a:avLst/>
          </a:prstGeom>
        </p:spPr>
      </p:pic>
      <p:pic>
        <p:nvPicPr>
          <p:cNvPr id="14" name="13 Imagen" descr="1(2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2" name="SIMON_GARFUNKEL-The_sounds_of_silenc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4"/>
                                        </p:tgtEl>
                                        <p:attrNameLst>
                                          <p:attrName>ppt_x</p:attrName>
                                        </p:attrNameLst>
                                      </p:cBhvr>
                                      <p:tavLst>
                                        <p:tav tm="0">
                                          <p:val>
                                            <p:strVal val="ppt_x"/>
                                          </p:val>
                                        </p:tav>
                                        <p:tav tm="100000">
                                          <p:val>
                                            <p:strVal val="ppt_x-.2"/>
                                          </p:val>
                                        </p:tav>
                                      </p:tavLst>
                                    </p:anim>
                                    <p:anim calcmode="lin" valueType="num">
                                      <p:cBhvr>
                                        <p:cTn id="13" dur="7000"/>
                                        <p:tgtEl>
                                          <p:spTgt spid="4"/>
                                        </p:tgtEl>
                                        <p:attrNameLst>
                                          <p:attrName>ppt_y</p:attrName>
                                        </p:attrNameLst>
                                      </p:cBhvr>
                                      <p:tavLst>
                                        <p:tav tm="0">
                                          <p:val>
                                            <p:strVal val="ppt_y"/>
                                          </p:val>
                                        </p:tav>
                                        <p:tav tm="100000">
                                          <p:val>
                                            <p:strVal val="ppt_y"/>
                                          </p:val>
                                        </p:tav>
                                      </p:tavLst>
                                    </p:anim>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par>
                          <p:cTn id="25" fill="hold">
                            <p:stCondLst>
                              <p:cond delay="7000"/>
                            </p:stCondLst>
                            <p:childTnLst>
                              <p:par>
                                <p:cTn id="26" presetID="52"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Scale>
                                      <p:cBhvr>
                                        <p:cTn id="28"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3000" decel="50000" fill="hold">
                                          <p:stCondLst>
                                            <p:cond delay="0"/>
                                          </p:stCondLst>
                                        </p:cTn>
                                        <p:tgtEl>
                                          <p:spTgt spid="8"/>
                                        </p:tgtEl>
                                        <p:attrNameLst>
                                          <p:attrName>ppt_x</p:attrName>
                                          <p:attrName>ppt_y</p:attrName>
                                        </p:attrNameLst>
                                      </p:cBhvr>
                                    </p:animMotion>
                                    <p:animEffect transition="in" filter="fade">
                                      <p:cBhvr>
                                        <p:cTn id="30" dur="3000"/>
                                        <p:tgtEl>
                                          <p:spTgt spid="8"/>
                                        </p:tgtEl>
                                      </p:cBhvr>
                                    </p:animEffect>
                                  </p:childTnLst>
                                </p:cTn>
                              </p:par>
                            </p:childTnLst>
                          </p:cTn>
                        </p:par>
                        <p:par>
                          <p:cTn id="31" fill="hold">
                            <p:stCondLst>
                              <p:cond delay="10000"/>
                            </p:stCondLst>
                            <p:childTnLst>
                              <p:par>
                                <p:cTn id="32" presetID="52"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Scale>
                                      <p:cBhvr>
                                        <p:cTn id="34"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3000" decel="50000" fill="hold">
                                          <p:stCondLst>
                                            <p:cond delay="0"/>
                                          </p:stCondLst>
                                        </p:cTn>
                                        <p:tgtEl>
                                          <p:spTgt spid="10"/>
                                        </p:tgtEl>
                                        <p:attrNameLst>
                                          <p:attrName>ppt_x</p:attrName>
                                          <p:attrName>ppt_y</p:attrName>
                                        </p:attrNameLst>
                                      </p:cBhvr>
                                    </p:animMotion>
                                    <p:animEffect transition="in" filter="fade">
                                      <p:cBhvr>
                                        <p:cTn id="36" dur="3000"/>
                                        <p:tgtEl>
                                          <p:spTgt spid="10"/>
                                        </p:tgtEl>
                                      </p:cBhvr>
                                    </p:animEffect>
                                  </p:childTnLst>
                                </p:cTn>
                              </p:par>
                            </p:childTnLst>
                          </p:cTn>
                        </p:par>
                        <p:par>
                          <p:cTn id="37" fill="hold">
                            <p:stCondLst>
                              <p:cond delay="13000"/>
                            </p:stCondLst>
                            <p:childTnLst>
                              <p:par>
                                <p:cTn id="38" presetID="5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Scale>
                                      <p:cBhvr>
                                        <p:cTn id="40"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11"/>
                                        </p:tgtEl>
                                        <p:attrNameLst>
                                          <p:attrName>ppt_x</p:attrName>
                                          <p:attrName>ppt_y</p:attrName>
                                        </p:attrNameLst>
                                      </p:cBhvr>
                                    </p:animMotion>
                                    <p:animEffect transition="in" filter="fade">
                                      <p:cBhvr>
                                        <p:cTn id="42" dur="3000"/>
                                        <p:tgtEl>
                                          <p:spTgt spid="11"/>
                                        </p:tgtEl>
                                      </p:cBhvr>
                                    </p:animEffect>
                                  </p:childTnLst>
                                </p:cTn>
                              </p:par>
                            </p:childTnLst>
                          </p:cTn>
                        </p:par>
                        <p:par>
                          <p:cTn id="43" fill="hold">
                            <p:stCondLst>
                              <p:cond delay="16000"/>
                            </p:stCondLst>
                            <p:childTnLst>
                              <p:par>
                                <p:cTn id="44" presetID="52" presetClass="entr" presetSubtype="0"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Scale>
                                      <p:cBhvr>
                                        <p:cTn id="46"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3000" decel="50000" fill="hold">
                                          <p:stCondLst>
                                            <p:cond delay="0"/>
                                          </p:stCondLst>
                                        </p:cTn>
                                        <p:tgtEl>
                                          <p:spTgt spid="12"/>
                                        </p:tgtEl>
                                        <p:attrNameLst>
                                          <p:attrName>ppt_x</p:attrName>
                                          <p:attrName>ppt_y</p:attrName>
                                        </p:attrNameLst>
                                      </p:cBhvr>
                                    </p:animMotion>
                                    <p:animEffect transition="in" filter="fade">
                                      <p:cBhvr>
                                        <p:cTn id="48" dur="3000"/>
                                        <p:tgtEl>
                                          <p:spTgt spid="12"/>
                                        </p:tgtEl>
                                      </p:cBhvr>
                                    </p:animEffect>
                                  </p:childTnLst>
                                </p:cTn>
                              </p:par>
                            </p:childTnLst>
                          </p:cTn>
                        </p:par>
                        <p:par>
                          <p:cTn id="49" fill="hold">
                            <p:stCondLst>
                              <p:cond delay="19000"/>
                            </p:stCondLst>
                            <p:childTnLst>
                              <p:par>
                                <p:cTn id="50" presetID="12" presetClass="entr" presetSubtype="1"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lide(fromTop)">
                                      <p:cBhvr>
                                        <p:cTn id="5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2143108" y="1500180"/>
            <a:ext cx="4786346" cy="1908215"/>
          </a:xfrm>
          <a:prstGeom prst="rect">
            <a:avLst/>
          </a:prstGeom>
          <a:noFill/>
        </p:spPr>
        <p:txBody>
          <a:bodyPr wrap="square" rtlCol="0">
            <a:spAutoFit/>
          </a:bodyPr>
          <a:lstStyle/>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Nos enseñaron que para comunicarnos es imprescindible hablar, y nos empujan a hacerlo. Pero se olvidaron de decirnos que también los silencios comunican. </a:t>
            </a:r>
            <a:endPar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endParaRPr>
          </a:p>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Los </a:t>
            </a: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signos de nuestro alfabeto además de letras  son el punto, la coma y el espacio</a:t>
            </a: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a:t>
            </a:r>
          </a:p>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 </a:t>
            </a: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Ese espacio que da sentido a las palabras.</a:t>
            </a:r>
          </a:p>
          <a:p>
            <a:endParaRPr lang="es-PE" b="1" dirty="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endParaRPr>
          </a:p>
        </p:txBody>
      </p:sp>
      <p:sp>
        <p:nvSpPr>
          <p:cNvPr id="6" name="5 Rectángulo"/>
          <p:cNvSpPr/>
          <p:nvPr/>
        </p:nvSpPr>
        <p:spPr>
          <a:xfrm>
            <a:off x="-357222" y="-285770"/>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21F14"/>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285770"/>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9"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tx1">
                <a:lumMod val="65000"/>
                <a:lumOff val="35000"/>
                <a:shade val="67500"/>
                <a:satMod val="115000"/>
              </a:schemeClr>
            </a:gs>
            <a:gs pos="100000">
              <a:schemeClr val="tx1">
                <a:lumMod val="65000"/>
                <a:lumOff val="3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222" y="-285770"/>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42" presetClass="exit" presetSubtype="0" fill="hold" nodeType="withEffect">
                                  <p:stCondLst>
                                    <p:cond delay="0"/>
                                  </p:stCondLst>
                                  <p:childTnLst>
                                    <p:animEffect transition="out" filter="fade">
                                      <p:cBhvr>
                                        <p:cTn id="8" dur="5000"/>
                                        <p:tgtEl>
                                          <p:spTgt spid="4"/>
                                        </p:tgtEl>
                                      </p:cBhvr>
                                    </p:animEffect>
                                    <p:anim calcmode="lin" valueType="num">
                                      <p:cBhvr>
                                        <p:cTn id="9" dur="5000"/>
                                        <p:tgtEl>
                                          <p:spTgt spid="4"/>
                                        </p:tgtEl>
                                        <p:attrNameLst>
                                          <p:attrName>ppt_x</p:attrName>
                                        </p:attrNameLst>
                                      </p:cBhvr>
                                      <p:tavLst>
                                        <p:tav tm="0">
                                          <p:val>
                                            <p:strVal val="ppt_x"/>
                                          </p:val>
                                        </p:tav>
                                        <p:tav tm="100000">
                                          <p:val>
                                            <p:strVal val="ppt_x"/>
                                          </p:val>
                                        </p:tav>
                                      </p:tavLst>
                                    </p:anim>
                                    <p:anim calcmode="lin" valueType="num">
                                      <p:cBhvr>
                                        <p:cTn id="10" dur="5000"/>
                                        <p:tgtEl>
                                          <p:spTgt spid="4"/>
                                        </p:tgtEl>
                                        <p:attrNameLst>
                                          <p:attrName>ppt_y</p:attrName>
                                        </p:attrNameLst>
                                      </p:cBhvr>
                                      <p:tavLst>
                                        <p:tav tm="0">
                                          <p:val>
                                            <p:strVal val="ppt_y"/>
                                          </p:val>
                                        </p:tav>
                                        <p:tav tm="100000">
                                          <p:val>
                                            <p:strVal val="ppt_y+.1"/>
                                          </p:val>
                                        </p:tav>
                                      </p:tavLst>
                                    </p:anim>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4000" decel="100000"/>
                                        <p:tgtEl>
                                          <p:spTgt spid="2"/>
                                        </p:tgtEl>
                                      </p:cBhvr>
                                    </p:animEffect>
                                    <p:anim calcmode="lin" valueType="num">
                                      <p:cBhvr>
                                        <p:cTn id="23" dur="4000" decel="100000" fill="hold"/>
                                        <p:tgtEl>
                                          <p:spTgt spid="2"/>
                                        </p:tgtEl>
                                        <p:attrNameLst>
                                          <p:attrName>style.rotation</p:attrName>
                                        </p:attrNameLst>
                                      </p:cBhvr>
                                      <p:tavLst>
                                        <p:tav tm="0">
                                          <p:val>
                                            <p:fltVal val="-90"/>
                                          </p:val>
                                        </p:tav>
                                        <p:tav tm="100000">
                                          <p:val>
                                            <p:fltVal val="0"/>
                                          </p:val>
                                        </p:tav>
                                      </p:tavLst>
                                    </p:anim>
                                    <p:anim calcmode="lin" valueType="num">
                                      <p:cBhvr>
                                        <p:cTn id="24" dur="4000" decel="100000" fill="hold"/>
                                        <p:tgtEl>
                                          <p:spTgt spid="2"/>
                                        </p:tgtEl>
                                        <p:attrNameLst>
                                          <p:attrName>ppt_x</p:attrName>
                                        </p:attrNameLst>
                                      </p:cBhvr>
                                      <p:tavLst>
                                        <p:tav tm="0">
                                          <p:val>
                                            <p:strVal val="#ppt_x+0.4"/>
                                          </p:val>
                                        </p:tav>
                                        <p:tav tm="100000">
                                          <p:val>
                                            <p:strVal val="#ppt_x-0.05"/>
                                          </p:val>
                                        </p:tav>
                                      </p:tavLst>
                                    </p:anim>
                                    <p:anim calcmode="lin" valueType="num">
                                      <p:cBhvr>
                                        <p:cTn id="25" dur="4000" decel="100000" fill="hold"/>
                                        <p:tgtEl>
                                          <p:spTgt spid="2"/>
                                        </p:tgtEl>
                                        <p:attrNameLst>
                                          <p:attrName>ppt_y</p:attrName>
                                        </p:attrNameLst>
                                      </p:cBhvr>
                                      <p:tavLst>
                                        <p:tav tm="0">
                                          <p:val>
                                            <p:strVal val="#ppt_y-0.4"/>
                                          </p:val>
                                        </p:tav>
                                        <p:tav tm="100000">
                                          <p:val>
                                            <p:strVal val="#ppt_y+0.1"/>
                                          </p:val>
                                        </p:tav>
                                      </p:tavLst>
                                    </p:anim>
                                    <p:anim calcmode="lin" valueType="num">
                                      <p:cBhvr>
                                        <p:cTn id="26" dur="1000" accel="100000" fill="hold">
                                          <p:stCondLst>
                                            <p:cond delay="4000"/>
                                          </p:stCondLst>
                                        </p:cTn>
                                        <p:tgtEl>
                                          <p:spTgt spid="2"/>
                                        </p:tgtEl>
                                        <p:attrNameLst>
                                          <p:attrName>ppt_x</p:attrName>
                                        </p:attrNameLst>
                                      </p:cBhvr>
                                      <p:tavLst>
                                        <p:tav tm="0">
                                          <p:val>
                                            <p:strVal val="#ppt_x-0.05"/>
                                          </p:val>
                                        </p:tav>
                                        <p:tav tm="100000">
                                          <p:val>
                                            <p:strVal val="#ppt_x"/>
                                          </p:val>
                                        </p:tav>
                                      </p:tavLst>
                                    </p:anim>
                                    <p:anim calcmode="lin" valueType="num">
                                      <p:cBhvr>
                                        <p:cTn id="27" dur="1000" accel="100000" fill="hold">
                                          <p:stCondLst>
                                            <p:cond delay="40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285770"/>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2214546" y="1142990"/>
            <a:ext cx="4929221" cy="2462213"/>
          </a:xfrm>
          <a:prstGeom prst="rect">
            <a:avLst/>
          </a:prstGeom>
          <a:noFill/>
        </p:spPr>
        <p:txBody>
          <a:bodyPr wrap="square" rtlCol="0">
            <a:spAutoFit/>
          </a:bodyPr>
          <a:lstStyle/>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Hoy hablar se convirtió en un valor, y quien más habla más expresivo, sociable, y comunicativo resulta. Sin embargo cada día es más frecuente esconderse detrás de un muro de palabras, hablar para no decir nada, sólo para escucharse a sí mismo, para convencer al otro, para “ponerle la tapa” . Por eso creo que es importante recordar el valor del silencio, y son otros autores mucho más poéticos los que pueden trasmitirlo mejor que yo.</a:t>
            </a:r>
          </a:p>
          <a:p>
            <a:pPr algn="ctr"/>
            <a:endParaRPr lang="es-PE" sz="1400" dirty="0">
              <a:latin typeface="Arial Black" pitchFamily="34" charset="0"/>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40000"/>
                <a:lumOff val="60000"/>
                <a:shade val="67500"/>
                <a:satMod val="115000"/>
              </a:schemeClr>
            </a:gs>
            <a:gs pos="100000">
              <a:schemeClr val="accent6">
                <a:lumMod val="40000"/>
                <a:lumOff val="6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vertical)">
                                      <p:cBhvr>
                                        <p:cTn id="17" dur="5000"/>
                                        <p:tgtEl>
                                          <p:spTgt spid="2"/>
                                        </p:tgtEl>
                                      </p:cBhvr>
                                    </p:animEffect>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F0"/>
            </a:gs>
            <a:gs pos="50000">
              <a:schemeClr val="tx1">
                <a:lumMod val="75000"/>
                <a:lumOff val="25000"/>
                <a:shade val="67500"/>
                <a:satMod val="115000"/>
              </a:schemeClr>
            </a:gs>
            <a:gs pos="100000">
              <a:schemeClr val="tx1">
                <a:lumMod val="75000"/>
                <a:lumOff val="2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2/3*#ppt_w"/>
                                          </p:val>
                                        </p:tav>
                                        <p:tav tm="100000">
                                          <p:val>
                                            <p:strVal val="#ppt_w"/>
                                          </p:val>
                                        </p:tav>
                                      </p:tavLst>
                                    </p:anim>
                                    <p:anim calcmode="lin" valueType="num">
                                      <p:cBhvr>
                                        <p:cTn id="17" dur="3000" fill="hold"/>
                                        <p:tgtEl>
                                          <p:spTgt spid="2"/>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6">
                <a:lumMod val="50000"/>
                <a:shade val="67500"/>
                <a:satMod val="115000"/>
              </a:schemeClr>
            </a:gs>
            <a:gs pos="100000">
              <a:schemeClr val="accent6">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2)">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2000232" y="1142990"/>
            <a:ext cx="5143536" cy="2462213"/>
          </a:xfrm>
          <a:prstGeom prst="rect">
            <a:avLst/>
          </a:prstGeom>
          <a:noFill/>
        </p:spPr>
        <p:txBody>
          <a:bodyPr wrap="square" rtlCol="0">
            <a:spAutoFit/>
          </a:bodyPr>
          <a:lstStyle/>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EL ARTE DE CALLAR</a:t>
            </a:r>
            <a:b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br>
            <a:endPar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endParaRPr>
          </a:p>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Muchas </a:t>
            </a: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veces basta una mirada.</a:t>
            </a:r>
            <a:b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Una mirada sostenida.  </a:t>
            </a:r>
            <a:b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Tus ojos sobre los ojos del otro.</a:t>
            </a:r>
          </a:p>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Adivinar el significado de los brillos.</a:t>
            </a:r>
            <a:b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Leer el futuro inmediato más allá de la pupila.</a:t>
            </a:r>
            <a:b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Quieres decir muchas cosas, pero aguántate las ganas.</a:t>
            </a:r>
          </a:p>
          <a:p>
            <a:pPr algn="ctr"/>
            <a:r>
              <a:rPr lang="es-PE" sz="1400" b="1" dirty="0" smtClean="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Aprieta los labios.</a:t>
            </a:r>
          </a:p>
          <a:p>
            <a:pPr algn="ctr"/>
            <a:endParaRPr lang="es-PE" sz="1400" b="1" dirty="0">
              <a:ln w="3175">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4"/>
                                        </p:tgtEl>
                                      </p:cBhvr>
                                    </p:animEffect>
                                    <p:anim calcmode="lin" valueType="num">
                                      <p:cBhvr>
                                        <p:cTn id="13" dur="5000"/>
                                        <p:tgtEl>
                                          <p:spTgt spid="4"/>
                                        </p:tgtEl>
                                        <p:attrNameLst>
                                          <p:attrName>ppt_x</p:attrName>
                                        </p:attrNameLst>
                                      </p:cBhvr>
                                      <p:tavLst>
                                        <p:tav tm="0">
                                          <p:val>
                                            <p:strVal val="ppt_x"/>
                                          </p:val>
                                        </p:tav>
                                        <p:tav tm="100000">
                                          <p:val>
                                            <p:strVal val="ppt_x"/>
                                          </p:val>
                                        </p:tav>
                                      </p:tavLst>
                                    </p:anim>
                                    <p:anim calcmode="lin" valueType="num">
                                      <p:cBhvr>
                                        <p:cTn id="14" dur="5000"/>
                                        <p:tgtEl>
                                          <p:spTgt spid="4"/>
                                        </p:tgtEl>
                                        <p:attrNameLst>
                                          <p:attrName>ppt_y</p:attrName>
                                        </p:attrNameLst>
                                      </p:cBhvr>
                                      <p:tavLst>
                                        <p:tav tm="0">
                                          <p:val>
                                            <p:strVal val="ppt_y"/>
                                          </p:val>
                                        </p:tav>
                                        <p:tav tm="100000">
                                          <p:val>
                                            <p:strVal val="ppt_y-.1"/>
                                          </p:val>
                                        </p:tav>
                                      </p:tavLst>
                                    </p:anim>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0000">
              <a:schemeClr val="tx1">
                <a:lumMod val="75000"/>
                <a:lumOff val="25000"/>
                <a:shade val="67500"/>
                <a:satMod val="115000"/>
              </a:schemeClr>
            </a:gs>
            <a:gs pos="100000">
              <a:schemeClr val="tx1">
                <a:lumMod val="75000"/>
                <a:lumOff val="2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1714480" y="1428742"/>
            <a:ext cx="5610831" cy="2031325"/>
          </a:xfrm>
          <a:prstGeom prst="rect">
            <a:avLst/>
          </a:prstGeom>
          <a:noFill/>
        </p:spPr>
        <p:txBody>
          <a:bodyPr wrap="none" rtlCol="0">
            <a:spAutoFit/>
          </a:bodyPr>
          <a:lstStyle/>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Permite que las ideas circulen</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sin que salgan al exterior.</a:t>
            </a: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Alarga el espacio entre las preguntas y las respuestas.</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Deja que los músculos se dibujen en el rostro.</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Espera una señal de alerta.</a:t>
            </a: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Mantén la respiración.</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Piensa que el otro también piensa.</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Analiza. Espera</a:t>
            </a:r>
          </a:p>
          <a:p>
            <a:pPr algn="ctr"/>
            <a:endParaRPr lang="es-PE" sz="1400" b="1" dirty="0">
              <a:ln w="3175">
                <a:solidFill>
                  <a:schemeClr val="tx1"/>
                </a:solidFill>
              </a:ln>
              <a:solidFill>
                <a:schemeClr val="bg1"/>
              </a:solidFill>
              <a:effectLst>
                <a:outerShdw blurRad="38100" dist="38100" dir="2700000" algn="tl">
                  <a:srgbClr val="000000">
                    <a:alpha val="43137"/>
                  </a:srgbClr>
                </a:outerShdw>
              </a:effectLst>
              <a:latin typeface="Arial Black" pitchFamily="34" charset="0"/>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0000">
              <a:schemeClr val="bg1">
                <a:lumMod val="85000"/>
                <a:shade val="67500"/>
                <a:satMod val="115000"/>
              </a:schemeClr>
            </a:gs>
            <a:gs pos="100000">
              <a:schemeClr val="bg1">
                <a:lumMod val="8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across)">
                                      <p:cBhvr>
                                        <p:cTn id="17" dur="5000"/>
                                        <p:tgtEl>
                                          <p:spTgt spid="2"/>
                                        </p:tgtEl>
                                      </p:cBhvr>
                                    </p:animEffect>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iterate type="lt">
                                    <p:tmPct val="0"/>
                                  </p:iterate>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ppt_w+.3"/>
                                          </p:val>
                                        </p:tav>
                                        <p:tav tm="100000">
                                          <p:val>
                                            <p:strVal val="#ppt_w"/>
                                          </p:val>
                                        </p:tav>
                                      </p:tavLst>
                                    </p:anim>
                                    <p:anim calcmode="lin" valueType="num">
                                      <p:cBhvr>
                                        <p:cTn id="23" dur="5000" fill="hold"/>
                                        <p:tgtEl>
                                          <p:spTgt spid="2"/>
                                        </p:tgtEl>
                                        <p:attrNameLst>
                                          <p:attrName>ppt_h</p:attrName>
                                        </p:attrNameLst>
                                      </p:cBhvr>
                                      <p:tavLst>
                                        <p:tav tm="0">
                                          <p:val>
                                            <p:strVal val="#ppt_h"/>
                                          </p:val>
                                        </p:tav>
                                        <p:tav tm="100000">
                                          <p:val>
                                            <p:strVal val="#ppt_h"/>
                                          </p:val>
                                        </p:tav>
                                      </p:tavLst>
                                    </p:anim>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chemeClr val="tx1">
                <a:lumMod val="75000"/>
                <a:lumOff val="25000"/>
                <a:shade val="67500"/>
                <a:satMod val="115000"/>
              </a:schemeClr>
            </a:gs>
            <a:gs pos="100000">
              <a:schemeClr val="tx1">
                <a:lumMod val="75000"/>
                <a:lumOff val="2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2/3*#ppt_w"/>
                                          </p:val>
                                        </p:tav>
                                        <p:tav tm="100000">
                                          <p:val>
                                            <p:strVal val="#ppt_w"/>
                                          </p:val>
                                        </p:tav>
                                      </p:tavLst>
                                    </p:anim>
                                    <p:anim calcmode="lin" valueType="num">
                                      <p:cBhvr>
                                        <p:cTn id="10" dur="5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2/3*#ppt_w"/>
                                          </p:val>
                                        </p:tav>
                                        <p:tav tm="100000">
                                          <p:val>
                                            <p:strVal val="#ppt_w"/>
                                          </p:val>
                                        </p:tav>
                                      </p:tavLst>
                                    </p:anim>
                                    <p:anim calcmode="lin" valueType="num">
                                      <p:cBhvr>
                                        <p:cTn id="14" dur="5000" fill="hold"/>
                                        <p:tgtEl>
                                          <p:spTgt spid="3"/>
                                        </p:tgtEl>
                                        <p:attrNameLst>
                                          <p:attrName>ppt_h</p:attrName>
                                        </p:attrNameLst>
                                      </p:cBhvr>
                                      <p:tavLst>
                                        <p:tav tm="0">
                                          <p:val>
                                            <p:strVal val="2/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amond(in)">
                                      <p:cBhvr>
                                        <p:cTn id="17" dur="5000"/>
                                        <p:tgtEl>
                                          <p:spTgt spid="3"/>
                                        </p:tgtEl>
                                      </p:cBhvr>
                                    </p:animEffect>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2285985" y="1142990"/>
            <a:ext cx="4786346" cy="2246769"/>
          </a:xfrm>
          <a:prstGeom prst="rect">
            <a:avLst/>
          </a:prstGeom>
          <a:noFill/>
        </p:spPr>
        <p:txBody>
          <a:bodyPr wrap="square" rtlCol="0">
            <a:spAutoFit/>
          </a:bodyPr>
          <a:lstStyle/>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La economía de las palabras:</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Una virtud que no es exclusiva de las monjas de clausura.</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Un juego que practican los que saben hacerse los locos.</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Los que entienden que no todos los interrogantes necesitan una respuesta.</a:t>
            </a: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Que la solución no siempre llega al abrir la boca.</a:t>
            </a:r>
          </a:p>
          <a:p>
            <a:pPr algn="ctr"/>
            <a:endParaRPr lang="es-PE" sz="1400" b="1" dirty="0">
              <a:ln w="3175">
                <a:solidFill>
                  <a:schemeClr val="tx1"/>
                </a:solidFill>
              </a:ln>
              <a:solidFill>
                <a:schemeClr val="bg1"/>
              </a:solidFill>
              <a:effectLst>
                <a:outerShdw blurRad="38100" dist="38100" dir="2700000" algn="tl">
                  <a:srgbClr val="000000">
                    <a:alpha val="43137"/>
                  </a:srgbClr>
                </a:outerShdw>
              </a:effectLst>
              <a:latin typeface="Arial Black" pitchFamily="34" charset="0"/>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chemeClr val="bg1">
                <a:lumMod val="85000"/>
                <a:shade val="67500"/>
                <a:satMod val="115000"/>
              </a:schemeClr>
            </a:gs>
            <a:gs pos="100000">
              <a:schemeClr val="bg1">
                <a:lumMod val="8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1">
                <a:lumMod val="85000"/>
                <a:shade val="67500"/>
                <a:satMod val="115000"/>
              </a:schemeClr>
            </a:gs>
            <a:gs pos="100000">
              <a:schemeClr val="bg1">
                <a:lumMod val="85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5"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down)">
                                      <p:cBhvr>
                                        <p:cTn id="17" dur="5000"/>
                                        <p:tgtEl>
                                          <p:spTgt spid="2"/>
                                        </p:tgtEl>
                                      </p:cBhvr>
                                    </p:animEffect>
                                  </p:childTnLst>
                                </p:cTn>
                              </p:par>
                              <p:par>
                                <p:cTn id="18" presetID="5"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heckerboard(across)">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594FF"/>
            </a:gs>
            <a:gs pos="50000">
              <a:schemeClr val="tx2">
                <a:lumMod val="75000"/>
                <a:shade val="67500"/>
                <a:satMod val="115000"/>
              </a:schemeClr>
            </a:gs>
            <a:gs pos="100000">
              <a:schemeClr val="tx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2)">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2285984" y="1285866"/>
            <a:ext cx="4714908" cy="2031325"/>
          </a:xfrm>
          <a:prstGeom prst="rect">
            <a:avLst/>
          </a:prstGeom>
          <a:noFill/>
        </p:spPr>
        <p:txBody>
          <a:bodyPr wrap="square" rtlCol="0">
            <a:spAutoFit/>
          </a:bodyPr>
          <a:lstStyle/>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¿Por qué decirlo todo?</a:t>
            </a: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¿Por qué no conservar en el interior una dosis de lo que se piensa?</a:t>
            </a: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¿Por qué no convertir en secreto  algunas de las ideas que hacen su aparición sin previo aviso, al menos con la ilusión de que el tiempo las madure y las transforme en ideas más duraderas?</a:t>
            </a:r>
          </a:p>
          <a:p>
            <a:pPr algn="ctr"/>
            <a:endParaRPr lang="es-PE" sz="1400" b="1" dirty="0">
              <a:ln w="3175">
                <a:solidFill>
                  <a:schemeClr val="tx1"/>
                </a:solidFill>
              </a:ln>
              <a:solidFill>
                <a:schemeClr val="bg1"/>
              </a:solidFill>
              <a:effectLst>
                <a:outerShdw blurRad="38100" dist="38100" dir="2700000" algn="tl">
                  <a:srgbClr val="000000">
                    <a:alpha val="43137"/>
                  </a:srgbClr>
                </a:outerShdw>
              </a:effectLst>
              <a:latin typeface="Arial Black" pitchFamily="34" charset="0"/>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50000"/>
                <a:shade val="67500"/>
                <a:satMod val="115000"/>
              </a:schemeClr>
            </a:gs>
            <a:gs pos="100000">
              <a:schemeClr val="accent2">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outVertical)">
                                      <p:cBhvr>
                                        <p:cTn id="2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50000">
              <a:schemeClr val="accent2">
                <a:lumMod val="50000"/>
                <a:shade val="67500"/>
                <a:satMod val="115000"/>
              </a:schemeClr>
            </a:gs>
            <a:gs pos="100000">
              <a:schemeClr val="accent2">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50000"/>
                <a:shade val="67500"/>
                <a:satMod val="115000"/>
              </a:schemeClr>
            </a:gs>
            <a:gs pos="100000">
              <a:schemeClr val="accent2">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5000"/>
                                        <p:tgtEl>
                                          <p:spTgt spid="3"/>
                                        </p:tgtEl>
                                        <p:attrNameLst>
                                          <p:attrName>ppt_w</p:attrName>
                                        </p:attrNameLst>
                                      </p:cBhvr>
                                      <p:tavLst>
                                        <p:tav tm="0">
                                          <p:val>
                                            <p:strVal val="ppt_w"/>
                                          </p:val>
                                        </p:tav>
                                        <p:tav tm="100000">
                                          <p:val>
                                            <p:strVal val="ppt_w+.3"/>
                                          </p:val>
                                        </p:tav>
                                      </p:tavLst>
                                    </p:anim>
                                    <p:anim calcmode="lin" valueType="num">
                                      <p:cBhvr>
                                        <p:cTn id="13" dur="5000"/>
                                        <p:tgtEl>
                                          <p:spTgt spid="3"/>
                                        </p:tgtEl>
                                        <p:attrNameLst>
                                          <p:attrName>ppt_h</p:attrName>
                                        </p:attrNameLst>
                                      </p:cBhvr>
                                      <p:tavLst>
                                        <p:tav tm="0">
                                          <p:val>
                                            <p:strVal val="ppt_h"/>
                                          </p:val>
                                        </p:tav>
                                        <p:tav tm="100000">
                                          <p:val>
                                            <p:strVal val="ppt_h"/>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1785918" y="1714494"/>
            <a:ext cx="5500726" cy="1384995"/>
          </a:xfrm>
          <a:prstGeom prst="rect">
            <a:avLst/>
          </a:prstGeom>
          <a:noFill/>
        </p:spPr>
        <p:txBody>
          <a:bodyPr wrap="square" rtlCol="0">
            <a:spAutoFit/>
          </a:bodyPr>
          <a:lstStyle/>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¿Por qué no entender, de una vez, que la palabra jamás logrará ser tan rápida como el cerebro?</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¿Y que no todo lo que cruza por la mente puede convertirse en palabras? </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Entender que también se puede hablar con el gesto.</a:t>
            </a:r>
          </a:p>
          <a:p>
            <a:pPr algn="ctr"/>
            <a:endParaRPr lang="es-PE" sz="1400" b="1" dirty="0">
              <a:ln w="3175">
                <a:solidFill>
                  <a:schemeClr val="tx1"/>
                </a:solidFill>
              </a:ln>
              <a:solidFill>
                <a:schemeClr val="bg1"/>
              </a:solidFill>
              <a:effectLst>
                <a:outerShdw blurRad="38100" dist="38100" dir="2700000" algn="tl">
                  <a:srgbClr val="000000">
                    <a:alpha val="43137"/>
                  </a:srgbClr>
                </a:outerShdw>
              </a:effectLst>
              <a:latin typeface="Arial Black" pitchFamily="34" charset="0"/>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321F14"/>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5000" decel="50000" fill="hold">
                                          <p:stCondLst>
                                            <p:cond delay="0"/>
                                          </p:stCondLst>
                                        </p:cTn>
                                        <p:tgtEl>
                                          <p:spTgt spid="2"/>
                                        </p:tgtEl>
                                        <p:attrNameLst>
                                          <p:attrName>ppt_x</p:attrName>
                                          <p:attrName>ppt_y</p:attrName>
                                        </p:attrNameLst>
                                      </p:cBhvr>
                                    </p:animMotion>
                                    <p:animEffect transition="in" filter="fade">
                                      <p:cBhvr>
                                        <p:cTn id="2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0"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6*min(max(ppt_w*ppt_h,.3),1)-7.4)/-.7*ppt_w"/>
                                          </p:val>
                                        </p:tav>
                                      </p:tavLst>
                                    </p:anim>
                                    <p:anim calcmode="lin" valueType="num">
                                      <p:cBhvr>
                                        <p:cTn id="9" dur="5000"/>
                                        <p:tgtEl>
                                          <p:spTgt spid="3"/>
                                        </p:tgtEl>
                                        <p:attrNameLst>
                                          <p:attrName>ppt_h</p:attrName>
                                        </p:attrNameLst>
                                      </p:cBhvr>
                                      <p:tavLst>
                                        <p:tav tm="0">
                                          <p:val>
                                            <p:strVal val="ppt_h"/>
                                          </p:val>
                                        </p:tav>
                                        <p:tav tm="100000">
                                          <p:val>
                                            <p:strVal val="(6*min(max(ppt_w*ppt_h,.3),1)-7.4)/-.7*ppt_h"/>
                                          </p:val>
                                        </p:tav>
                                      </p:tavLst>
                                    </p:anim>
                                    <p:anim calcmode="lin" valueType="num">
                                      <p:cBhvr>
                                        <p:cTn id="10" dur="5000"/>
                                        <p:tgtEl>
                                          <p:spTgt spid="3"/>
                                        </p:tgtEl>
                                        <p:attrNameLst>
                                          <p:attrName>ppt_y</p:attrName>
                                        </p:attrNameLst>
                                      </p:cBhvr>
                                      <p:tavLst>
                                        <p:tav tm="0">
                                          <p:val>
                                            <p:strVal val="ppt_y"/>
                                          </p:val>
                                        </p:tav>
                                        <p:tav tm="100000">
                                          <p:val>
                                            <p:strVal val="1+(6*min(max(ppt_w*ppt_h,.3),1)-7.4)/-.7*ppt_h/2"/>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151E0C"/>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2"/>
                                          </p:val>
                                        </p:tav>
                                      </p:tavLst>
                                    </p:anim>
                                    <p:anim calcmode="lin" valueType="num">
                                      <p:cBhvr>
                                        <p:cTn id="9" dur="5000"/>
                                        <p:tgtEl>
                                          <p:spTgt spid="3"/>
                                        </p:tgtEl>
                                        <p:attrNameLst>
                                          <p:attrName>ppt_y</p:attrName>
                                        </p:attrNameLst>
                                      </p:cBhvr>
                                      <p:tavLst>
                                        <p:tav tm="0">
                                          <p:val>
                                            <p:strVal val="ppt_y"/>
                                          </p:val>
                                        </p:tav>
                                        <p:tav tm="100000">
                                          <p:val>
                                            <p:strVal val="ppt_y"/>
                                          </p:val>
                                        </p:tav>
                                      </p:tavLst>
                                    </p:anim>
                                    <p:animEffect transition="out" filter="fade">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2071670" y="1214428"/>
            <a:ext cx="5286412" cy="2523768"/>
          </a:xfrm>
          <a:prstGeom prst="rect">
            <a:avLst/>
          </a:prstGeom>
          <a:noFill/>
        </p:spPr>
        <p:txBody>
          <a:bodyPr wrap="square" rtlCol="0">
            <a:spAutoFit/>
          </a:bodyPr>
          <a:lstStyle/>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Que… el silencio a veces grita.</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Se guarda silencio en los hospitales, en las salas de velatorios,</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en los actos solemnes…</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Se guarda silencio por pudor, por respeto, por dolor…</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Se guarda silencio por el dolor que es incapaz de convertirse en llanto.</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Silencio cuando el llanto se agota, </a:t>
            </a:r>
            <a:endPar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endParaRP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y </a:t>
            </a: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agota al que llora..</a:t>
            </a:r>
          </a:p>
          <a:p>
            <a:pPr algn="ctr"/>
            <a:endParaRPr lang="es-PE" b="1" dirty="0">
              <a:ln w="3175">
                <a:solidFill>
                  <a:schemeClr val="tx1"/>
                </a:solidFill>
              </a:ln>
              <a:solidFill>
                <a:schemeClr val="bg1"/>
              </a:solidFill>
              <a:effectLst>
                <a:outerShdw blurRad="38100" dist="38100" dir="2700000" algn="tl">
                  <a:srgbClr val="000000">
                    <a:alpha val="43137"/>
                  </a:srgbClr>
                </a:outerShdw>
              </a:effectLst>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321F14"/>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4000" decel="100000"/>
                                        <p:tgtEl>
                                          <p:spTgt spid="2"/>
                                        </p:tgtEl>
                                      </p:cBhvr>
                                    </p:animEffect>
                                    <p:anim calcmode="lin" valueType="num">
                                      <p:cBhvr>
                                        <p:cTn id="23" dur="4000" decel="100000" fill="hold"/>
                                        <p:tgtEl>
                                          <p:spTgt spid="2"/>
                                        </p:tgtEl>
                                        <p:attrNameLst>
                                          <p:attrName>style.rotation</p:attrName>
                                        </p:attrNameLst>
                                      </p:cBhvr>
                                      <p:tavLst>
                                        <p:tav tm="0">
                                          <p:val>
                                            <p:fltVal val="-90"/>
                                          </p:val>
                                        </p:tav>
                                        <p:tav tm="100000">
                                          <p:val>
                                            <p:fltVal val="0"/>
                                          </p:val>
                                        </p:tav>
                                      </p:tavLst>
                                    </p:anim>
                                    <p:anim calcmode="lin" valueType="num">
                                      <p:cBhvr>
                                        <p:cTn id="24" dur="4000" decel="100000" fill="hold"/>
                                        <p:tgtEl>
                                          <p:spTgt spid="2"/>
                                        </p:tgtEl>
                                        <p:attrNameLst>
                                          <p:attrName>ppt_x</p:attrName>
                                        </p:attrNameLst>
                                      </p:cBhvr>
                                      <p:tavLst>
                                        <p:tav tm="0">
                                          <p:val>
                                            <p:strVal val="#ppt_x+0.4"/>
                                          </p:val>
                                        </p:tav>
                                        <p:tav tm="100000">
                                          <p:val>
                                            <p:strVal val="#ppt_x-0.05"/>
                                          </p:val>
                                        </p:tav>
                                      </p:tavLst>
                                    </p:anim>
                                    <p:anim calcmode="lin" valueType="num">
                                      <p:cBhvr>
                                        <p:cTn id="25" dur="4000" decel="100000" fill="hold"/>
                                        <p:tgtEl>
                                          <p:spTgt spid="2"/>
                                        </p:tgtEl>
                                        <p:attrNameLst>
                                          <p:attrName>ppt_y</p:attrName>
                                        </p:attrNameLst>
                                      </p:cBhvr>
                                      <p:tavLst>
                                        <p:tav tm="0">
                                          <p:val>
                                            <p:strVal val="#ppt_y-0.4"/>
                                          </p:val>
                                        </p:tav>
                                        <p:tav tm="100000">
                                          <p:val>
                                            <p:strVal val="#ppt_y+0.1"/>
                                          </p:val>
                                        </p:tav>
                                      </p:tavLst>
                                    </p:anim>
                                    <p:anim calcmode="lin" valueType="num">
                                      <p:cBhvr>
                                        <p:cTn id="26" dur="1000" accel="100000" fill="hold">
                                          <p:stCondLst>
                                            <p:cond delay="4000"/>
                                          </p:stCondLst>
                                        </p:cTn>
                                        <p:tgtEl>
                                          <p:spTgt spid="2"/>
                                        </p:tgtEl>
                                        <p:attrNameLst>
                                          <p:attrName>ppt_x</p:attrName>
                                        </p:attrNameLst>
                                      </p:cBhvr>
                                      <p:tavLst>
                                        <p:tav tm="0">
                                          <p:val>
                                            <p:strVal val="#ppt_x-0.05"/>
                                          </p:val>
                                        </p:tav>
                                        <p:tav tm="100000">
                                          <p:val>
                                            <p:strVal val="#ppt_x"/>
                                          </p:val>
                                        </p:tav>
                                      </p:tavLst>
                                    </p:anim>
                                    <p:anim calcmode="lin" valueType="num">
                                      <p:cBhvr>
                                        <p:cTn id="27" dur="1000" accel="100000" fill="hold">
                                          <p:stCondLst>
                                            <p:cond delay="40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iterate type="lt">
                                    <p:tmPct val="0"/>
                                  </p:iterate>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accent5">
                <a:lumMod val="50000"/>
                <a:shade val="67500"/>
                <a:satMod val="115000"/>
              </a:schemeClr>
            </a:gs>
            <a:gs pos="100000">
              <a:schemeClr val="accent5">
                <a:lumMod val="5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5"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down)">
                                      <p:cBhvr>
                                        <p:cTn id="17" dur="5000"/>
                                        <p:tgtEl>
                                          <p:spTgt spid="2"/>
                                        </p:tgtEl>
                                      </p:cBhvr>
                                    </p:animEffect>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1785918" y="1285866"/>
            <a:ext cx="5505033" cy="2031325"/>
          </a:xfrm>
          <a:prstGeom prst="rect">
            <a:avLst/>
          </a:prstGeom>
          <a:noFill/>
        </p:spPr>
        <p:txBody>
          <a:bodyPr wrap="none" rtlCol="0">
            <a:spAutoFit/>
          </a:bodyPr>
          <a:lstStyle/>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Habría que aprender a callar</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sin otro motivo que la propia voluntad.</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Callar para escuchar.</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Callar para mirar.</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Callar para aprender.</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Callar para callar.</a:t>
            </a: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Callar, para convertir el silencio en un cómplice.</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Para saber si el eco existe.</a:t>
            </a:r>
          </a:p>
          <a:p>
            <a:endParaRPr lang="es-PE" sz="1400" dirty="0">
              <a:latin typeface="Arial Black" pitchFamily="34" charset="0"/>
            </a:endParaRPr>
          </a:p>
        </p:txBody>
      </p:sp>
      <p:sp>
        <p:nvSpPr>
          <p:cNvPr id="6" name="5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heckerboard(across)">
                                      <p:cBhvr>
                                        <p:cTn id="2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vertical)">
                                      <p:cBhvr>
                                        <p:cTn id="17" dur="5000"/>
                                        <p:tgtEl>
                                          <p:spTgt spid="2"/>
                                        </p:tgtEl>
                                      </p:cBhvr>
                                    </p:animEffect>
                                  </p:childTnLst>
                                </p:cTn>
                              </p:par>
                              <p:par>
                                <p:cTn id="18" presetID="3"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0_4f864_890ceb04_XL.png"/>
          <p:cNvPicPr>
            <a:picLocks noChangeAspect="1"/>
          </p:cNvPicPr>
          <p:nvPr/>
        </p:nvPicPr>
        <p:blipFill>
          <a:blip r:embed="rId2"/>
          <a:stretch>
            <a:fillRect/>
          </a:stretch>
        </p:blipFill>
        <p:spPr>
          <a:xfrm>
            <a:off x="929294" y="0"/>
            <a:ext cx="7285411" cy="5143500"/>
          </a:xfrm>
          <a:prstGeom prst="rect">
            <a:avLst/>
          </a:prstGeom>
        </p:spPr>
      </p:pic>
      <p:pic>
        <p:nvPicPr>
          <p:cNvPr id="38914" name="Picture 2" descr="Imagen relacionada"/>
          <p:cNvPicPr>
            <a:picLocks noChangeAspect="1" noChangeArrowheads="1" noCrop="1"/>
          </p:cNvPicPr>
          <p:nvPr/>
        </p:nvPicPr>
        <p:blipFill>
          <a:blip r:embed="rId3">
            <a:lum contrast="40000"/>
          </a:blip>
          <a:srcRect/>
          <a:stretch>
            <a:fillRect/>
          </a:stretch>
        </p:blipFill>
        <p:spPr bwMode="auto">
          <a:xfrm rot="1411728">
            <a:off x="1267402" y="435890"/>
            <a:ext cx="922084" cy="815397"/>
          </a:xfrm>
          <a:prstGeom prst="rect">
            <a:avLst/>
          </a:prstGeom>
          <a:noFill/>
        </p:spPr>
      </p:pic>
      <p:sp>
        <p:nvSpPr>
          <p:cNvPr id="4" name="3 CuadroTexto"/>
          <p:cNvSpPr txBox="1"/>
          <p:nvPr/>
        </p:nvSpPr>
        <p:spPr>
          <a:xfrm>
            <a:off x="1857356" y="1428742"/>
            <a:ext cx="5357850" cy="2031325"/>
          </a:xfrm>
          <a:prstGeom prst="rect">
            <a:avLst/>
          </a:prstGeom>
          <a:noFill/>
        </p:spPr>
        <p:txBody>
          <a:bodyPr wrap="square" rtlCol="0">
            <a:spAutoFit/>
          </a:bodyPr>
          <a:lstStyle/>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Callar, porque no todo lo que nos conviene escuchar nos lo dicen al oído, con la intimidad de una confesión, con el volumen de un grito, con el acento de las grandes revelaciones.</a:t>
            </a:r>
          </a:p>
          <a:p>
            <a:pPr algn="ct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Callar, para comprender que el silencio es el antifaz	</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de los sonidos más hermosos…</a:t>
            </a:r>
            <a:b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b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Manejar el silencio es más difícil que manejar la </a:t>
            </a:r>
            <a:r>
              <a:rPr lang="es-PE" sz="1400" b="1" dirty="0" smtClean="0">
                <a:ln w="3175">
                  <a:solidFill>
                    <a:schemeClr val="tx1"/>
                  </a:solidFill>
                </a:ln>
                <a:solidFill>
                  <a:schemeClr val="bg1"/>
                </a:solidFill>
                <a:effectLst>
                  <a:outerShdw blurRad="38100" dist="38100" dir="2700000" algn="tl">
                    <a:srgbClr val="000000">
                      <a:alpha val="43137"/>
                    </a:srgbClr>
                  </a:outerShdw>
                </a:effectLst>
                <a:latin typeface="Arial Black" pitchFamily="34" charset="0"/>
              </a:rPr>
              <a:t>palabra</a:t>
            </a:r>
            <a:endParaRPr lang="es-PE" sz="1400" b="1" dirty="0">
              <a:ln w="3175">
                <a:solidFill>
                  <a:schemeClr val="tx1"/>
                </a:solidFill>
              </a:ln>
              <a:solidFill>
                <a:schemeClr val="bg1"/>
              </a:solidFill>
              <a:effectLst>
                <a:outerShdw blurRad="38100" dist="38100" dir="2700000" algn="tl">
                  <a:srgbClr val="000000">
                    <a:alpha val="43137"/>
                  </a:srgbClr>
                </a:outerShdw>
              </a:effectLst>
              <a:latin typeface="Arial Black" pitchFamily="34" charset="0"/>
            </a:endParaRPr>
          </a:p>
        </p:txBody>
      </p:sp>
      <p:sp>
        <p:nvSpPr>
          <p:cNvPr id="6" name="5 CuadroTexto"/>
          <p:cNvSpPr txBox="1"/>
          <p:nvPr/>
        </p:nvSpPr>
        <p:spPr>
          <a:xfrm>
            <a:off x="5214942" y="3786196"/>
            <a:ext cx="1366080" cy="430887"/>
          </a:xfrm>
          <a:prstGeom prst="rect">
            <a:avLst/>
          </a:prstGeom>
          <a:noFill/>
        </p:spPr>
        <p:txBody>
          <a:bodyPr wrap="none" rtlCol="0">
            <a:spAutoFit/>
          </a:bodyPr>
          <a:lstStyle/>
          <a:p>
            <a:r>
              <a:rPr lang="es-PE" sz="1100" b="1" dirty="0" smtClean="0">
                <a:ln w="3175">
                  <a:noFill/>
                </a:ln>
                <a:solidFill>
                  <a:sysClr val="windowText" lastClr="000000"/>
                </a:solidFill>
                <a:latin typeface="Agency FB" pitchFamily="34" charset="0"/>
              </a:rPr>
              <a:t>Texto: </a:t>
            </a:r>
            <a:r>
              <a:rPr lang="es-PE" sz="1100" b="1" dirty="0" smtClean="0">
                <a:ln w="3175">
                  <a:noFill/>
                </a:ln>
                <a:solidFill>
                  <a:sysClr val="windowText" lastClr="000000"/>
                </a:solidFill>
                <a:latin typeface="Agency FB" pitchFamily="34" charset="0"/>
              </a:rPr>
              <a:t>Graciela </a:t>
            </a:r>
            <a:r>
              <a:rPr lang="es-PE" sz="1100" b="1" dirty="0" err="1" smtClean="0">
                <a:ln w="3175">
                  <a:noFill/>
                </a:ln>
                <a:solidFill>
                  <a:sysClr val="windowText" lastClr="000000"/>
                </a:solidFill>
                <a:latin typeface="Agency FB" pitchFamily="34" charset="0"/>
              </a:rPr>
              <a:t>Moreschi</a:t>
            </a:r>
            <a:endParaRPr lang="es-PE" sz="1100" b="1" dirty="0" smtClean="0">
              <a:ln w="3175">
                <a:noFill/>
              </a:ln>
              <a:solidFill>
                <a:sysClr val="windowText" lastClr="000000"/>
              </a:solidFill>
              <a:latin typeface="Agency FB" pitchFamily="34" charset="0"/>
            </a:endParaRPr>
          </a:p>
          <a:p>
            <a:endParaRPr lang="es-PE" sz="1100" b="1" dirty="0">
              <a:ln w="3175">
                <a:noFill/>
              </a:ln>
              <a:solidFill>
                <a:sysClr val="windowText" lastClr="000000"/>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D63AA9">
                <a:shade val="67500"/>
                <a:satMod val="115000"/>
              </a:srgbClr>
            </a:gs>
            <a:gs pos="100000">
              <a:srgbClr val="D63AA9">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gif-update.phpklrt.gif"/>
          <p:cNvPicPr>
            <a:picLocks noChangeAspect="1"/>
          </p:cNvPicPr>
          <p:nvPr/>
        </p:nvPicPr>
        <p:blipFill>
          <a:blip r:embed="rId3">
            <a:lum contrast="30000"/>
          </a:blip>
          <a:stretch>
            <a:fillRect/>
          </a:stretch>
        </p:blipFill>
        <p:spPr>
          <a:xfrm rot="20902748">
            <a:off x="3571868" y="3714758"/>
            <a:ext cx="1657350" cy="638175"/>
          </a:xfrm>
          <a:prstGeom prst="rect">
            <a:avLst/>
          </a:prstGeom>
        </p:spPr>
      </p:pic>
      <p:sp>
        <p:nvSpPr>
          <p:cNvPr id="5" name="4 Rectángulo"/>
          <p:cNvSpPr/>
          <p:nvPr/>
        </p:nvSpPr>
        <p:spPr>
          <a:xfrm>
            <a:off x="-357222" y="-142894"/>
            <a:ext cx="9787006" cy="5643602"/>
          </a:xfrm>
          <a:prstGeom prst="rect">
            <a:avLst/>
          </a:prstGeom>
          <a:gradFill>
            <a:gsLst>
              <a:gs pos="0">
                <a:schemeClr val="bg2">
                  <a:lumMod val="1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par>
                          <p:cTn id="25" fill="hold">
                            <p:stCondLst>
                              <p:cond delay="5000"/>
                            </p:stCondLst>
                            <p:childTnLst>
                              <p:par>
                                <p:cTn id="26" presetID="50" presetClass="entr" presetSubtype="0" decel="10000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ppt_w+.3"/>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animEffect transition="in" filter="fade">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313</Words>
  <Application>Microsoft Office PowerPoint</Application>
  <PresentationFormat>Presentación en pantalla (16:9)</PresentationFormat>
  <Paragraphs>27</Paragraphs>
  <Slides>42</Slides>
  <Notes>0</Notes>
  <HiddenSlides>0</HiddenSlides>
  <MMClips>1</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176</cp:revision>
  <dcterms:created xsi:type="dcterms:W3CDTF">2017-02-27T23:41:56Z</dcterms:created>
  <dcterms:modified xsi:type="dcterms:W3CDTF">2017-02-28T18:02:42Z</dcterms:modified>
</cp:coreProperties>
</file>