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62" r:id="rId4"/>
    <p:sldId id="297" r:id="rId5"/>
    <p:sldId id="258" r:id="rId6"/>
    <p:sldId id="298" r:id="rId7"/>
    <p:sldId id="263" r:id="rId8"/>
    <p:sldId id="267" r:id="rId9"/>
    <p:sldId id="299" r:id="rId10"/>
    <p:sldId id="259" r:id="rId11"/>
    <p:sldId id="264" r:id="rId12"/>
    <p:sldId id="300" r:id="rId13"/>
    <p:sldId id="268" r:id="rId14"/>
    <p:sldId id="288" r:id="rId15"/>
    <p:sldId id="301" r:id="rId16"/>
    <p:sldId id="261" r:id="rId17"/>
    <p:sldId id="265" r:id="rId18"/>
    <p:sldId id="302" r:id="rId19"/>
    <p:sldId id="266" r:id="rId20"/>
    <p:sldId id="269" r:id="rId21"/>
    <p:sldId id="303" r:id="rId22"/>
    <p:sldId id="270" r:id="rId23"/>
    <p:sldId id="273" r:id="rId24"/>
    <p:sldId id="305" r:id="rId25"/>
    <p:sldId id="292" r:id="rId26"/>
    <p:sldId id="296" r:id="rId27"/>
    <p:sldId id="306" r:id="rId28"/>
    <p:sldId id="276" r:id="rId29"/>
    <p:sldId id="281" r:id="rId30"/>
    <p:sldId id="307" r:id="rId31"/>
    <p:sldId id="283" r:id="rId32"/>
    <p:sldId id="279" r:id="rId33"/>
    <p:sldId id="308" r:id="rId34"/>
    <p:sldId id="284" r:id="rId35"/>
    <p:sldId id="280" r:id="rId36"/>
    <p:sldId id="309" r:id="rId37"/>
    <p:sldId id="287" r:id="rId38"/>
    <p:sldId id="257" r:id="rId39"/>
    <p:sldId id="294" r:id="rId40"/>
    <p:sldId id="310" r:id="rId4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h1gy94/Ju8S9cda/hHs0g" hashData="hPbJGD80D0mHPaAfsxhd03UKyk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7A4E00"/>
    <a:srgbClr val="482E00"/>
    <a:srgbClr val="0E1414"/>
    <a:srgbClr val="311211"/>
    <a:srgbClr val="253332"/>
    <a:srgbClr val="4B6564"/>
    <a:srgbClr val="BCEFEE"/>
    <a:srgbClr val="D4D4E2"/>
    <a:srgbClr val="3A4F6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62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3D097-7A1A-4421-8EBA-92B7F76EA05B}" type="datetimeFigureOut">
              <a:rPr lang="es-PE" smtClean="0"/>
              <a:pPr/>
              <a:t>10/09/2020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793B3D-E0D1-4DF6-998C-CE20D92CE1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764524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3000">
                <a:srgbClr val="4D74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A4E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text362199731479669 (1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2608" y="571486"/>
            <a:ext cx="1048306" cy="792054"/>
          </a:xfrm>
          <a:prstGeom prst="rect">
            <a:avLst/>
          </a:prstGeom>
        </p:spPr>
      </p:pic>
      <p:pic>
        <p:nvPicPr>
          <p:cNvPr id="7" name="6 Imagen" descr="cooltext362199772566551.png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357290" y="571486"/>
            <a:ext cx="2071702" cy="818057"/>
          </a:xfrm>
          <a:prstGeom prst="rect">
            <a:avLst/>
          </a:prstGeom>
        </p:spPr>
      </p:pic>
      <p:pic>
        <p:nvPicPr>
          <p:cNvPr id="8" name="7 Imagen" descr="cooltext362199819776307.png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20" y="1857370"/>
            <a:ext cx="1285884" cy="785818"/>
          </a:xfrm>
          <a:prstGeom prst="rect">
            <a:avLst/>
          </a:prstGeom>
        </p:spPr>
      </p:pic>
      <p:pic>
        <p:nvPicPr>
          <p:cNvPr id="9" name="8 Imagen" descr="cooltext362199832548222.png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857370"/>
            <a:ext cx="1587302" cy="800000"/>
          </a:xfrm>
          <a:prstGeom prst="rect">
            <a:avLst/>
          </a:prstGeom>
        </p:spPr>
      </p:pic>
      <p:pic>
        <p:nvPicPr>
          <p:cNvPr id="10" name="9 Imagen" descr="cooltext362199844785113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3143254"/>
            <a:ext cx="1847581" cy="868803"/>
          </a:xfrm>
          <a:prstGeom prst="rect">
            <a:avLst/>
          </a:prstGeom>
        </p:spPr>
      </p:pic>
      <p:pic>
        <p:nvPicPr>
          <p:cNvPr id="11" name="10 Imagen" descr="cooltext362198552999509.png"/>
          <p:cNvPicPr>
            <a:picLocks noChangeAspect="1"/>
          </p:cNvPicPr>
          <p:nvPr/>
        </p:nvPicPr>
        <p:blipFill>
          <a:blip r:embed="rId9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14348" y="4117972"/>
            <a:ext cx="1785950" cy="317671"/>
          </a:xfrm>
          <a:prstGeom prst="rect">
            <a:avLst/>
          </a:prstGeom>
        </p:spPr>
      </p:pic>
      <p:pic>
        <p:nvPicPr>
          <p:cNvPr id="12" name="11 Imagen" descr="stock-photo-20764524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30000">
    <p:sndAc>
      <p:stSnd loop="1">
        <p:snd r:embed="rId2" name="Sweet Drea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0"/>
                            </p:stCondLst>
                            <p:childTnLst>
                              <p:par>
                                <p:cTn id="5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99"/>
            </a:gs>
            <a:gs pos="50000">
              <a:srgbClr val="FFD5FF">
                <a:shade val="67500"/>
                <a:satMod val="115000"/>
              </a:srgbClr>
            </a:gs>
            <a:gs pos="100000">
              <a:srgbClr val="FFD5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2241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74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0099"/>
              </a:gs>
              <a:gs pos="50000">
                <a:srgbClr val="4D7400">
                  <a:shade val="67500"/>
                  <a:satMod val="115000"/>
                </a:srgbClr>
              </a:gs>
              <a:gs pos="100000">
                <a:srgbClr val="4D7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5DE5"/>
            </a:gs>
            <a:gs pos="50000">
              <a:srgbClr val="EAD5FF">
                <a:shade val="67500"/>
                <a:satMod val="115000"/>
              </a:srgbClr>
            </a:gs>
            <a:gs pos="100000">
              <a:srgbClr val="EAD5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291f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071802" y="928676"/>
            <a:ext cx="25003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200" b="1" dirty="0" smtClean="0"/>
              <a:t>Cuando recibimos flores, instantáneamente nos invade un sentimiento de felicidad, sonreímos y, dependiendo la ocasión, estamos llenos de diversas emociones. Incluimos flores en casi todas las celebraciones a lo largo de nuestras vidas</a:t>
            </a:r>
          </a:p>
          <a:p>
            <a:pPr algn="ctr"/>
            <a:endParaRPr lang="es-PE" sz="1200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9CFE9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38390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722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90FE3"/>
              </a:gs>
              <a:gs pos="50000">
                <a:srgbClr val="A3D1FF">
                  <a:shade val="67500"/>
                  <a:satMod val="115000"/>
                </a:srgbClr>
              </a:gs>
              <a:gs pos="100000">
                <a:srgbClr val="A3D1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nxySHOcsH4j7TpS8dZECP3KK3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000364" y="1714494"/>
            <a:ext cx="3500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200" b="1" dirty="0" smtClean="0"/>
              <a:t>Las flores son uno de los pocos regalos que evocan una respuesta poderosa e inmediata. En pocas palabras, las flores nos llenan de sentimientos increíbles, pero ¿por qué?</a:t>
            </a:r>
          </a:p>
          <a:p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220F9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49345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9000">
                <a:srgbClr val="8F8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7000">
                <a:srgbClr val="4E53B2"/>
              </a:gs>
              <a:gs pos="50000">
                <a:srgbClr val="F8F2C4">
                  <a:shade val="67500"/>
                  <a:satMod val="115000"/>
                </a:srgbClr>
              </a:gs>
              <a:gs pos="100000">
                <a:srgbClr val="F8F2C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FF9933">
                <a:shade val="67500"/>
                <a:satMod val="115000"/>
              </a:srgbClr>
            </a:gs>
            <a:gs pos="100000">
              <a:srgbClr val="FF9933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93518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9000">
                <a:srgbClr val="00B050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9000">
                <a:srgbClr val="3399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A2292"/>
            </a:gs>
            <a:gs pos="50000">
              <a:srgbClr val="FFE5FF">
                <a:shade val="67500"/>
                <a:satMod val="115000"/>
              </a:srgbClr>
            </a:gs>
            <a:gs pos="100000">
              <a:srgbClr val="FFE5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3e61576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691286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868" y="1928808"/>
            <a:ext cx="21431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Gracias a la Universidad de </a:t>
            </a:r>
            <a:r>
              <a:rPr lang="es-PE" sz="1400" b="1" dirty="0" err="1" smtClean="0"/>
              <a:t>Rutgers</a:t>
            </a:r>
            <a:r>
              <a:rPr lang="es-PE" sz="1400" b="1" dirty="0" smtClean="0"/>
              <a:t> ahora sabemos que nuestra reacción a las flores no es solo porque pensamos que son bonitas</a:t>
            </a:r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1C230F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47016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B11B9C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1E3E22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745B00"/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59869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ba800c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2009" y="0"/>
            <a:ext cx="5011759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714612" y="2571750"/>
            <a:ext cx="235745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Es un hecho científico que las flores en nuestro entorno tienen un impacto positivo en nuestra salud, bienestar y felicidad en general.</a:t>
            </a:r>
          </a:p>
          <a:p>
            <a:pPr algn="ctr"/>
            <a:endParaRPr lang="es-PE" sz="1400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chemeClr val="accent6">
                <a:lumMod val="50000"/>
              </a:schemeClr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20761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93415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774EDE">
                <a:shade val="67500"/>
                <a:satMod val="115000"/>
              </a:srgbClr>
            </a:gs>
            <a:gs pos="100000">
              <a:srgbClr val="774EDE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00138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74EDE"/>
              </a:gs>
              <a:gs pos="50000">
                <a:srgbClr val="206A2E">
                  <a:shade val="67500"/>
                  <a:satMod val="115000"/>
                </a:srgbClr>
              </a:gs>
              <a:gs pos="100000">
                <a:srgbClr val="206A2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rgbClr val="EAD5FF">
                <a:shade val="67500"/>
                <a:satMod val="115000"/>
              </a:srgbClr>
            </a:gs>
            <a:gs pos="100000">
              <a:srgbClr val="EAD5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5d7e7f33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357850" cy="51435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929058" y="2143122"/>
            <a:ext cx="200026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 </a:t>
            </a:r>
            <a:r>
              <a:rPr lang="es-PE" sz="1400" b="1" dirty="0" smtClean="0"/>
              <a:t>El estudio encontró una respuesta casi universal para justificar las emociones que sentimos al recibir flores. Algunos aspectos destacados del estudio incluyen</a:t>
            </a:r>
          </a:p>
          <a:p>
            <a:pPr algn="ctr"/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A0006"/>
            </a:gs>
            <a:gs pos="50000">
              <a:srgbClr val="990033">
                <a:shade val="67500"/>
                <a:satMod val="115000"/>
              </a:srgbClr>
            </a:gs>
            <a:gs pos="100000">
              <a:srgbClr val="99003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16953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FBF">
                  <a:shade val="67500"/>
                  <a:satMod val="115000"/>
                </a:srgbClr>
              </a:gs>
              <a:gs pos="100000">
                <a:srgbClr val="FF9FB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A0006"/>
              </a:gs>
              <a:gs pos="50000">
                <a:srgbClr val="FF69B4">
                  <a:shade val="67500"/>
                  <a:satMod val="115000"/>
                </a:srgbClr>
              </a:gs>
              <a:gs pos="100000">
                <a:srgbClr val="FF69B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DBFEF"/>
            </a:gs>
            <a:gs pos="50000">
              <a:srgbClr val="774EDE">
                <a:shade val="67500"/>
                <a:satMod val="115000"/>
              </a:srgbClr>
            </a:gs>
            <a:gs pos="100000">
              <a:srgbClr val="774EDE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1182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3000">
                <a:srgbClr val="774EDE"/>
              </a:gs>
              <a:gs pos="50000">
                <a:srgbClr val="CDBFEF">
                  <a:shade val="67500"/>
                  <a:satMod val="115000"/>
                </a:srgbClr>
              </a:gs>
              <a:gs pos="100000">
                <a:srgbClr val="CDBFE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7053a6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93512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786050" y="1571618"/>
            <a:ext cx="21431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Las flores tocan nuestras emociones de una manera muy directa. En todos los grupos de participantes en el estudio, recibir flores incitó una sonrisa genuina y respuestas inmediatas de felicidad, emoción, deleite y gratitud.</a:t>
            </a:r>
          </a:p>
          <a:p>
            <a:pPr algn="ctr"/>
            <a:endParaRPr lang="es-PE" sz="1400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C2A12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4721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E38B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F0D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2535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DA5800">
                  <a:shade val="67500"/>
                  <a:satMod val="115000"/>
                </a:srgbClr>
              </a:gs>
              <a:gs pos="100000">
                <a:srgbClr val="DA58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accent6">
                  <a:lumMod val="5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4FCBE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2b972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0571" y="0"/>
            <a:ext cx="5442857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1643056"/>
            <a:ext cx="25003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Las flores continúan teniendo un impacto positivo mucho después de ser entregadas. </a:t>
            </a:r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BFFC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99806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3AFDC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52813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A86D">
                  <a:shade val="67500"/>
                  <a:satMod val="115000"/>
                </a:srgbClr>
              </a:gs>
              <a:gs pos="100000">
                <a:srgbClr val="FFA86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E822E"/>
            </a:gs>
            <a:gs pos="50000">
              <a:srgbClr val="FFEDB3">
                <a:shade val="67500"/>
                <a:satMod val="115000"/>
              </a:srgbClr>
            </a:gs>
            <a:gs pos="100000">
              <a:srgbClr val="FFEDB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d28fa0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702" y="0"/>
            <a:ext cx="5836595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14810" y="1785932"/>
            <a:ext cx="235745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Los participantes del estudio continuaron cosechando los beneficios de haber recibido su regalo (flores) informando que estaban menos deprimidos, ansiosos y agitados. </a:t>
            </a:r>
          </a:p>
          <a:p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428692" y="0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524716"/>
            </a:gs>
            <a:gs pos="50000">
              <a:srgbClr val="FFE05B">
                <a:shade val="67500"/>
                <a:satMod val="115000"/>
              </a:srgbClr>
            </a:gs>
            <a:gs pos="100000">
              <a:srgbClr val="FFE05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4356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006699">
                  <a:shade val="67500"/>
                  <a:satMod val="115000"/>
                </a:srgbClr>
              </a:gs>
              <a:gs pos="100000">
                <a:srgbClr val="0066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rgbClr val="FFE38B">
                <a:shade val="67500"/>
                <a:satMod val="115000"/>
              </a:srgbClr>
            </a:gs>
            <a:gs pos="100000">
              <a:srgbClr val="FFE38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85084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503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E822E"/>
            </a:gs>
            <a:gs pos="50000">
              <a:srgbClr val="FFEDB3">
                <a:shade val="67500"/>
                <a:satMod val="115000"/>
              </a:srgbClr>
            </a:gs>
            <a:gs pos="100000">
              <a:srgbClr val="FFEDB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88e453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805" y="0"/>
            <a:ext cx="8192389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86050" y="2500312"/>
            <a:ext cx="2857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200" b="1" dirty="0" smtClean="0"/>
              <a:t>No solo fue una reacción o un beneficio al momento de haberlas recibido, las flores hicieron que las personas sintieran una mayor sensación de satisfacción en sus vidas durante varios días después de recibirlas.</a:t>
            </a:r>
          </a:p>
          <a:p>
            <a:pPr algn="ctr"/>
            <a:r>
              <a:rPr lang="es-PE" sz="1200" b="1" dirty="0" smtClean="0"/>
              <a:t> ¡Las flores son un regalo que sigue causando emociones!</a:t>
            </a:r>
          </a:p>
          <a:p>
            <a:pPr algn="ctr"/>
            <a:endParaRPr lang="es-PE" sz="1200" b="1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60130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F7DBE">
                  <a:shade val="67500"/>
                  <a:satMod val="115000"/>
                </a:srgbClr>
              </a:gs>
              <a:gs pos="100000">
                <a:srgbClr val="DF7DB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7000">
                <a:srgbClr val="990099"/>
              </a:gs>
              <a:gs pos="50000">
                <a:srgbClr val="F8F2C4">
                  <a:shade val="67500"/>
                  <a:satMod val="115000"/>
                </a:srgbClr>
              </a:gs>
              <a:gs pos="100000">
                <a:srgbClr val="F8F2C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F213B"/>
            </a:gs>
            <a:gs pos="50000">
              <a:srgbClr val="D09BFB">
                <a:shade val="67500"/>
                <a:satMod val="115000"/>
              </a:srgbClr>
            </a:gs>
            <a:gs pos="100000">
              <a:srgbClr val="D09BFB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3640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2000">
                <a:schemeClr val="bg1"/>
              </a:gs>
              <a:gs pos="50000">
                <a:srgbClr val="8E73F3">
                  <a:shade val="67500"/>
                  <a:satMod val="115000"/>
                </a:srgbClr>
              </a:gs>
              <a:gs pos="100000">
                <a:srgbClr val="8E73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A4F68"/>
            </a:gs>
            <a:gs pos="50000">
              <a:schemeClr val="tx2">
                <a:lumMod val="20000"/>
                <a:lumOff val="80000"/>
                <a:shade val="67500"/>
                <a:satMod val="115000"/>
              </a:schemeClr>
            </a:gs>
            <a:gs pos="100000">
              <a:schemeClr val="tx2">
                <a:lumMod val="20000"/>
                <a:lumOff val="8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bad6c53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428992" y="2000246"/>
            <a:ext cx="22860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Las flores crean intimidad. Las flores dan felicidad no solo al destinatario sino también al remitente, haciendo una conexión entre las personas que pocos regalos pueden lograr</a:t>
            </a:r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85000"/>
                <a:lumOff val="15000"/>
              </a:schemeClr>
            </a:gs>
            <a:gs pos="50000">
              <a:srgbClr val="E4FFAF">
                <a:shade val="67500"/>
                <a:satMod val="115000"/>
              </a:srgbClr>
            </a:gs>
            <a:gs pos="100000">
              <a:srgbClr val="E4FFA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80813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F463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A50021">
                <a:shade val="67500"/>
                <a:satMod val="115000"/>
              </a:srgbClr>
            </a:gs>
            <a:gs pos="100000">
              <a:srgbClr val="A5002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33805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4C000E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20000"/>
                <a:lumOff val="80000"/>
                <a:shade val="67500"/>
                <a:satMod val="115000"/>
              </a:schemeClr>
            </a:gs>
            <a:gs pos="100000">
              <a:schemeClr val="tx2">
                <a:lumMod val="20000"/>
                <a:lumOff val="8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yLx2fNjqI_q6nHWHCPWhSJC7im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928926" y="1214428"/>
            <a:ext cx="32147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El estudio de </a:t>
            </a:r>
            <a:r>
              <a:rPr lang="es-PE" sz="1400" b="1" dirty="0" err="1" smtClean="0"/>
              <a:t>Rutgers</a:t>
            </a:r>
            <a:r>
              <a:rPr lang="es-PE" sz="1400" b="1" dirty="0" smtClean="0"/>
              <a:t> descubrió que las flores eran, por mucho, el regalo que la gente apreciaba más. Ningún otro regalo común incluido en el estudio, como una vela o fruta, causaron el nivel de alegría provocado por las flores. Las personas que regalan flores son consideradas como reflexivas, cariñosas y sentimentales.</a:t>
            </a:r>
          </a:p>
          <a:p>
            <a:pPr algn="ctr"/>
            <a:endParaRPr lang="es-PE" sz="1400" b="1" dirty="0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FF660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82021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B44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5FF"/>
            </a:gs>
            <a:gs pos="50000">
              <a:srgbClr val="D59EF4">
                <a:shade val="67500"/>
                <a:satMod val="115000"/>
              </a:srgbClr>
            </a:gs>
            <a:gs pos="100000">
              <a:srgbClr val="D59EF4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85314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49CEC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49CEC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chemeClr val="accent3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3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11J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515" y="0"/>
            <a:ext cx="5464969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71736" y="2786064"/>
            <a:ext cx="400052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Científicamente comprobado, las flores promueven la felicidad y la salud. Las flores aportan un efecto calmante a su entorno y pueden mejorar su estado de ánimo en general. </a:t>
            </a:r>
          </a:p>
          <a:p>
            <a:pPr algn="ctr"/>
            <a:r>
              <a:rPr lang="es-PE" sz="1400" b="1" dirty="0" smtClean="0"/>
              <a:t>Rodearse de flores tendrá un profundo efecto en tu estado de ánimo, ¡haz que duren!</a:t>
            </a:r>
          </a:p>
          <a:p>
            <a:pPr algn="ctr"/>
            <a:r>
              <a:rPr lang="es-PE" sz="1400" b="1" dirty="0" smtClean="0"/>
              <a:t> </a:t>
            </a:r>
          </a:p>
          <a:p>
            <a:pPr algn="ctr"/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2330F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3840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7635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D7F6F5"/>
            </a:gs>
            <a:gs pos="50000">
              <a:srgbClr val="FFD1D2">
                <a:shade val="67500"/>
                <a:satMod val="115000"/>
              </a:srgbClr>
            </a:gs>
            <a:gs pos="100000">
              <a:srgbClr val="FFD1D2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59954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E1414"/>
              </a:gs>
              <a:gs pos="50000">
                <a:srgbClr val="BCEFEE">
                  <a:shade val="67500"/>
                  <a:satMod val="115000"/>
                </a:srgbClr>
              </a:gs>
              <a:gs pos="100000">
                <a:srgbClr val="BCEFEE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11211"/>
              </a:gs>
              <a:gs pos="50000">
                <a:schemeClr val="accent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1B1CF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9604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5000">
                <a:srgbClr val="666699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36219867628876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0876051">
            <a:off x="6542656" y="3392456"/>
            <a:ext cx="1071570" cy="51346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7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435</Words>
  <Application>Microsoft Office PowerPoint</Application>
  <PresentationFormat>Presentación en pantalla (16:9)</PresentationFormat>
  <Paragraphs>18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396</cp:revision>
  <dcterms:created xsi:type="dcterms:W3CDTF">2020-09-06T16:39:17Z</dcterms:created>
  <dcterms:modified xsi:type="dcterms:W3CDTF">2020-09-11T00:22:09Z</dcterms:modified>
</cp:coreProperties>
</file>