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0"/>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48" r:id="rId20"/>
    <p:sldId id="275" r:id="rId21"/>
    <p:sldId id="276" r:id="rId22"/>
    <p:sldId id="277" r:id="rId23"/>
    <p:sldId id="297" r:id="rId24"/>
    <p:sldId id="298" r:id="rId25"/>
    <p:sldId id="299" r:id="rId26"/>
    <p:sldId id="300" r:id="rId27"/>
    <p:sldId id="282" r:id="rId28"/>
    <p:sldId id="284" r:id="rId29"/>
    <p:sldId id="285" r:id="rId30"/>
    <p:sldId id="286" r:id="rId31"/>
    <p:sldId id="287" r:id="rId32"/>
    <p:sldId id="288" r:id="rId33"/>
    <p:sldId id="289" r:id="rId34"/>
    <p:sldId id="283" r:id="rId35"/>
    <p:sldId id="290" r:id="rId36"/>
    <p:sldId id="291" r:id="rId37"/>
    <p:sldId id="292" r:id="rId38"/>
    <p:sldId id="293" r:id="rId39"/>
    <p:sldId id="294" r:id="rId40"/>
    <p:sldId id="350" r:id="rId41"/>
    <p:sldId id="295" r:id="rId42"/>
    <p:sldId id="296" r:id="rId43"/>
    <p:sldId id="341" r:id="rId44"/>
    <p:sldId id="342" r:id="rId45"/>
    <p:sldId id="343" r:id="rId46"/>
    <p:sldId id="344" r:id="rId47"/>
    <p:sldId id="345" r:id="rId48"/>
    <p:sldId id="347" r:id="rId49"/>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w+DepZfnvzmngdKKj61qA==" hashData="TAdX33r1zeZzGLr7S3nI88ighh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204" y="-618"/>
      </p:cViewPr>
      <p:guideLst>
        <p:guide orient="horz" pos="1620"/>
        <p:guide pos="2880"/>
      </p:guideLst>
    </p:cSldViewPr>
  </p:slideViewPr>
  <p:notesTextViewPr>
    <p:cViewPr>
      <p:scale>
        <a:sx n="1" d="1"/>
        <a:sy n="1" d="1"/>
      </p:scale>
      <p:origin x="0" y="0"/>
    </p:cViewPr>
  </p:notesTextViewPr>
  <p:sorterViewPr>
    <p:cViewPr>
      <p:scale>
        <a:sx n="44" d="100"/>
        <a:sy n="44" d="100"/>
      </p:scale>
      <p:origin x="0" y="2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36D511-4A5E-4673-ADEF-BB8BA675D782}" type="datetimeFigureOut">
              <a:rPr lang="es-ES" smtClean="0"/>
              <a:t>24/06/2017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D58F3C-EB98-41BD-9555-D9338FA404B4}" type="slidenum">
              <a:rPr lang="es-ES" smtClean="0"/>
              <a:t>‹Nº›</a:t>
            </a:fld>
            <a:endParaRPr lang="es-ES"/>
          </a:p>
        </p:txBody>
      </p:sp>
    </p:spTree>
    <p:extLst>
      <p:ext uri="{BB962C8B-B14F-4D97-AF65-F5344CB8AC3E}">
        <p14:creationId xmlns:p14="http://schemas.microsoft.com/office/powerpoint/2010/main" val="2020735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39D58F3C-EB98-41BD-9555-D9338FA404B4}" type="slidenum">
              <a:rPr lang="es-ES" smtClean="0"/>
              <a:t>36</a:t>
            </a:fld>
            <a:endParaRPr lang="es-ES"/>
          </a:p>
        </p:txBody>
      </p:sp>
    </p:spTree>
    <p:extLst>
      <p:ext uri="{BB962C8B-B14F-4D97-AF65-F5344CB8AC3E}">
        <p14:creationId xmlns:p14="http://schemas.microsoft.com/office/powerpoint/2010/main" val="675223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t>46</a:t>
            </a:fld>
            <a:endParaRPr lang="es-ES"/>
          </a:p>
        </p:txBody>
      </p:sp>
    </p:spTree>
    <p:extLst>
      <p:ext uri="{BB962C8B-B14F-4D97-AF65-F5344CB8AC3E}">
        <p14:creationId xmlns:p14="http://schemas.microsoft.com/office/powerpoint/2010/main" val="40650404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1602152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1193151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1605142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9503931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1171439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2849693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4247244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1461366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4152490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14760358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AB151A-4587-415B-860C-43F31E2341AC}" type="datetimeFigureOut">
              <a:rPr lang="es-ES" smtClean="0"/>
              <a:t>24/06/2017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EF7E505-85A3-4233-A846-92C3BAE12E07}" type="slidenum">
              <a:rPr lang="es-ES" smtClean="0"/>
              <a:t>‹Nº›</a:t>
            </a:fld>
            <a:endParaRPr lang="es-ES"/>
          </a:p>
        </p:txBody>
      </p:sp>
    </p:spTree>
    <p:extLst>
      <p:ext uri="{BB962C8B-B14F-4D97-AF65-F5344CB8AC3E}">
        <p14:creationId xmlns:p14="http://schemas.microsoft.com/office/powerpoint/2010/main" val="3529042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997290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A1AB151A-4587-415B-860C-43F31E2341AC}" type="datetimeFigureOut">
              <a:rPr lang="es-ES" smtClean="0"/>
              <a:t>24/06/2017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F7E505-85A3-4233-A846-92C3BAE12E07}" type="slidenum">
              <a:rPr lang="es-ES" smtClean="0"/>
              <a:t>‹Nº›</a:t>
            </a:fld>
            <a:endParaRPr lang="es-ES"/>
          </a:p>
        </p:txBody>
      </p:sp>
    </p:spTree>
    <p:extLst>
      <p:ext uri="{BB962C8B-B14F-4D97-AF65-F5344CB8AC3E}">
        <p14:creationId xmlns:p14="http://schemas.microsoft.com/office/powerpoint/2010/main" val="55992321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w5RABegvqXc" TargetMode="External"/><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www.youtube.com/watch?v=D5Ie6P9Ik0o" TargetMode="External"/><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trgMUXteWf8"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youtube.com/watch?v=hU3BD2295Bg" TargetMode="External"/><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dailymotion.com/video/x5qoxo6_dios-tiene-que-pedirle-permiso-al-hombre_people" TargetMode="External"/><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QW3rZo1sGGg" TargetMode="External"/><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www.radioiglesia.com/temas-biblicos/item/27-%C2%BFpueden-los-cristianos-comprar-un-milagro-tal-como-aseguran-muchos-lideres-cristianos" TargetMode="External"/><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57.png"/></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60.png"/></Relationships>
</file>

<file path=ppt/slides/_rels/slide43.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61.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reflexion-73/de-cientifico-a-siervo-de-dios-(paloma-roby)/" TargetMode="External"/><Relationship Id="rId13" Type="http://schemas.openxmlformats.org/officeDocument/2006/relationships/hyperlink" Target="https://www.mispps.com/reflexion-73/conoce-lo-que-dios-aborrece-(paloma-roby)/" TargetMode="External"/><Relationship Id="rId3" Type="http://schemas.openxmlformats.org/officeDocument/2006/relationships/image" Target="../media/image61.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como-reconocer-a-una-secta-(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el-sacrificio-de-jesucristo-segun-el-antiguo-testamento-(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un-vistazo-a-la-eternidad-(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reconoce-ud-los-tiempos-que-estamos-viviendo-(paloma-roby)/"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png"/><Relationship Id="rId18" Type="http://schemas.openxmlformats.org/officeDocument/2006/relationships/image" Target="../media/image7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3.png"/><Relationship Id="rId11" Type="http://schemas.openxmlformats.org/officeDocument/2006/relationships/image" Target="../media/image66.png"/><Relationship Id="rId5" Type="http://schemas.openxmlformats.org/officeDocument/2006/relationships/hyperlink" Target="http://www.mispps.com/" TargetMode="External"/><Relationship Id="rId15" Type="http://schemas.openxmlformats.org/officeDocument/2006/relationships/image" Target="../media/image68.png"/><Relationship Id="rId10" Type="http://schemas.openxmlformats.org/officeDocument/2006/relationships/hyperlink" Target="https://www.facebook.com/mispps" TargetMode="External"/><Relationship Id="rId4" Type="http://schemas.openxmlformats.org/officeDocument/2006/relationships/image" Target="../media/image62.png"/><Relationship Id="rId9" Type="http://schemas.openxmlformats.org/officeDocument/2006/relationships/image" Target="../media/image6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2582"/>
            <a:ext cx="9144000" cy="5130918"/>
          </a:xfrm>
          <a:prstGeom prst="rect">
            <a:avLst/>
          </a:prstGeom>
          <a:noFill/>
          <a:ln>
            <a:noFill/>
          </a:ln>
        </p:spPr>
      </p:pic>
      <p:sp>
        <p:nvSpPr>
          <p:cNvPr id="3" name="2 CuadroTexto"/>
          <p:cNvSpPr txBox="1"/>
          <p:nvPr/>
        </p:nvSpPr>
        <p:spPr>
          <a:xfrm>
            <a:off x="7812000" y="4788000"/>
            <a:ext cx="1232306" cy="284693"/>
          </a:xfrm>
          <a:prstGeom prst="rect">
            <a:avLst/>
          </a:prstGeom>
          <a:noFill/>
        </p:spPr>
        <p:txBody>
          <a:bodyPr wrap="square" lIns="68580" tIns="34290" rIns="68580" bIns="34290">
            <a:spAutoFit/>
            <a:scene3d>
              <a:camera prst="obliqueBottomLeft"/>
              <a:lightRig rig="threePt" dir="t"/>
            </a:scene3d>
            <a:sp3d extrusionH="25400">
              <a:extrusionClr>
                <a:schemeClr val="accent2">
                  <a:lumMod val="20000"/>
                  <a:lumOff val="80000"/>
                </a:schemeClr>
              </a:extrusionClr>
            </a:sp3d>
          </a:bodyPr>
          <a:lstStyle/>
          <a:p>
            <a:pPr algn="ctr">
              <a:defRPr/>
            </a:pPr>
            <a:r>
              <a:rPr lang="es-ES" sz="700" b="1" i="1" dirty="0">
                <a:ln w="0">
                  <a:noFill/>
                </a:ln>
                <a:solidFill>
                  <a:schemeClr val="accent5">
                    <a:lumMod val="75000"/>
                  </a:schemeClr>
                </a:solidFill>
                <a:latin typeface="Arial Black" panose="020B0A04020102020204" pitchFamily="34" charset="0"/>
                <a:ea typeface="Adobe Gothic Std B" pitchFamily="34" charset="-128"/>
                <a:cs typeface="Aharoni" pitchFamily="2" charset="-79"/>
              </a:rPr>
              <a:t>CON </a:t>
            </a:r>
            <a:r>
              <a:rPr lang="es-ES" sz="700" b="1" i="1" dirty="0" smtClean="0">
                <a:ln w="0">
                  <a:noFill/>
                </a:ln>
                <a:solidFill>
                  <a:schemeClr val="accent5">
                    <a:lumMod val="75000"/>
                  </a:schemeClr>
                </a:solidFill>
                <a:latin typeface="Arial Black" panose="020B0A04020102020204" pitchFamily="34" charset="0"/>
                <a:ea typeface="Adobe Gothic Std B" pitchFamily="34" charset="-128"/>
                <a:cs typeface="Aharoni" pitchFamily="2" charset="-79"/>
              </a:rPr>
              <a:t>REPRODUCCIÓN</a:t>
            </a:r>
            <a:endParaRPr lang="es-ES" sz="700" b="1" i="1" dirty="0">
              <a:ln w="0">
                <a:noFill/>
              </a:ln>
              <a:solidFill>
                <a:schemeClr val="accent5">
                  <a:lumMod val="75000"/>
                </a:schemeClr>
              </a:solidFill>
              <a:latin typeface="Arial Black" panose="020B0A04020102020204" pitchFamily="34" charset="0"/>
              <a:ea typeface="Adobe Gothic Std B" pitchFamily="34" charset="-128"/>
              <a:cs typeface="Aharoni" pitchFamily="2" charset="-79"/>
            </a:endParaRPr>
          </a:p>
          <a:p>
            <a:pPr algn="ctr">
              <a:defRPr/>
            </a:pPr>
            <a:r>
              <a:rPr lang="es-ES" sz="700" b="1" i="1" dirty="0">
                <a:ln w="0">
                  <a:noFill/>
                </a:ln>
                <a:solidFill>
                  <a:schemeClr val="accent5">
                    <a:lumMod val="75000"/>
                  </a:schemeClr>
                </a:solidFill>
                <a:latin typeface="Arial Black" panose="020B0A04020102020204" pitchFamily="34" charset="0"/>
                <a:ea typeface="Adobe Gothic Std B" pitchFamily="34" charset="-128"/>
                <a:cs typeface="Aharoni" pitchFamily="2" charset="-79"/>
              </a:rPr>
              <a:t> </a:t>
            </a:r>
            <a:r>
              <a:rPr lang="es-ES" sz="700" b="1" i="1" dirty="0" smtClean="0">
                <a:ln w="0">
                  <a:noFill/>
                </a:ln>
                <a:solidFill>
                  <a:schemeClr val="accent5">
                    <a:lumMod val="75000"/>
                  </a:schemeClr>
                </a:solidFill>
                <a:latin typeface="Arial Black" panose="020B0A04020102020204" pitchFamily="34" charset="0"/>
                <a:ea typeface="Adobe Gothic Std B" pitchFamily="34" charset="-128"/>
                <a:cs typeface="Aharoni" pitchFamily="2" charset="-79"/>
              </a:rPr>
              <a:t>MANUAL Y MÚSICA </a:t>
            </a:r>
            <a:endParaRPr lang="es-ES" sz="700" b="1" i="1" dirty="0">
              <a:ln w="0">
                <a:noFill/>
              </a:ln>
              <a:solidFill>
                <a:schemeClr val="accent5">
                  <a:lumMod val="75000"/>
                </a:schemeClr>
              </a:solidFill>
              <a:latin typeface="Arial Black" panose="020B0A04020102020204" pitchFamily="34" charset="0"/>
              <a:ea typeface="Adobe Gothic Std B" pitchFamily="34" charset="-128"/>
              <a:cs typeface="Aharoni" pitchFamily="2" charset="-79"/>
            </a:endParaRPr>
          </a:p>
        </p:txBody>
      </p:sp>
      <p:pic>
        <p:nvPicPr>
          <p:cNvPr id="5" name="Picture 3"/>
          <p:cNvPicPr>
            <a:picLocks noChangeAspect="1" noChangeArrowheads="1"/>
          </p:cNvPicPr>
          <p:nvPr/>
        </p:nvPicPr>
        <p:blipFill rotWithShape="1">
          <a:blip r:embed="rId4">
            <a:extLst>
              <a:ext uri="{BEBA8EAE-BF5A-486C-A8C5-ECC9F3942E4B}">
                <a14:imgProps xmlns:a14="http://schemas.microsoft.com/office/drawing/2010/main">
                  <a14:imgLayer r:embed="rId5">
                    <a14:imgEffect>
                      <a14:colorTemperature colorTemp="7000"/>
                    </a14:imgEffect>
                    <a14:imgEffect>
                      <a14:brightnessContrast contrast="31000"/>
                    </a14:imgEffect>
                  </a14:imgLayer>
                </a14:imgProps>
              </a:ext>
              <a:ext uri="{28A0092B-C50C-407E-A947-70E740481C1C}">
                <a14:useLocalDpi xmlns:a14="http://schemas.microsoft.com/office/drawing/2010/main" val="0"/>
              </a:ext>
            </a:extLst>
          </a:blip>
          <a:srcRect l="9468" r="14691" b="12284"/>
          <a:stretch/>
        </p:blipFill>
        <p:spPr bwMode="auto">
          <a:xfrm>
            <a:off x="323528" y="-4126"/>
            <a:ext cx="8424936" cy="2176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4579445"/>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GRACIAS  PIANO  INSTRUMENTAL WAV.wav"/>
          </p:stSnd>
        </p:sndAc>
      </p:transition>
    </mc:Choice>
    <mc:Fallback xmlns="">
      <p:transition spd="slow">
        <p:sndAc>
          <p:stSnd loop="1">
            <p:snd r:embed="rId6" name="GRACIAS  PIANO  INSTRUMENTAL WAV.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0286"/>
            <a:ext cx="9144000" cy="5133214"/>
          </a:xfrm>
          <a:prstGeom prst="rect">
            <a:avLst/>
          </a:prstGeom>
          <a:noFill/>
          <a:ln>
            <a:noFill/>
          </a:ln>
        </p:spPr>
      </p:pic>
      <p:sp>
        <p:nvSpPr>
          <p:cNvPr id="3" name="CuadroTexto 1"/>
          <p:cNvSpPr txBox="1"/>
          <p:nvPr/>
        </p:nvSpPr>
        <p:spPr>
          <a:xfrm>
            <a:off x="323528" y="2931790"/>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 El verdadero evangelio de Cristo está basado en las enseñanzas de Cristo y lo que el Espíritu Santo INSPIRÓ a los apóstoles y profetas, tales como el arrepentimiento, la obra redentora de Cristo en la cruz derramando su sangre para perdón de los pecados, la salvación por gracia a través de la Fe en Él, la segunda venida de Cristo, la resurrección de justos e injustos, y el juicio venidero.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52647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003798"/>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El Evangelio de la prosperidad es una FALSA DOCTRINA que se ha introducido en muchos grupos o círculos evangélicos que NO ENFATIZAN lo dicho en la página</a:t>
            </a:r>
            <a:r>
              <a:rPr lang="es-ES" b="1" dirty="0" smtClean="0">
                <a:solidFill>
                  <a:srgbClr val="FF0000"/>
                </a:solidFill>
                <a:latin typeface="Arial Black" panose="020B0A04020102020204" pitchFamily="34" charset="0"/>
              </a:rPr>
              <a:t> </a:t>
            </a:r>
            <a:r>
              <a:rPr lang="es-ES" b="1" dirty="0" smtClean="0">
                <a:solidFill>
                  <a:srgbClr val="002060"/>
                </a:solidFill>
                <a:latin typeface="Arial Black" panose="020B0A04020102020204" pitchFamily="34" charset="0"/>
              </a:rPr>
              <a:t>anterior, antes bien ponen énfasis en el DINERO y las COSAS MATERIALES como parte sustancial de su mensaje y dicen que todo cristiano debe ser muy próspero en lo material y el que no lo sea es sinónimo de que está en pecado delante de Dios y por lo tanto está bajo maldición.</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087497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075806"/>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Por otro lado, es usual escuchar entre los falsos ministros del evangelio de la prosperidad frases como éstas: “si usted tiene tal necesidad haga un pacto con Dios en este momento, dé una ofrenda monetaria, siembre su semilla, tráigala al altar y usted verá como Dios responde a ese pacto, multiplicando su ofrenda”.</a:t>
            </a:r>
          </a:p>
          <a:p>
            <a:pPr algn="ctr"/>
            <a:r>
              <a:rPr lang="es-ES" b="1" dirty="0" smtClean="0">
                <a:solidFill>
                  <a:srgbClr val="002060"/>
                </a:solidFill>
                <a:latin typeface="Arial Black" panose="020B0A04020102020204" pitchFamily="34" charset="0"/>
              </a:rPr>
              <a:t>Como ven, estos falsos predicadores condicionan a Dios, como </a:t>
            </a:r>
          </a:p>
          <a:p>
            <a:pPr algn="ctr"/>
            <a:r>
              <a:rPr lang="es-ES" b="1" dirty="0" smtClean="0">
                <a:solidFill>
                  <a:srgbClr val="002060"/>
                </a:solidFill>
                <a:latin typeface="Arial Black" panose="020B0A04020102020204" pitchFamily="34" charset="0"/>
              </a:rPr>
              <a:t>si ÉL estuviera obligado a hacerlo.</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773" r="6567"/>
          <a:stretch/>
        </p:blipFill>
        <p:spPr bwMode="auto">
          <a:xfrm>
            <a:off x="209005" y="1707654"/>
            <a:ext cx="4062549" cy="1243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39952" y="411510"/>
            <a:ext cx="4467522"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0220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050"/>
                                        </p:tgtEl>
                                        <p:attrNameLst>
                                          <p:attrName>style.visibility</p:attrName>
                                        </p:attrNameLst>
                                      </p:cBhvr>
                                      <p:to>
                                        <p:strVal val="visible"/>
                                      </p:to>
                                    </p:set>
                                    <p:anim calcmode="lin" valueType="num">
                                      <p:cBhvr>
                                        <p:cTn id="15" dur="1800" fill="hold"/>
                                        <p:tgtEl>
                                          <p:spTgt spid="2050"/>
                                        </p:tgtEl>
                                        <p:attrNameLst>
                                          <p:attrName>ppt_w</p:attrName>
                                        </p:attrNameLst>
                                      </p:cBhvr>
                                      <p:tavLst>
                                        <p:tav tm="0">
                                          <p:val>
                                            <p:fltVal val="0"/>
                                          </p:val>
                                        </p:tav>
                                        <p:tav tm="100000">
                                          <p:val>
                                            <p:strVal val="#ppt_w"/>
                                          </p:val>
                                        </p:tav>
                                      </p:tavLst>
                                    </p:anim>
                                    <p:anim calcmode="lin" valueType="num">
                                      <p:cBhvr>
                                        <p:cTn id="16" dur="1800" fill="hold"/>
                                        <p:tgtEl>
                                          <p:spTgt spid="2050"/>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2051"/>
                                        </p:tgtEl>
                                        <p:attrNameLst>
                                          <p:attrName>style.visibility</p:attrName>
                                        </p:attrNameLst>
                                      </p:cBhvr>
                                      <p:to>
                                        <p:strVal val="visible"/>
                                      </p:to>
                                    </p:set>
                                    <p:anim calcmode="lin" valueType="num">
                                      <p:cBhvr>
                                        <p:cTn id="19" dur="1800" fill="hold"/>
                                        <p:tgtEl>
                                          <p:spTgt spid="2051"/>
                                        </p:tgtEl>
                                        <p:attrNameLst>
                                          <p:attrName>ppt_w</p:attrName>
                                        </p:attrNameLst>
                                      </p:cBhvr>
                                      <p:tavLst>
                                        <p:tav tm="0">
                                          <p:val>
                                            <p:fltVal val="0"/>
                                          </p:val>
                                        </p:tav>
                                        <p:tav tm="100000">
                                          <p:val>
                                            <p:strVal val="#ppt_w"/>
                                          </p:val>
                                        </p:tav>
                                      </p:tavLst>
                                    </p:anim>
                                    <p:anim calcmode="lin" valueType="num">
                                      <p:cBhvr>
                                        <p:cTn id="20" dur="1800" fill="hold"/>
                                        <p:tgtEl>
                                          <p:spTgt spid="20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063" y="771550"/>
            <a:ext cx="4833937" cy="2182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323528" y="3219822"/>
            <a:ext cx="8606790" cy="2069797"/>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La pregunta es ¿Es bíblico que el hombre pacte con Dios? ¿Hay algún versículo de la Biblia que avale esto?</a:t>
            </a:r>
          </a:p>
          <a:p>
            <a:pPr algn="ctr"/>
            <a:r>
              <a:rPr lang="es-ES" sz="1600" b="1" dirty="0" smtClean="0">
                <a:solidFill>
                  <a:srgbClr val="002060"/>
                </a:solidFill>
                <a:latin typeface="Arial Black" panose="020B0A04020102020204" pitchFamily="34" charset="0"/>
              </a:rPr>
              <a:t>La respuesta es que NO hay pasaje alguno en la escritura que diga que el hombre haya pactado con Dios, sino todo lo contrario, siempre ha sido Dios el que ha pactado con el hombre, lo cual es muy distinto.</a:t>
            </a:r>
          </a:p>
          <a:p>
            <a:pPr algn="ctr"/>
            <a:r>
              <a:rPr lang="es-ES" sz="1600" b="1" dirty="0" smtClean="0">
                <a:solidFill>
                  <a:srgbClr val="002060"/>
                </a:solidFill>
                <a:latin typeface="Arial Black" panose="020B0A04020102020204" pitchFamily="34" charset="0"/>
              </a:rPr>
              <a:t>Cuando Dios hace un pacto, Él establece las condiciones y el hombre tiene que acatarlas, de lo contrario le acarreará consecuencias.</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2790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67494"/>
            <a:ext cx="8606790" cy="499367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Aquí Ud. tiene una lista de escrituras donde Dios pacta con el hombre:</a:t>
            </a:r>
          </a:p>
          <a:p>
            <a:pPr algn="ctr"/>
            <a:r>
              <a:rPr lang="es-ES" sz="1600" b="1" dirty="0" smtClean="0">
                <a:solidFill>
                  <a:srgbClr val="002060"/>
                </a:solidFill>
                <a:latin typeface="Arial Black" panose="020B0A04020102020204" pitchFamily="34" charset="0"/>
              </a:rPr>
              <a:t> </a:t>
            </a:r>
          </a:p>
          <a:p>
            <a:pPr algn="ctr"/>
            <a:r>
              <a:rPr lang="es-ES" sz="1600" b="1" dirty="0" smtClean="0">
                <a:solidFill>
                  <a:srgbClr val="002060"/>
                </a:solidFill>
                <a:latin typeface="Arial Black" panose="020B0A04020102020204" pitchFamily="34" charset="0"/>
              </a:rPr>
              <a:t>Génesis 9:9 dice “He aquí que yo establezco mi pacto con vosotros, y con vuestros descendientes después de vosotros;”</a:t>
            </a:r>
          </a:p>
          <a:p>
            <a:pPr algn="ct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Génesis 15:18 “En aquel día hizo Jehová un pacto con Abram, diciendo: A tu descendencia daré esta tierra, desde el río de Egipto hasta el río grande, el río </a:t>
            </a:r>
            <a:r>
              <a:rPr lang="es-ES" sz="1600" b="1" dirty="0" err="1" smtClean="0">
                <a:solidFill>
                  <a:srgbClr val="002060"/>
                </a:solidFill>
                <a:latin typeface="Arial Black" panose="020B0A04020102020204" pitchFamily="34" charset="0"/>
              </a:rPr>
              <a:t>Eufrates</a:t>
            </a:r>
            <a:r>
              <a:rPr lang="es-ES" sz="1600" b="1" dirty="0" smtClean="0">
                <a:solidFill>
                  <a:srgbClr val="002060"/>
                </a:solidFill>
                <a:latin typeface="Arial Black" panose="020B0A04020102020204" pitchFamily="34" charset="0"/>
              </a:rPr>
              <a:t>;”</a:t>
            </a:r>
          </a:p>
          <a:p>
            <a:pPr algn="ct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Éxodo 2:24 “Y oyó Dios el gemido de ellos, y se acordó de su pacto con Abraham, Isaac y Jacob”.</a:t>
            </a:r>
          </a:p>
          <a:p>
            <a:pPr algn="ct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Éxodo 6:4 “También establecí mi pacto con ellos, de darles la tierra de Canaán, la tierra en que fueron forasteros, y en la cual habitaron”.</a:t>
            </a:r>
          </a:p>
          <a:p>
            <a:pPr algn="ct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Éxodo 19:5 “Ahora, pues, si diereis oído a mi voz, y guardareis mi pacto, vosotros seréis mi especial tesoro sobre todos los pueblos; porque mía es toda la tierra”.</a:t>
            </a:r>
          </a:p>
          <a:p>
            <a:pPr algn="ctr"/>
            <a:endParaRPr lang="es-ES" sz="1600" b="1" dirty="0" smtClean="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55877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771550"/>
            <a:ext cx="4376737" cy="179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51520" y="3363838"/>
            <a:ext cx="8606790" cy="210057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En Juan 15:7 Jesús dijo: “Si permanecéis en mí, y mis palabras permanecen en vosotros, pedid todo lo que queréis, y os será hecho”. Pero Dios nos dará aquello que esté conforme a su voluntad tal como dice en 1ª Juan 5:14 </a:t>
            </a:r>
          </a:p>
          <a:p>
            <a:pPr algn="ctr"/>
            <a:r>
              <a:rPr lang="es-ES" sz="1600" b="1" dirty="0" smtClean="0">
                <a:solidFill>
                  <a:srgbClr val="002060"/>
                </a:solidFill>
                <a:latin typeface="Arial Black" panose="020B0A04020102020204" pitchFamily="34" charset="0"/>
              </a:rPr>
              <a:t>“Y esta es la confianza que tenemos en él, que si PEDIMOS ALGUNA COSA CONFORME A SU VOLUNTAD, ÉL NOS OYE”. </a:t>
            </a:r>
          </a:p>
          <a:p>
            <a:pPr algn="ctr"/>
            <a:r>
              <a:rPr lang="es-ES" sz="1600" b="1" dirty="0" smtClean="0">
                <a:solidFill>
                  <a:srgbClr val="002060"/>
                </a:solidFill>
                <a:latin typeface="Arial Black" panose="020B0A04020102020204" pitchFamily="34" charset="0"/>
              </a:rPr>
              <a:t>AQUELLO QUE NOS PUEDE HACER DAÑO, DIOS JAMÁS NOS LO DARÁ.</a:t>
            </a:r>
          </a:p>
          <a:p>
            <a:pPr algn="ctr"/>
            <a:endParaRPr lang="es-ES" sz="1600" b="1" dirty="0" smtClean="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512402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800" fill="hold"/>
                                        <p:tgtEl>
                                          <p:spTgt spid="4098"/>
                                        </p:tgtEl>
                                        <p:attrNameLst>
                                          <p:attrName>ppt_w</p:attrName>
                                        </p:attrNameLst>
                                      </p:cBhvr>
                                      <p:tavLst>
                                        <p:tav tm="0">
                                          <p:val>
                                            <p:fltVal val="0"/>
                                          </p:val>
                                        </p:tav>
                                        <p:tav tm="100000">
                                          <p:val>
                                            <p:strVal val="#ppt_w"/>
                                          </p:val>
                                        </p:tav>
                                      </p:tavLst>
                                    </p:anim>
                                    <p:anim calcmode="lin" valueType="num">
                                      <p:cBhvr>
                                        <p:cTn id="12" dur="1800" fill="hold"/>
                                        <p:tgtEl>
                                          <p:spTgt spid="409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219822"/>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Por ejemplo, Dios puede permitir que un cristiano fiel y devoto pueda prosperar mucho, económicamente hablando, pero quizás otro cristiano no tendrá esa misma prosperidad económica, porque lo podría alejar de su fidelidad a Dios al punto de apartarse de Él y negar su Nombre, o simplemente Dios desea que dicho cristiano viva decorosamente con lo necesario.</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48179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68925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Cuando la Biblia habla de prosperidad, no solo es material sino espiritual y eso lo encontramos en 3ª Juan 1:2, que dice:</a:t>
            </a:r>
          </a:p>
          <a:p>
            <a:pPr algn="ctr"/>
            <a:r>
              <a:rPr lang="es-ES" b="1" dirty="0" smtClean="0">
                <a:solidFill>
                  <a:srgbClr val="002060"/>
                </a:solidFill>
                <a:latin typeface="Arial Black" panose="020B0A04020102020204" pitchFamily="34" charset="0"/>
              </a:rPr>
              <a:t>“Amado, yo deseo que tú seas prosperado en todas las cosas, y que tengas salud, así como prospera tu alma”.</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17864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003798"/>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Vemos que esa prosperidad incluye al alma (alimentarse con la Palabra de Dios), cuerpo (la buena salud) y espíritu (a través de la oración, ayuno, vigilia)</a:t>
            </a:r>
          </a:p>
          <a:p>
            <a:pPr algn="ctr"/>
            <a:r>
              <a:rPr lang="es-ES" b="1" dirty="0" smtClean="0">
                <a:solidFill>
                  <a:srgbClr val="002060"/>
                </a:solidFill>
                <a:latin typeface="Arial Black" panose="020B0A04020102020204" pitchFamily="34" charset="0"/>
              </a:rPr>
              <a:t>Desafortunadamente los predicadores del falso evangelio de la prosperidad solo se centran en la prosperidad económica, midiéndola en términos de automóviles lujosos, casas ostentosas, posesiones materiales o cuentas bancarias.</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496243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219822"/>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Biblia dice en Filipenses 4:19 “Mi Dios, pues, suplirá todo lo que os falta conforme a sus riquezas en gloria en Cristo Jesús”.</a:t>
            </a:r>
          </a:p>
          <a:p>
            <a:pPr algn="ctr"/>
            <a:r>
              <a:rPr lang="es-ES" b="1" dirty="0" smtClean="0">
                <a:solidFill>
                  <a:srgbClr val="002060"/>
                </a:solidFill>
                <a:latin typeface="Arial Black" panose="020B0A04020102020204" pitchFamily="34" charset="0"/>
              </a:rPr>
              <a:t>Esto quiere decir que Dios suple en lo material conforme a la necesidad de la persona. En ninguna parte de la Biblia se promete al cristiano UNA SUPER ABUNDANCIA DE BIENES MATERIALES, tal como los falsos predicadores de la prosperidad enseñan.</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99689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179512" y="1995686"/>
            <a:ext cx="8784976" cy="327012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2ª Corintios 9:7-8 dice “Cada uno dé como propuso en su corazón: no con tristeza, ni por necesidad, porque Dios ama al dador alegre.</a:t>
            </a:r>
          </a:p>
          <a:p>
            <a:pPr algn="ctr"/>
            <a:r>
              <a:rPr lang="es-ES" sz="1600" b="1" dirty="0" smtClean="0">
                <a:solidFill>
                  <a:srgbClr val="002060"/>
                </a:solidFill>
                <a:latin typeface="Arial Black" panose="020B0A04020102020204" pitchFamily="34" charset="0"/>
              </a:rPr>
              <a:t>Y poderoso es Dios para hacer que abunde en vosotros toda gracia, a fin de que, teniendo siempre en todas las cosas TODO LO SUFICIENTE, abundéis para toda buena obra;”</a:t>
            </a:r>
          </a:p>
          <a:p>
            <a:pPr algn="ctr"/>
            <a:r>
              <a:rPr lang="es-ES" sz="1600" b="1" dirty="0" smtClean="0">
                <a:solidFill>
                  <a:srgbClr val="002060"/>
                </a:solidFill>
                <a:latin typeface="Arial Black" panose="020B0A04020102020204" pitchFamily="34" charset="0"/>
              </a:rPr>
              <a:t>Como podemos apreciar, Dios promete bendición cada vez que los hijos de Dios aportan a las cosas de Él. También está claro que el corazón no puede estar puesto en lo que se va a recibir. A menudo los ministros del evangelio de la prosperidad hacen el mayor énfasis en “DAR MÁS PARA RECIBIR MÁS”. </a:t>
            </a:r>
          </a:p>
          <a:p>
            <a:pPr algn="ctr"/>
            <a:r>
              <a:rPr lang="es-ES" sz="1600" b="1" dirty="0" smtClean="0">
                <a:solidFill>
                  <a:srgbClr val="002060"/>
                </a:solidFill>
                <a:latin typeface="Arial Black" panose="020B0A04020102020204" pitchFamily="34" charset="0"/>
              </a:rPr>
              <a:t>El evangelio de Jesucristo, aunque asegura que Dios prosperará al dador alegre no se enfatiza en la meta de recibir más, sino en la actitud de un corazón sincero, limpio y desinteresado.</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402404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267494"/>
            <a:ext cx="8682037" cy="227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179512" y="2715766"/>
            <a:ext cx="8712968" cy="277768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Sin embargo, estos falsos predicadores de la prosperidad no enseñan lo que dice el evangelio de Cristo, de dar y prestar sin esperar nada a cambio.</a:t>
            </a:r>
          </a:p>
          <a:p>
            <a:pPr algn="ctr"/>
            <a:r>
              <a:rPr lang="es-ES" sz="1600" b="1" dirty="0" smtClean="0">
                <a:solidFill>
                  <a:srgbClr val="002060"/>
                </a:solidFill>
                <a:latin typeface="Arial Black" panose="020B0A04020102020204" pitchFamily="34" charset="0"/>
              </a:rPr>
              <a:t>Lucas 6:35 dice “… y haced bien, y prestad, no esperando de ello nada; y será vuestro galardón grande…”</a:t>
            </a:r>
          </a:p>
          <a:p>
            <a:pPr algn="ctr"/>
            <a:r>
              <a:rPr lang="es-ES" sz="1600" b="1" dirty="0" smtClean="0">
                <a:solidFill>
                  <a:srgbClr val="002060"/>
                </a:solidFill>
                <a:latin typeface="Arial Black" panose="020B0A04020102020204" pitchFamily="34" charset="0"/>
              </a:rPr>
              <a:t>Hechos 20:35 “En todo os he enseñado que, trabajando así, se debe ayudar a los necesitados, y recordar las palabras del Señor Jesús, que dijo: </a:t>
            </a:r>
          </a:p>
          <a:p>
            <a:pPr algn="ctr"/>
            <a:r>
              <a:rPr lang="es-ES" sz="1600" b="1" dirty="0" smtClean="0">
                <a:solidFill>
                  <a:srgbClr val="002060"/>
                </a:solidFill>
                <a:latin typeface="Arial Black" panose="020B0A04020102020204" pitchFamily="34" charset="0"/>
              </a:rPr>
              <a:t>MÁS BIENAVENTURADO ES DAR QUE RECIBIR”.</a:t>
            </a:r>
          </a:p>
          <a:p>
            <a:pPr algn="ctr"/>
            <a:r>
              <a:rPr lang="es-ES" sz="1600" b="1" dirty="0" smtClean="0">
                <a:solidFill>
                  <a:srgbClr val="002060"/>
                </a:solidFill>
                <a:latin typeface="Arial Black" panose="020B0A04020102020204" pitchFamily="34" charset="0"/>
              </a:rPr>
              <a:t>Este es el verdadero evangelio, aquel que predica el dar sin esperar nada, pero conscientes que Dios da galardones sin poner la mirada en los mismos. </a:t>
            </a:r>
          </a:p>
          <a:p>
            <a:pPr algn="ctr"/>
            <a:endParaRPr lang="es-ES" sz="1600" b="1" dirty="0" smtClean="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290655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p:cTn id="11" dur="1800" fill="hold"/>
                                        <p:tgtEl>
                                          <p:spTgt spid="5122"/>
                                        </p:tgtEl>
                                        <p:attrNameLst>
                                          <p:attrName>ppt_w</p:attrName>
                                        </p:attrNameLst>
                                      </p:cBhvr>
                                      <p:tavLst>
                                        <p:tav tm="0">
                                          <p:val>
                                            <p:fltVal val="0"/>
                                          </p:val>
                                        </p:tav>
                                        <p:tav tm="100000">
                                          <p:val>
                                            <p:strVal val="#ppt_w"/>
                                          </p:val>
                                        </p:tav>
                                      </p:tavLst>
                                    </p:anim>
                                    <p:anim calcmode="lin" valueType="num">
                                      <p:cBhvr>
                                        <p:cTn id="12" dur="1800" fill="hold"/>
                                        <p:tgtEl>
                                          <p:spTgt spid="512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339502"/>
            <a:ext cx="5426075" cy="229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179512" y="3579862"/>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El evangelio de la prosperidad y de la avaricia siempre pondrá el énfasis en lo que se recibirá a cambio. Tiene un problema de actitud y de interés por lo material. Su intención está contaminada por poner el corazón en el dinero:</a:t>
            </a:r>
          </a:p>
          <a:p>
            <a:pPr algn="ctr"/>
            <a:endParaRPr lang="es-ES" b="1" dirty="0" smtClean="0">
              <a:solidFill>
                <a:srgbClr val="002060"/>
              </a:solidFill>
              <a:latin typeface="Arial Black" panose="020B0A04020102020204" pitchFamily="34" charset="0"/>
            </a:endParaRPr>
          </a:p>
        </p:txBody>
      </p:sp>
    </p:spTree>
    <p:extLst>
      <p:ext uri="{BB962C8B-B14F-4D97-AF65-F5344CB8AC3E}">
        <p14:creationId xmlns:p14="http://schemas.microsoft.com/office/powerpoint/2010/main" val="426370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800" fill="hold"/>
                                        <p:tgtEl>
                                          <p:spTgt spid="6146"/>
                                        </p:tgtEl>
                                        <p:attrNameLst>
                                          <p:attrName>ppt_w</p:attrName>
                                        </p:attrNameLst>
                                      </p:cBhvr>
                                      <p:tavLst>
                                        <p:tav tm="0">
                                          <p:val>
                                            <p:fltVal val="0"/>
                                          </p:val>
                                        </p:tav>
                                        <p:tav tm="100000">
                                          <p:val>
                                            <p:strVal val="#ppt_w"/>
                                          </p:val>
                                        </p:tav>
                                      </p:tavLst>
                                    </p:anim>
                                    <p:anim calcmode="lin" valueType="num">
                                      <p:cBhvr>
                                        <p:cTn id="12" dur="1800" fill="hold"/>
                                        <p:tgtEl>
                                          <p:spTgt spid="614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323528" y="3219822"/>
            <a:ext cx="8606790" cy="2346796"/>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1ª Timoteo 6:10-12 dice “porque raíz de todos los males es el amor al dinero, el cual codiciando algunos, se extraviaron de la fe, y fueron traspasados de muchos dolores. Mas tú, oh hombre de Dios, huye de estas cosas, y sigue la justicia, la piedad, la fe, el amor, la paciencia, la mansedumbre. Pelea la buena batalla de la fe, echa mano de la vida eterna, a la cual asimismo fuiste llamado, habiendo hecho la buena profesión delante de muchos testigos”.  </a:t>
            </a:r>
          </a:p>
          <a:p>
            <a:pPr algn="ctr"/>
            <a:endParaRPr lang="es-ES" sz="1600" b="1" dirty="0" smtClean="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50033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702"/>
            <a:ext cx="9144000" cy="5137798"/>
          </a:xfrm>
          <a:prstGeom prst="rect">
            <a:avLst/>
          </a:prstGeom>
          <a:noFill/>
          <a:ln>
            <a:noFill/>
          </a:ln>
        </p:spPr>
      </p:pic>
      <p:sp>
        <p:nvSpPr>
          <p:cNvPr id="3" name="CuadroTexto 1"/>
          <p:cNvSpPr txBox="1"/>
          <p:nvPr/>
        </p:nvSpPr>
        <p:spPr>
          <a:xfrm>
            <a:off x="323528" y="3291830"/>
            <a:ext cx="8606790" cy="228524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El dinero no es el pecado, EL PECADO CONSISTE EN SU ANHELO DESENFRENADO. Hoy día vemos mega-ministerios o iglesias gigantes que tienden a explotar a sus feligreses económicamente utilizando las estrategias antes mencionadas de enfatizar el ganar o multiplicar sus bolsillos por medios de la fórmula DA PARA RECIBIR MULTIPLICADO. </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7506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3431679"/>
            <a:ext cx="8606790" cy="1731243"/>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¿Cuál es la voluntad de Dios para la prosperidad de sus hijos?</a:t>
            </a:r>
          </a:p>
          <a:p>
            <a:pPr algn="ctr"/>
            <a:r>
              <a:rPr lang="es-ES" b="1" dirty="0" smtClean="0">
                <a:solidFill>
                  <a:srgbClr val="002060"/>
                </a:solidFill>
                <a:latin typeface="Arial Black" panose="020B0A04020102020204" pitchFamily="34" charset="0"/>
              </a:rPr>
              <a:t>Dejemos que responda la Biblia en Proverbios 30:8-9, que dice:</a:t>
            </a:r>
          </a:p>
          <a:p>
            <a:pPr algn="ctr"/>
            <a:r>
              <a:rPr lang="es-ES" b="1" dirty="0" smtClean="0">
                <a:solidFill>
                  <a:srgbClr val="002060"/>
                </a:solidFill>
                <a:latin typeface="Arial Black" panose="020B0A04020102020204" pitchFamily="34" charset="0"/>
              </a:rPr>
              <a:t>“No me des pobreza ni riquezas; Mantenme del pan necesario; No sea que me sacie, y te niegue, y diga: ¿Quién es Jehová? O que siendo pobre, hurte, Y blasfeme el nombre de mi Dios”.</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127211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83518"/>
            <a:ext cx="8678798" cy="450123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Dios no tiene inconvenientes para bendecir a sus hijos, por eso en</a:t>
            </a:r>
          </a:p>
          <a:p>
            <a:pPr algn="ctr"/>
            <a:r>
              <a:rPr lang="es-ES" sz="1600" b="1" dirty="0" smtClean="0">
                <a:solidFill>
                  <a:srgbClr val="002060"/>
                </a:solidFill>
                <a:latin typeface="Arial Black" panose="020B0A04020102020204" pitchFamily="34" charset="0"/>
              </a:rPr>
              <a:t> 1ª Crónicas 4:10, nos dice:</a:t>
            </a:r>
          </a:p>
          <a:p>
            <a:pPr algn="ctr"/>
            <a:r>
              <a:rPr lang="es-ES" sz="1600" b="1" dirty="0" smtClean="0">
                <a:solidFill>
                  <a:srgbClr val="002060"/>
                </a:solidFill>
                <a:latin typeface="Arial Black" panose="020B0A04020102020204" pitchFamily="34" charset="0"/>
              </a:rPr>
              <a:t>“E invocó </a:t>
            </a:r>
            <a:r>
              <a:rPr lang="es-ES" sz="1600" b="1" dirty="0" err="1" smtClean="0">
                <a:solidFill>
                  <a:srgbClr val="002060"/>
                </a:solidFill>
                <a:latin typeface="Arial Black" panose="020B0A04020102020204" pitchFamily="34" charset="0"/>
              </a:rPr>
              <a:t>Jabes</a:t>
            </a:r>
            <a:r>
              <a:rPr lang="es-ES" sz="1600" b="1" dirty="0" smtClean="0">
                <a:solidFill>
                  <a:srgbClr val="002060"/>
                </a:solidFill>
                <a:latin typeface="Arial Black" panose="020B0A04020102020204" pitchFamily="34" charset="0"/>
              </a:rPr>
              <a:t> al Dios de Israel, diciendo: ¡Oh si me dieras bendición, y ensancharas mi territorio, y si tu mano estuviera conmigo, y me libraras de mal, para que no me dañe! Y le otorgó Dios lo que pidió”.</a:t>
            </a:r>
          </a:p>
          <a:p>
            <a:pPr lvl="0" algn="ctr"/>
            <a:endParaRPr lang="es-ES" sz="1600" b="1" dirty="0" smtClean="0">
              <a:solidFill>
                <a:srgbClr val="002060"/>
              </a:solidFill>
              <a:latin typeface="Arial Black" panose="020B0A04020102020204" pitchFamily="34" charset="0"/>
            </a:endParaRPr>
          </a:p>
          <a:p>
            <a:pPr lvl="0" algn="ctr"/>
            <a:r>
              <a:rPr lang="es-ES" sz="1600" b="1" dirty="0" smtClean="0">
                <a:solidFill>
                  <a:srgbClr val="002060"/>
                </a:solidFill>
                <a:latin typeface="Arial Black" panose="020B0A04020102020204" pitchFamily="34" charset="0"/>
              </a:rPr>
              <a:t>¿</a:t>
            </a:r>
            <a:r>
              <a:rPr lang="es-ES" sz="1600" b="1" dirty="0">
                <a:solidFill>
                  <a:srgbClr val="002060"/>
                </a:solidFill>
                <a:latin typeface="Arial Black" panose="020B0A04020102020204" pitchFamily="34" charset="0"/>
              </a:rPr>
              <a:t>Qué vemos en </a:t>
            </a:r>
            <a:r>
              <a:rPr lang="es-ES" sz="1600" b="1" dirty="0" err="1">
                <a:solidFill>
                  <a:srgbClr val="002060"/>
                </a:solidFill>
                <a:latin typeface="Arial Black" panose="020B0A04020102020204" pitchFamily="34" charset="0"/>
              </a:rPr>
              <a:t>Jabes</a:t>
            </a:r>
            <a:r>
              <a:rPr lang="es-ES" sz="1600" b="1" dirty="0">
                <a:solidFill>
                  <a:srgbClr val="002060"/>
                </a:solidFill>
                <a:latin typeface="Arial Black" panose="020B0A04020102020204" pitchFamily="34" charset="0"/>
              </a:rPr>
              <a:t>?</a:t>
            </a:r>
          </a:p>
          <a:p>
            <a:pPr algn="ctr"/>
            <a:endParaRPr lang="es-ES" sz="1600" b="1" dirty="0" smtClean="0">
              <a:solidFill>
                <a:srgbClr val="002060"/>
              </a:solidFill>
              <a:latin typeface="Arial Black" panose="020B0A04020102020204" pitchFamily="34" charset="0"/>
            </a:endParaRPr>
          </a:p>
          <a:p>
            <a:pPr algn="ctr"/>
            <a:r>
              <a:rPr lang="es-ES" sz="1600" b="1" dirty="0" smtClean="0">
                <a:solidFill>
                  <a:srgbClr val="002060"/>
                </a:solidFill>
                <a:latin typeface="Arial Black" panose="020B0A04020102020204" pitchFamily="34" charset="0"/>
              </a:rPr>
              <a:t>1) Deseo de cosas buenas y positivas.</a:t>
            </a:r>
          </a:p>
          <a:p>
            <a:pPr algn="ctr"/>
            <a:r>
              <a:rPr lang="es-ES" sz="1600" b="1" dirty="0" smtClean="0">
                <a:solidFill>
                  <a:srgbClr val="002060"/>
                </a:solidFill>
                <a:latin typeface="Arial Black" panose="020B0A04020102020204" pitchFamily="34" charset="0"/>
              </a:rPr>
              <a:t>2) Deseo de prosperar cada día.</a:t>
            </a:r>
          </a:p>
          <a:p>
            <a:pPr algn="ctr"/>
            <a:r>
              <a:rPr lang="es-ES" sz="1600" b="1" dirty="0" smtClean="0">
                <a:solidFill>
                  <a:srgbClr val="002060"/>
                </a:solidFill>
                <a:latin typeface="Arial Black" panose="020B0A04020102020204" pitchFamily="34" charset="0"/>
              </a:rPr>
              <a:t>3) Que Dios estuviera junto a él en todo momento, en todo asunto.</a:t>
            </a:r>
          </a:p>
          <a:p>
            <a:pPr algn="ctr"/>
            <a:r>
              <a:rPr lang="es-ES" sz="1600" b="1" dirty="0" smtClean="0">
                <a:solidFill>
                  <a:srgbClr val="002060"/>
                </a:solidFill>
                <a:latin typeface="Arial Black" panose="020B0A04020102020204" pitchFamily="34" charset="0"/>
              </a:rPr>
              <a:t>4) Que fuera librado del mal tanto de sus enemigos como de su propio corazón.</a:t>
            </a:r>
          </a:p>
          <a:p>
            <a:pPr algn="ctr"/>
            <a:endParaRPr lang="es-ES" sz="1600" b="1" dirty="0" smtClean="0">
              <a:solidFill>
                <a:srgbClr val="002060"/>
              </a:solidFill>
              <a:latin typeface="Arial Black" panose="020B0A04020102020204" pitchFamily="34" charset="0"/>
            </a:endParaRPr>
          </a:p>
          <a:p>
            <a:pPr algn="ctr"/>
            <a:r>
              <a:rPr lang="es-ES" sz="1600" b="1" dirty="0" err="1" smtClean="0">
                <a:solidFill>
                  <a:srgbClr val="002060"/>
                </a:solidFill>
                <a:latin typeface="Arial Black" panose="020B0A04020102020204" pitchFamily="34" charset="0"/>
              </a:rPr>
              <a:t>Jabes</a:t>
            </a:r>
            <a:r>
              <a:rPr lang="es-ES" sz="1600" b="1" dirty="0" smtClean="0">
                <a:solidFill>
                  <a:srgbClr val="002060"/>
                </a:solidFill>
                <a:latin typeface="Arial Black" panose="020B0A04020102020204" pitchFamily="34" charset="0"/>
              </a:rPr>
              <a:t> representa el buen deseo de prosperidad, la sana prosperidad. No tiene nada que ver con intenciones de HACER OFRENDAS A DIOS PARA RECIBIR MULTIPLICADOS INTERESES.</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46793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694"/>
            <a:ext cx="9162312" cy="5137806"/>
          </a:xfrm>
          <a:prstGeom prst="rect">
            <a:avLst/>
          </a:prstGeom>
          <a:noFill/>
          <a:ln>
            <a:noFill/>
          </a:ln>
        </p:spPr>
      </p:pic>
      <p:sp>
        <p:nvSpPr>
          <p:cNvPr id="3" name="CuadroTexto 1"/>
          <p:cNvSpPr txBox="1"/>
          <p:nvPr/>
        </p:nvSpPr>
        <p:spPr>
          <a:xfrm>
            <a:off x="323528" y="3363838"/>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En Conclusión, Dios desea la prosperidad de sus hijos. Pero esa prosperidad no puede ir de la mano con un corazón puesto en riquezas o logros terrenales aun por el mismo evangelio capaz de forzar la Sagrada Biblia para obtener favores compulsorios de Dios a manera de fórmula de generar ingresos por medio de ofrendar.</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982685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787774"/>
            <a:ext cx="8606790" cy="2562240"/>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La verdadera prosperidad en Jesucristo pertenece tanto al que tiene bienes terrenales como al que no tiene. Por ello, Filipenses 4:12-13, nos dice:</a:t>
            </a:r>
          </a:p>
          <a:p>
            <a:pPr algn="ctr"/>
            <a:r>
              <a:rPr lang="es-ES" b="1" dirty="0" smtClean="0">
                <a:solidFill>
                  <a:srgbClr val="002060"/>
                </a:solidFill>
                <a:latin typeface="Arial Black" panose="020B0A04020102020204" pitchFamily="34" charset="0"/>
              </a:rPr>
              <a:t>“…he aprendido a contentarme, cualquiera que sea mi situación. Sé vivir humildemente, y sé tener abundancia; en todo y por todo estoy enseñado, así para estar saciado como para tener hambre, así para tener abundancia como para padecer necesidad. Todo lo puedo en Cristo que me fortalece…”.</a:t>
            </a:r>
          </a:p>
          <a:p>
            <a:pPr algn="ctr"/>
            <a:r>
              <a:rPr lang="es-ES" b="1" dirty="0" smtClean="0">
                <a:solidFill>
                  <a:srgbClr val="002060"/>
                </a:solidFill>
                <a:latin typeface="Arial Black" panose="020B0A04020102020204" pitchFamily="34" charset="0"/>
              </a:rPr>
              <a:t> </a:t>
            </a: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508002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720" y="11414"/>
            <a:ext cx="9157720" cy="5132086"/>
          </a:xfrm>
          <a:prstGeom prst="rect">
            <a:avLst/>
          </a:prstGeom>
          <a:noFill/>
          <a:ln>
            <a:noFill/>
          </a:ln>
        </p:spPr>
      </p:pic>
      <p:sp>
        <p:nvSpPr>
          <p:cNvPr id="3" name="CuadroTexto 1"/>
          <p:cNvSpPr txBox="1"/>
          <p:nvPr/>
        </p:nvSpPr>
        <p:spPr>
          <a:xfrm>
            <a:off x="251520" y="3492000"/>
            <a:ext cx="8606790" cy="2008242"/>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Dios quien posee sabiduría y su visión sobre nuestra vida es el más indicado para brindarnos riquezas o abstenernos de ellas por nuestro propio bien. Ya que si un padre sabe que su hijo es débil en un aspecto, no lo expondría al mal dándoles los medios para caer en él. De Dios es la bendición y la sabiduría.</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39502"/>
            <a:ext cx="8205787" cy="282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12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1800" fill="hold"/>
                                        <p:tgtEl>
                                          <p:spTgt spid="7170"/>
                                        </p:tgtEl>
                                        <p:attrNameLst>
                                          <p:attrName>ppt_w</p:attrName>
                                        </p:attrNameLst>
                                      </p:cBhvr>
                                      <p:tavLst>
                                        <p:tav tm="0">
                                          <p:val>
                                            <p:fltVal val="0"/>
                                          </p:val>
                                        </p:tav>
                                        <p:tav tm="100000">
                                          <p:val>
                                            <p:strVal val="#ppt_w"/>
                                          </p:val>
                                        </p:tav>
                                      </p:tavLst>
                                    </p:anim>
                                    <p:anim calcmode="lin" valueType="num">
                                      <p:cBhvr>
                                        <p:cTn id="12" dur="1800" fill="hold"/>
                                        <p:tgtEl>
                                          <p:spTgt spid="717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8568" y="0"/>
            <a:ext cx="9172568" cy="5143500"/>
          </a:xfrm>
          <a:prstGeom prst="rect">
            <a:avLst/>
          </a:prstGeom>
          <a:noFill/>
          <a:ln>
            <a:noFill/>
          </a:ln>
        </p:spPr>
      </p:pic>
      <p:sp>
        <p:nvSpPr>
          <p:cNvPr id="4" name="CuadroTexto 1"/>
          <p:cNvSpPr txBox="1"/>
          <p:nvPr/>
        </p:nvSpPr>
        <p:spPr>
          <a:xfrm>
            <a:off x="251520" y="3651870"/>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b="1" dirty="0" smtClean="0">
                <a:solidFill>
                  <a:srgbClr val="002060"/>
                </a:solidFill>
                <a:latin typeface="Arial Black" panose="020B0A04020102020204" pitchFamily="34" charset="0"/>
              </a:rPr>
              <a:t>Si Ud. acude a una congregación cristiana donde hay esta falsa doctrina del evangelio de la prosperidad, en el amor de Cristo le exhortamos a que salga de ella y busque una que sea de sana doctrina, conforme al evangelio de Cristo.</a:t>
            </a:r>
            <a:endParaRPr lang="es-PE" b="1" dirty="0">
              <a:solidFill>
                <a:schemeClr val="bg1"/>
              </a:solidFill>
              <a:latin typeface="Arial Black" panose="020B0A04020102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771550"/>
            <a:ext cx="3822700" cy="227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5873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800" fill="hold"/>
                                        <p:tgtEl>
                                          <p:spTgt spid="1026"/>
                                        </p:tgtEl>
                                        <p:attrNameLst>
                                          <p:attrName>ppt_w</p:attrName>
                                        </p:attrNameLst>
                                      </p:cBhvr>
                                      <p:tavLst>
                                        <p:tav tm="0">
                                          <p:val>
                                            <p:fltVal val="0"/>
                                          </p:val>
                                        </p:tav>
                                        <p:tav tm="100000">
                                          <p:val>
                                            <p:strVal val="#ppt_w"/>
                                          </p:val>
                                        </p:tav>
                                      </p:tavLst>
                                    </p:anim>
                                    <p:anim calcmode="lin" valueType="num">
                                      <p:cBhvr>
                                        <p:cTn id="16" dur="18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2278"/>
            <a:ext cx="9144000" cy="5141222"/>
          </a:xfrm>
          <a:prstGeom prst="rect">
            <a:avLst/>
          </a:prstGeom>
          <a:noFill/>
          <a:ln>
            <a:noFill/>
          </a:ln>
        </p:spPr>
      </p:pic>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23478"/>
            <a:ext cx="7559675" cy="2236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51520" y="2448000"/>
            <a:ext cx="8606790" cy="2808461"/>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Amados lectores, lo que hemos expuesto viene a ser fiel cumplimiento de lo que dice 2ª Pedro 2:3-5:</a:t>
            </a:r>
          </a:p>
          <a:p>
            <a:pPr algn="ctr"/>
            <a:r>
              <a:rPr lang="es-ES" sz="1600" b="1" dirty="0" smtClean="0">
                <a:solidFill>
                  <a:srgbClr val="002060"/>
                </a:solidFill>
                <a:latin typeface="Arial Black" panose="020B0A04020102020204" pitchFamily="34" charset="0"/>
              </a:rPr>
              <a:t>“Pero hubo también falsos profetas entre el pueblo, como habrá entre vosotros falsos maestros, que introducirán encubiertamente herejías destructoras, y aun negarán al Señor que los rescató, atrayendo sobre sí mismos destrucción repentina.</a:t>
            </a:r>
          </a:p>
          <a:p>
            <a:pPr algn="ctr"/>
            <a:r>
              <a:rPr lang="es-ES" sz="1600" b="1" dirty="0" smtClean="0">
                <a:solidFill>
                  <a:srgbClr val="002060"/>
                </a:solidFill>
                <a:latin typeface="Arial Black" panose="020B0A04020102020204" pitchFamily="34" charset="0"/>
              </a:rPr>
              <a:t>Y muchos seguirán sus disoluciones, por causa de los cuales EL CAMINO DE LA VERDAD SERÁ BLASFEMADO, Y POR AVARICIA HARÁN MERCADERÍA DE VOSOTROS CON PALABRAS FINGIDAS. Sobre los tales ya de largo tiempo la condenación no se tarda, y su perdición no se duerme”.</a:t>
            </a: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77345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218"/>
                                        </p:tgtEl>
                                        <p:attrNameLst>
                                          <p:attrName>style.visibility</p:attrName>
                                        </p:attrNameLst>
                                      </p:cBhvr>
                                      <p:to>
                                        <p:strVal val="visible"/>
                                      </p:to>
                                    </p:set>
                                    <p:anim calcmode="lin" valueType="num">
                                      <p:cBhvr>
                                        <p:cTn id="11" dur="1800" fill="hold"/>
                                        <p:tgtEl>
                                          <p:spTgt spid="9218"/>
                                        </p:tgtEl>
                                        <p:attrNameLst>
                                          <p:attrName>ppt_w</p:attrName>
                                        </p:attrNameLst>
                                      </p:cBhvr>
                                      <p:tavLst>
                                        <p:tav tm="0">
                                          <p:val>
                                            <p:fltVal val="0"/>
                                          </p:val>
                                        </p:tav>
                                        <p:tav tm="100000">
                                          <p:val>
                                            <p:strVal val="#ppt_w"/>
                                          </p:val>
                                        </p:tav>
                                      </p:tavLst>
                                    </p:anim>
                                    <p:anim calcmode="lin" valueType="num">
                                      <p:cBhvr>
                                        <p:cTn id="12" dur="1800" fill="hold"/>
                                        <p:tgtEl>
                                          <p:spTgt spid="921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1024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22393"/>
          <a:stretch/>
        </p:blipFill>
        <p:spPr bwMode="auto">
          <a:xfrm>
            <a:off x="251520" y="411510"/>
            <a:ext cx="8572500" cy="2295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adroTexto 1"/>
          <p:cNvSpPr txBox="1"/>
          <p:nvPr/>
        </p:nvSpPr>
        <p:spPr>
          <a:xfrm>
            <a:off x="251520" y="3147814"/>
            <a:ext cx="8606790" cy="1854354"/>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r>
              <a:rPr lang="es-ES" sz="1600" b="1" dirty="0" smtClean="0">
                <a:solidFill>
                  <a:srgbClr val="002060"/>
                </a:solidFill>
                <a:latin typeface="Arial Black" panose="020B0A04020102020204" pitchFamily="34" charset="0"/>
              </a:rPr>
              <a:t>El destino final de estos falsos predicadores evangélicos de la prosperidad será el infierno, la condenación eterna.</a:t>
            </a:r>
          </a:p>
          <a:p>
            <a:pPr algn="ctr"/>
            <a:r>
              <a:rPr lang="es-ES" sz="1600" b="1" dirty="0" smtClean="0">
                <a:solidFill>
                  <a:srgbClr val="002060"/>
                </a:solidFill>
                <a:latin typeface="Arial Black" panose="020B0A04020102020204" pitchFamily="34" charset="0"/>
              </a:rPr>
              <a:t> Por ello, 2ª Corintios 11:13-15, nos dice: “Porque éstos son falsos apóstoles, obreros fraudulentos, que se disfrazan como apóstoles de Cristo. Y no es maravilla, porque el mismo Satanás se disfraza como ángel de luz.</a:t>
            </a:r>
          </a:p>
          <a:p>
            <a:pPr algn="ctr"/>
            <a:r>
              <a:rPr lang="es-ES" sz="1600" b="1" dirty="0" smtClean="0">
                <a:solidFill>
                  <a:srgbClr val="002060"/>
                </a:solidFill>
                <a:latin typeface="Arial Black" panose="020B0A04020102020204" pitchFamily="34" charset="0"/>
              </a:rPr>
              <a:t>Así que, no es extraño si también sus ministros se disfrazan como ministros de justicia; cuyo fin será conforme a sus obras”.</a:t>
            </a:r>
          </a:p>
        </p:txBody>
      </p:sp>
    </p:spTree>
    <p:extLst>
      <p:ext uri="{BB962C8B-B14F-4D97-AF65-F5344CB8AC3E}">
        <p14:creationId xmlns:p14="http://schemas.microsoft.com/office/powerpoint/2010/main" val="386477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p:cTn id="11" dur="1800" fill="hold"/>
                                        <p:tgtEl>
                                          <p:spTgt spid="10242"/>
                                        </p:tgtEl>
                                        <p:attrNameLst>
                                          <p:attrName>ppt_w</p:attrName>
                                        </p:attrNameLst>
                                      </p:cBhvr>
                                      <p:tavLst>
                                        <p:tav tm="0">
                                          <p:val>
                                            <p:fltVal val="0"/>
                                          </p:val>
                                        </p:tav>
                                        <p:tav tm="100000">
                                          <p:val>
                                            <p:strVal val="#ppt_w"/>
                                          </p:val>
                                        </p:tav>
                                      </p:tavLst>
                                    </p:anim>
                                    <p:anim calcmode="lin" valueType="num">
                                      <p:cBhvr>
                                        <p:cTn id="12" dur="1800" fill="hold"/>
                                        <p:tgtEl>
                                          <p:spTgt spid="1024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702"/>
            <a:ext cx="9144000" cy="5137798"/>
          </a:xfrm>
          <a:prstGeom prst="rect">
            <a:avLst/>
          </a:prstGeom>
          <a:noFill/>
          <a:ln>
            <a:noFill/>
          </a:ln>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7494"/>
            <a:ext cx="9113837" cy="2652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uadroTexto 1"/>
          <p:cNvSpPr txBox="1"/>
          <p:nvPr/>
        </p:nvSpPr>
        <p:spPr>
          <a:xfrm>
            <a:off x="323528" y="3219822"/>
            <a:ext cx="8606790" cy="2623795"/>
          </a:xfrm>
          <a:prstGeom prst="rect">
            <a:avLst/>
          </a:prstGeom>
          <a:noFill/>
        </p:spPr>
        <p:txBody>
          <a:bodyPr wrap="square" lIns="68580" tIns="34290" rIns="68580" bIns="34290" rtlCol="0">
            <a:spAutoFit/>
            <a:scene3d>
              <a:camera prst="obliqueBottomLeft"/>
              <a:lightRig rig="threePt" dir="t"/>
            </a:scene3d>
            <a:sp3d extrusionH="25400">
              <a:extrusionClr>
                <a:schemeClr val="accent5">
                  <a:lumMod val="20000"/>
                  <a:lumOff val="80000"/>
                </a:schemeClr>
              </a:extrusionClr>
            </a:sp3d>
          </a:bodyPr>
          <a:lstStyle/>
          <a:p>
            <a:pPr algn="ctr"/>
            <a:r>
              <a:rPr lang="es-ES" sz="1600" b="1" dirty="0" smtClean="0">
                <a:solidFill>
                  <a:srgbClr val="002060"/>
                </a:solidFill>
                <a:latin typeface="Arial Black" panose="020B0A04020102020204" pitchFamily="34" charset="0"/>
              </a:rPr>
              <a:t>La Biblia en 2ª Timoteo 2:16-18, nos insta a denunciar públicamente a todo aquel predicador que enseña cosas contrarias a la Biblia, y dice así:</a:t>
            </a:r>
          </a:p>
          <a:p>
            <a:pPr algn="ctr"/>
            <a:r>
              <a:rPr lang="es-ES" sz="1600" b="1" dirty="0" smtClean="0">
                <a:solidFill>
                  <a:srgbClr val="002060"/>
                </a:solidFill>
                <a:latin typeface="Arial Black" panose="020B0A04020102020204" pitchFamily="34" charset="0"/>
              </a:rPr>
              <a:t>“Más evita profanas y vanas palabrerías, porque conducirán más y más a la impiedad.</a:t>
            </a:r>
          </a:p>
          <a:p>
            <a:pPr algn="ctr"/>
            <a:r>
              <a:rPr lang="es-ES" sz="1600" b="1" dirty="0" smtClean="0">
                <a:solidFill>
                  <a:srgbClr val="002060"/>
                </a:solidFill>
                <a:latin typeface="Arial Black" panose="020B0A04020102020204" pitchFamily="34" charset="0"/>
              </a:rPr>
              <a:t>Y su palabra carcomerá como gangrena; de los cuales son Himeneo y </a:t>
            </a:r>
            <a:r>
              <a:rPr lang="es-ES" sz="1600" b="1" dirty="0" err="1" smtClean="0">
                <a:solidFill>
                  <a:srgbClr val="002060"/>
                </a:solidFill>
                <a:latin typeface="Arial Black" panose="020B0A04020102020204" pitchFamily="34" charset="0"/>
              </a:rPr>
              <a:t>Fileto</a:t>
            </a:r>
            <a:r>
              <a:rPr lang="es-ES" sz="1600" b="1" dirty="0" smtClean="0">
                <a:solidFill>
                  <a:srgbClr val="002060"/>
                </a:solidFill>
                <a:latin typeface="Arial Black" panose="020B0A04020102020204" pitchFamily="34" charset="0"/>
              </a:rPr>
              <a:t>, QUE SE DESVIARON DE LA VERDAD, diciendo que la resurrección ya se efectuó, Y TRASTORNAN LA FE DE ALGUNOS”.</a:t>
            </a:r>
          </a:p>
          <a:p>
            <a:pPr algn="ctr"/>
            <a:endParaRPr lang="es-ES" sz="1600" b="1" dirty="0" smtClean="0">
              <a:solidFill>
                <a:srgbClr val="002060"/>
              </a:solidFill>
              <a:latin typeface="Arial Black" panose="020B0A04020102020204" pitchFamily="34" charset="0"/>
            </a:endParaRPr>
          </a:p>
          <a:p>
            <a:pPr algn="ctr"/>
            <a:endParaRPr lang="es-ES" sz="1600" b="1" dirty="0" smtClean="0">
              <a:solidFill>
                <a:srgbClr val="002060"/>
              </a:solidFill>
              <a:latin typeface="Arial Black" panose="020B0A04020102020204" pitchFamily="34" charset="0"/>
            </a:endParaRPr>
          </a:p>
          <a:p>
            <a:pPr algn="ctr"/>
            <a:endParaRPr lang="es-PE" sz="1600"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519833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1267"/>
                                        </p:tgtEl>
                                        <p:attrNameLst>
                                          <p:attrName>style.visibility</p:attrName>
                                        </p:attrNameLst>
                                      </p:cBhvr>
                                      <p:to>
                                        <p:strVal val="visible"/>
                                      </p:to>
                                    </p:set>
                                    <p:anim calcmode="lin" valueType="num">
                                      <p:cBhvr>
                                        <p:cTn id="11" dur="1800" fill="hold"/>
                                        <p:tgtEl>
                                          <p:spTgt spid="11267"/>
                                        </p:tgtEl>
                                        <p:attrNameLst>
                                          <p:attrName>ppt_w</p:attrName>
                                        </p:attrNameLst>
                                      </p:cBhvr>
                                      <p:tavLst>
                                        <p:tav tm="0">
                                          <p:val>
                                            <p:fltVal val="0"/>
                                          </p:val>
                                        </p:tav>
                                        <p:tav tm="100000">
                                          <p:val>
                                            <p:strVal val="#ppt_w"/>
                                          </p:val>
                                        </p:tav>
                                      </p:tavLst>
                                    </p:anim>
                                    <p:anim calcmode="lin" valueType="num">
                                      <p:cBhvr>
                                        <p:cTn id="12" dur="1800" fill="hold"/>
                                        <p:tgtEl>
                                          <p:spTgt spid="1126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6026"/>
            <a:ext cx="9144000" cy="5159526"/>
          </a:xfrm>
          <a:prstGeom prst="rect">
            <a:avLst/>
          </a:prstGeom>
          <a:noFill/>
          <a:ln>
            <a:noFill/>
          </a:ln>
        </p:spPr>
      </p:pic>
      <p:pic>
        <p:nvPicPr>
          <p:cNvPr id="1229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7595" t="39467" r="28219"/>
          <a:stretch/>
        </p:blipFill>
        <p:spPr bwMode="auto">
          <a:xfrm>
            <a:off x="4499992" y="267494"/>
            <a:ext cx="3564082" cy="1283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576000"/>
            <a:ext cx="8964488" cy="4462760"/>
          </a:xfrm>
          <a:prstGeom prst="rect">
            <a:avLst/>
          </a:prstGeom>
        </p:spPr>
        <p:txBody>
          <a:bodyPr wrap="square">
            <a:spAutoFit/>
            <a:scene3d>
              <a:camera prst="obliqueBottomLeft"/>
              <a:lightRig rig="threePt" dir="t"/>
            </a:scene3d>
            <a:sp3d extrusionH="38100" prstMaterial="dkEdge">
              <a:bevelT w="82550" h="38100" prst="coolSlant"/>
              <a:extrusionClr>
                <a:schemeClr val="accent5">
                  <a:lumMod val="60000"/>
                  <a:lumOff val="40000"/>
                </a:schemeClr>
              </a:extrusionClr>
            </a:sp3d>
          </a:bodyPr>
          <a:lstStyle/>
          <a:p>
            <a:pPr algn="ctr"/>
            <a:endParaRPr lang="es-ES" sz="6000" b="1" i="1" dirty="0">
              <a:gradFill flip="none" rotWithShape="1">
                <a:gsLst>
                  <a:gs pos="0">
                    <a:srgbClr val="CBCBCB"/>
                  </a:gs>
                  <a:gs pos="80000">
                    <a:srgbClr val="7BB6C7">
                      <a:lumMod val="73000"/>
                    </a:srgbClr>
                  </a:gs>
                  <a:gs pos="100000">
                    <a:schemeClr val="accent5">
                      <a:lumMod val="59000"/>
                    </a:schemeClr>
                  </a:gs>
                </a:gsLst>
                <a:lin ang="5400000" scaled="1"/>
                <a:tileRect/>
              </a:gradFill>
              <a:effectLst>
                <a:outerShdw blurRad="50800" dist="50800" dir="5400000" algn="ctr" rotWithShape="0">
                  <a:schemeClr val="accent5">
                    <a:lumMod val="75000"/>
                  </a:schemeClr>
                </a:outerShdw>
              </a:effectLst>
              <a:latin typeface="Broadway" panose="04040905080B02020502" pitchFamily="82" charset="0"/>
            </a:endParaRPr>
          </a:p>
          <a:p>
            <a:pPr algn="ctr"/>
            <a:r>
              <a:rPr lang="es-ES" sz="20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erlin Sans FB Demi" panose="020E0802020502020306" pitchFamily="34" charset="0"/>
              </a:rPr>
              <a:t>SI EL EVANGELIO QUE ESCUCHAS:</a:t>
            </a:r>
          </a:p>
          <a:p>
            <a:pPr marL="342900" indent="-342900">
              <a:buAutoNum type="arabicPeriod"/>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proclama que Jesucristo viene por segunda vez y no habla de las señales que preceden a su 2ª venida, relacionándolas con los acontecimientos actuales.</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2.  NO te confronta con tu pecado.</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3.  NO te lleva al arrepentimiento.</a:t>
            </a:r>
          </a:p>
          <a:p>
            <a:pPr>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4.  NO te restaura cuando caes.</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desafía a perdonar</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muestra a Jesús como </a:t>
            </a:r>
            <a:r>
              <a:rPr lang="es-ES" sz="1600" b="1" dirty="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S</a:t>
            </a: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alvador y Sanador.</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inspira a servir y a vivir en santidad.</a:t>
            </a:r>
          </a:p>
          <a:p>
            <a:pPr marL="342900" indent="-342900">
              <a:buAutoNum type="arabicPeriod" startAt="5"/>
              <a:tabLst>
                <a:tab pos="539750" algn="l"/>
              </a:tabLst>
            </a:pPr>
            <a:r>
              <a:rPr lang="es-ES" sz="1600" b="1" dirty="0" smtClean="0">
                <a:gradFill flip="none" rotWithShape="1">
                  <a:gsLst>
                    <a:gs pos="0">
                      <a:srgbClr val="03D4A8"/>
                    </a:gs>
                    <a:gs pos="25000">
                      <a:srgbClr val="21D6E0"/>
                    </a:gs>
                    <a:gs pos="75000">
                      <a:srgbClr val="0087E6"/>
                    </a:gs>
                    <a:gs pos="100000">
                      <a:srgbClr val="005CBF"/>
                    </a:gs>
                  </a:gsLst>
                  <a:lin ang="5400000" scaled="0"/>
                  <a:tileRect/>
                </a:gradFill>
                <a:effectLst>
                  <a:outerShdw blurRad="50800" dist="50800" dir="5400000" algn="ctr" rotWithShape="0">
                    <a:schemeClr val="accent5">
                      <a:lumMod val="20000"/>
                      <a:lumOff val="80000"/>
                    </a:schemeClr>
                  </a:outerShdw>
                </a:effectLst>
                <a:latin typeface="Bookman Old Style" panose="02050604050505020204" pitchFamily="18" charset="0"/>
              </a:rPr>
              <a:t>NO te lleva al desprendimiento material.</a:t>
            </a:r>
          </a:p>
          <a:p>
            <a:endParaRPr lang="es-ES" sz="6000" b="1" i="1" dirty="0">
              <a:gradFill flip="none" rotWithShape="1">
                <a:gsLst>
                  <a:gs pos="0">
                    <a:srgbClr val="CBCBCB"/>
                  </a:gs>
                  <a:gs pos="80000">
                    <a:srgbClr val="7BB6C7">
                      <a:lumMod val="73000"/>
                    </a:srgbClr>
                  </a:gs>
                  <a:gs pos="100000">
                    <a:schemeClr val="accent5">
                      <a:lumMod val="17000"/>
                    </a:schemeClr>
                  </a:gs>
                </a:gsLst>
                <a:lin ang="5400000" scaled="1"/>
                <a:tileRect/>
              </a:gradFill>
              <a:effectLst>
                <a:outerShdw blurRad="50800" dist="50800" dir="5400000" algn="ctr" rotWithShape="0">
                  <a:schemeClr val="accent5">
                    <a:lumMod val="75000"/>
                  </a:schemeClr>
                </a:outerShdw>
              </a:effectLst>
              <a:latin typeface="Broadway" panose="04040905080B02020502" pitchFamily="82" charset="0"/>
            </a:endParaRPr>
          </a:p>
        </p:txBody>
      </p:sp>
      <p:sp>
        <p:nvSpPr>
          <p:cNvPr id="5" name="4 Rectángulo"/>
          <p:cNvSpPr/>
          <p:nvPr/>
        </p:nvSpPr>
        <p:spPr>
          <a:xfrm>
            <a:off x="540000" y="4104000"/>
            <a:ext cx="8064896" cy="1015663"/>
          </a:xfrm>
          <a:prstGeom prst="rect">
            <a:avLst/>
          </a:prstGeom>
        </p:spPr>
        <p:txBody>
          <a:bodyPr wrap="square">
            <a:spAutoFit/>
            <a:scene3d>
              <a:camera prst="obliqueBottomLeft"/>
              <a:lightRig rig="threePt" dir="t"/>
            </a:scene3d>
            <a:sp3d extrusionH="12700" prstMaterial="dkEdge">
              <a:bevelT w="82550" h="38100" prst="coolSlant"/>
              <a:extrusionClr>
                <a:schemeClr val="accent5">
                  <a:lumMod val="20000"/>
                  <a:lumOff val="80000"/>
                </a:schemeClr>
              </a:extrusionClr>
            </a:sp3d>
          </a:bodyPr>
          <a:lstStyle/>
          <a:p>
            <a:pPr algn="ctr"/>
            <a:r>
              <a:rPr lang="es-ES" sz="2000" b="1" dirty="0" smtClean="0">
                <a:gradFill flip="none" rotWithShape="1">
                  <a:gsLst>
                    <a:gs pos="0">
                      <a:srgbClr val="03D4A8"/>
                    </a:gs>
                    <a:gs pos="25000">
                      <a:srgbClr val="21D6E0"/>
                    </a:gs>
                    <a:gs pos="75000">
                      <a:srgbClr val="0087E6"/>
                    </a:gs>
                    <a:gs pos="100000">
                      <a:srgbClr val="005CBF"/>
                    </a:gs>
                  </a:gsLst>
                  <a:lin ang="5400000" scaled="0"/>
                  <a:tileRect/>
                </a:gradFill>
                <a:latin typeface="Gill Sans MT" panose="020B0502020104020203" pitchFamily="34" charset="0"/>
                <a:cs typeface="Aparajita" panose="020B0604020202020204" pitchFamily="34" charset="0"/>
              </a:rPr>
              <a:t>Entonces te aconsejamos, en el amor de Jesucristo, que salgas de esa iglesia y que busques una donde se hable de estos temas trascendentales y vitales para la salvación de tu alma.  </a:t>
            </a:r>
          </a:p>
        </p:txBody>
      </p:sp>
    </p:spTree>
    <p:extLst>
      <p:ext uri="{BB962C8B-B14F-4D97-AF65-F5344CB8AC3E}">
        <p14:creationId xmlns:p14="http://schemas.microsoft.com/office/powerpoint/2010/main" val="3740797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290"/>
                                        </p:tgtEl>
                                        <p:attrNameLst>
                                          <p:attrName>style.visibility</p:attrName>
                                        </p:attrNameLst>
                                      </p:cBhvr>
                                      <p:to>
                                        <p:strVal val="visible"/>
                                      </p:to>
                                    </p:set>
                                    <p:anim calcmode="lin" valueType="num">
                                      <p:cBhvr>
                                        <p:cTn id="11" dur="1800" fill="hold"/>
                                        <p:tgtEl>
                                          <p:spTgt spid="12290"/>
                                        </p:tgtEl>
                                        <p:attrNameLst>
                                          <p:attrName>ppt_w</p:attrName>
                                        </p:attrNameLst>
                                      </p:cBhvr>
                                      <p:tavLst>
                                        <p:tav tm="0">
                                          <p:val>
                                            <p:fltVal val="0"/>
                                          </p:val>
                                        </p:tav>
                                        <p:tav tm="100000">
                                          <p:val>
                                            <p:strVal val="#ppt_w"/>
                                          </p:val>
                                        </p:tav>
                                      </p:tavLst>
                                    </p:anim>
                                    <p:anim calcmode="lin" valueType="num">
                                      <p:cBhvr>
                                        <p:cTn id="12" dur="1800" fill="hold"/>
                                        <p:tgtEl>
                                          <p:spTgt spid="1229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92546"/>
            <a:ext cx="8606790" cy="1454244"/>
          </a:xfrm>
          <a:prstGeom prst="rect">
            <a:avLst/>
          </a:prstGeom>
          <a:noFill/>
        </p:spPr>
        <p:txBody>
          <a:bodyPr wrap="square" lIns="68580" tIns="34290" rIns="68580" bIns="34290" rtlCol="0">
            <a:spAutoFit/>
            <a:scene3d>
              <a:camera prst="obliqueBottomLeft"/>
              <a:lightRig rig="threePt" dir="t"/>
            </a:scene3d>
            <a:sp3d extrusionH="25400">
              <a:extrusionClr>
                <a:schemeClr val="accent1">
                  <a:lumMod val="20000"/>
                  <a:lumOff val="80000"/>
                </a:schemeClr>
              </a:extrusionClr>
            </a:sp3d>
          </a:bodyPr>
          <a:lstStyle/>
          <a:p>
            <a:pPr algn="ctr"/>
            <a:endParaRPr lang="es-ES" b="1" dirty="0" smtClean="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Predicadores del evangelio de la prosperidad de habla hispana que no predican conforme al verdadero evangelio de Jesucristo: </a:t>
            </a:r>
          </a:p>
          <a:p>
            <a:pPr algn="ctr"/>
            <a:endParaRPr lang="es-ES" b="1" dirty="0" smtClean="0">
              <a:solidFill>
                <a:srgbClr val="002060"/>
              </a:solidFill>
              <a:latin typeface="Arial Black" panose="020B0A04020102020204" pitchFamily="34" charset="0"/>
            </a:endParaRPr>
          </a:p>
          <a:p>
            <a:pPr algn="ctr"/>
            <a:endParaRPr lang="es-PE" b="1" dirty="0">
              <a:solidFill>
                <a:schemeClr val="bg1"/>
              </a:solidFill>
              <a:latin typeface="Arial Black" panose="020B0A04020102020204" pitchFamily="34" charset="0"/>
            </a:endParaRPr>
          </a:p>
        </p:txBody>
      </p:sp>
      <p:sp>
        <p:nvSpPr>
          <p:cNvPr id="4" name="3 Rectángulo"/>
          <p:cNvSpPr/>
          <p:nvPr/>
        </p:nvSpPr>
        <p:spPr>
          <a:xfrm>
            <a:off x="3923928" y="2340000"/>
            <a:ext cx="1311576" cy="523220"/>
          </a:xfrm>
          <a:prstGeom prst="rect">
            <a:avLst/>
          </a:prstGeom>
          <a:noFill/>
        </p:spPr>
        <p:txBody>
          <a:bodyPr wrap="none">
            <a:spAutoFit/>
            <a:scene3d>
              <a:camera prst="orthographicFron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Cesar y Claudia</a:t>
            </a:r>
          </a:p>
          <a:p>
            <a:pPr algn="ctr"/>
            <a:r>
              <a:rPr lang="es-PE" sz="1400" b="1" dirty="0" smtClean="0">
                <a:solidFill>
                  <a:srgbClr val="002060"/>
                </a:solidFill>
              </a:rPr>
              <a:t>castellanos</a:t>
            </a:r>
            <a:endParaRPr lang="es-ES" sz="1400" dirty="0">
              <a:solidFill>
                <a:srgbClr val="002060"/>
              </a:solidFill>
            </a:endParaRPr>
          </a:p>
        </p:txBody>
      </p:sp>
      <p:sp>
        <p:nvSpPr>
          <p:cNvPr id="5" name="4 Rectángulo"/>
          <p:cNvSpPr/>
          <p:nvPr/>
        </p:nvSpPr>
        <p:spPr>
          <a:xfrm>
            <a:off x="2196000" y="2304000"/>
            <a:ext cx="1377300" cy="523220"/>
          </a:xfrm>
          <a:prstGeom prst="rect">
            <a:avLst/>
          </a:prstGeom>
          <a:scene3d>
            <a:camera prst="orthographicFron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Guillermo y</a:t>
            </a:r>
          </a:p>
          <a:p>
            <a:pPr algn="ctr"/>
            <a:r>
              <a:rPr lang="es-PE" sz="1400" b="1" dirty="0" smtClean="0">
                <a:solidFill>
                  <a:srgbClr val="002060"/>
                </a:solidFill>
              </a:rPr>
              <a:t>Ana Maldonado</a:t>
            </a:r>
          </a:p>
        </p:txBody>
      </p:sp>
      <p:sp>
        <p:nvSpPr>
          <p:cNvPr id="6" name="5 Rectángulo"/>
          <p:cNvSpPr/>
          <p:nvPr/>
        </p:nvSpPr>
        <p:spPr>
          <a:xfrm>
            <a:off x="324000" y="2448000"/>
            <a:ext cx="1507144" cy="307777"/>
          </a:xfrm>
          <a:prstGeom prst="rect">
            <a:avLst/>
          </a:prstGeom>
          <a:scene3d>
            <a:camera prst="orthographicFron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Cash y Sonia Luna</a:t>
            </a:r>
          </a:p>
        </p:txBody>
      </p:sp>
      <p:sp>
        <p:nvSpPr>
          <p:cNvPr id="7" name="6 Rectángulo"/>
          <p:cNvSpPr/>
          <p:nvPr/>
        </p:nvSpPr>
        <p:spPr>
          <a:xfrm>
            <a:off x="5724128" y="2340000"/>
            <a:ext cx="1293367" cy="523220"/>
          </a:xfrm>
          <a:prstGeom prst="rect">
            <a:avLst/>
          </a:prstGeom>
          <a:scene3d>
            <a:camera prst="orthographicFron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Ana y Emerson</a:t>
            </a:r>
          </a:p>
          <a:p>
            <a:pPr algn="ctr"/>
            <a:r>
              <a:rPr lang="es-PE" sz="1400" b="1" dirty="0" smtClean="0">
                <a:solidFill>
                  <a:srgbClr val="002060"/>
                </a:solidFill>
              </a:rPr>
              <a:t>Méndez</a:t>
            </a:r>
          </a:p>
        </p:txBody>
      </p:sp>
      <p:sp>
        <p:nvSpPr>
          <p:cNvPr id="8" name="7 Rectángulo"/>
          <p:cNvSpPr/>
          <p:nvPr/>
        </p:nvSpPr>
        <p:spPr>
          <a:xfrm>
            <a:off x="7524000" y="2355726"/>
            <a:ext cx="1176541" cy="523220"/>
          </a:xfrm>
          <a:prstGeom prst="rect">
            <a:avLst/>
          </a:prstGeom>
          <a:scene3d>
            <a:camera prst="orthographicFron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err="1" smtClean="0">
                <a:solidFill>
                  <a:srgbClr val="002060"/>
                </a:solidFill>
              </a:rPr>
              <a:t>Normarelis</a:t>
            </a:r>
            <a:r>
              <a:rPr lang="es-PE" sz="1400" b="1" dirty="0" smtClean="0">
                <a:solidFill>
                  <a:srgbClr val="002060"/>
                </a:solidFill>
              </a:rPr>
              <a:t> y </a:t>
            </a:r>
          </a:p>
          <a:p>
            <a:pPr algn="ctr"/>
            <a:r>
              <a:rPr lang="es-PE" sz="1400" b="1" dirty="0" smtClean="0">
                <a:solidFill>
                  <a:srgbClr val="002060"/>
                </a:solidFill>
              </a:rPr>
              <a:t>Rodolfo Font</a:t>
            </a:r>
          </a:p>
        </p:txBody>
      </p:sp>
      <p:sp>
        <p:nvSpPr>
          <p:cNvPr id="9" name="8 Rectángulo"/>
          <p:cNvSpPr/>
          <p:nvPr/>
        </p:nvSpPr>
        <p:spPr>
          <a:xfrm>
            <a:off x="518869" y="4515966"/>
            <a:ext cx="1116459" cy="307777"/>
          </a:xfrm>
          <a:prstGeom prst="rect">
            <a:avLst/>
          </a:prstGeom>
          <a:scene3d>
            <a:camera prst="obliqueBottomLef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Rony </a:t>
            </a:r>
            <a:r>
              <a:rPr lang="es-PE" sz="1400" b="1" dirty="0" err="1" smtClean="0">
                <a:solidFill>
                  <a:srgbClr val="002060"/>
                </a:solidFill>
              </a:rPr>
              <a:t>Chavez</a:t>
            </a:r>
            <a:endParaRPr lang="es-PE" sz="1400" b="1" dirty="0" smtClean="0">
              <a:solidFill>
                <a:srgbClr val="002060"/>
              </a:solidFill>
            </a:endParaRPr>
          </a:p>
        </p:txBody>
      </p:sp>
      <p:sp>
        <p:nvSpPr>
          <p:cNvPr id="10" name="9 Rectángulo"/>
          <p:cNvSpPr/>
          <p:nvPr/>
        </p:nvSpPr>
        <p:spPr>
          <a:xfrm>
            <a:off x="2232000" y="4515966"/>
            <a:ext cx="1105752" cy="307777"/>
          </a:xfrm>
          <a:prstGeom prst="rect">
            <a:avLst/>
          </a:prstGeom>
          <a:scene3d>
            <a:camera prst="obliqueBottomLef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Dante </a:t>
            </a:r>
            <a:r>
              <a:rPr lang="es-PE" sz="1400" b="1" dirty="0" err="1" smtClean="0">
                <a:solidFill>
                  <a:srgbClr val="002060"/>
                </a:solidFill>
              </a:rPr>
              <a:t>Gebel</a:t>
            </a:r>
            <a:endParaRPr lang="es-PE" sz="1400" b="1" dirty="0" smtClean="0">
              <a:solidFill>
                <a:srgbClr val="002060"/>
              </a:solidFill>
            </a:endParaRPr>
          </a:p>
        </p:txBody>
      </p:sp>
      <p:sp>
        <p:nvSpPr>
          <p:cNvPr id="11" name="10 Rectángulo"/>
          <p:cNvSpPr/>
          <p:nvPr/>
        </p:nvSpPr>
        <p:spPr>
          <a:xfrm>
            <a:off x="3852000" y="4500000"/>
            <a:ext cx="1472711" cy="307777"/>
          </a:xfrm>
          <a:prstGeom prst="rect">
            <a:avLst/>
          </a:prstGeom>
          <a:scene3d>
            <a:camera prst="obliqueBottomLef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Alberto </a:t>
            </a:r>
            <a:r>
              <a:rPr lang="es-PE" sz="1400" b="1" dirty="0" err="1" smtClean="0">
                <a:solidFill>
                  <a:srgbClr val="002060"/>
                </a:solidFill>
              </a:rPr>
              <a:t>Montessi</a:t>
            </a:r>
            <a:endParaRPr lang="es-PE" sz="1400" b="1" dirty="0" smtClean="0">
              <a:solidFill>
                <a:srgbClr val="002060"/>
              </a:solidFill>
            </a:endParaRPr>
          </a:p>
        </p:txBody>
      </p:sp>
      <p:sp>
        <p:nvSpPr>
          <p:cNvPr id="12" name="11 Rectángulo"/>
          <p:cNvSpPr/>
          <p:nvPr/>
        </p:nvSpPr>
        <p:spPr>
          <a:xfrm>
            <a:off x="7488000" y="4515966"/>
            <a:ext cx="1305935" cy="307777"/>
          </a:xfrm>
          <a:prstGeom prst="rect">
            <a:avLst/>
          </a:prstGeom>
          <a:scene3d>
            <a:camera prst="obliqueBottomLef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Jonás González</a:t>
            </a:r>
          </a:p>
        </p:txBody>
      </p:sp>
      <p:sp>
        <p:nvSpPr>
          <p:cNvPr id="13" name="12 Rectángulo"/>
          <p:cNvSpPr/>
          <p:nvPr/>
        </p:nvSpPr>
        <p:spPr>
          <a:xfrm>
            <a:off x="5868000" y="4515966"/>
            <a:ext cx="923331" cy="307777"/>
          </a:xfrm>
          <a:prstGeom prst="rect">
            <a:avLst/>
          </a:prstGeom>
          <a:scene3d>
            <a:camera prst="obliqueBottomLeft"/>
            <a:lightRig rig="threePt" dir="t"/>
          </a:scene3d>
          <a:sp3d>
            <a:bevelT w="152400" h="50800" prst="softRound"/>
          </a:sp3d>
        </p:spPr>
        <p:txBody>
          <a:bodyPr wrap="none">
            <a:spAutoFit/>
            <a:sp3d extrusionH="19050">
              <a:extrusionClr>
                <a:schemeClr val="bg2">
                  <a:lumMod val="20000"/>
                  <a:lumOff val="80000"/>
                </a:schemeClr>
              </a:extrusionClr>
            </a:sp3d>
          </a:bodyPr>
          <a:lstStyle/>
          <a:p>
            <a:pPr algn="ctr"/>
            <a:r>
              <a:rPr lang="es-PE" sz="1400" b="1" dirty="0" smtClean="0">
                <a:solidFill>
                  <a:srgbClr val="002060"/>
                </a:solidFill>
              </a:rPr>
              <a:t>Luis </a:t>
            </a:r>
            <a:r>
              <a:rPr lang="es-PE" sz="1400" b="1" dirty="0" err="1" smtClean="0">
                <a:solidFill>
                  <a:srgbClr val="002060"/>
                </a:solidFill>
              </a:rPr>
              <a:t>Palau</a:t>
            </a:r>
            <a:endParaRPr lang="es-PE" sz="1400" b="1" dirty="0" smtClean="0">
              <a:solidFill>
                <a:srgbClr val="002060"/>
              </a:solidFill>
            </a:endParaRPr>
          </a:p>
        </p:txBody>
      </p:sp>
    </p:spTree>
    <p:extLst>
      <p:ext uri="{BB962C8B-B14F-4D97-AF65-F5344CB8AC3E}">
        <p14:creationId xmlns:p14="http://schemas.microsoft.com/office/powerpoint/2010/main" val="2624442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800" fill="hold"/>
                                        <p:tgtEl>
                                          <p:spTgt spid="7"/>
                                        </p:tgtEl>
                                        <p:attrNameLst>
                                          <p:attrName>ppt_w</p:attrName>
                                        </p:attrNameLst>
                                      </p:cBhvr>
                                      <p:tavLst>
                                        <p:tav tm="0">
                                          <p:val>
                                            <p:fltVal val="0"/>
                                          </p:val>
                                        </p:tav>
                                        <p:tav tm="100000">
                                          <p:val>
                                            <p:strVal val="#ppt_w"/>
                                          </p:val>
                                        </p:tav>
                                      </p:tavLst>
                                    </p:anim>
                                    <p:anim calcmode="lin" valueType="num">
                                      <p:cBhvr>
                                        <p:cTn id="20" dur="1800" fill="hold"/>
                                        <p:tgtEl>
                                          <p:spTgt spid="7"/>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800" fill="hold"/>
                                        <p:tgtEl>
                                          <p:spTgt spid="8"/>
                                        </p:tgtEl>
                                        <p:attrNameLst>
                                          <p:attrName>ppt_w</p:attrName>
                                        </p:attrNameLst>
                                      </p:cBhvr>
                                      <p:tavLst>
                                        <p:tav tm="0">
                                          <p:val>
                                            <p:fltVal val="0"/>
                                          </p:val>
                                        </p:tav>
                                        <p:tav tm="100000">
                                          <p:val>
                                            <p:strVal val="#ppt_w"/>
                                          </p:val>
                                        </p:tav>
                                      </p:tavLst>
                                    </p:anim>
                                    <p:anim calcmode="lin" valueType="num">
                                      <p:cBhvr>
                                        <p:cTn id="24" dur="1800" fill="hold"/>
                                        <p:tgtEl>
                                          <p:spTgt spid="8"/>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800" fill="hold"/>
                                        <p:tgtEl>
                                          <p:spTgt spid="9"/>
                                        </p:tgtEl>
                                        <p:attrNameLst>
                                          <p:attrName>ppt_w</p:attrName>
                                        </p:attrNameLst>
                                      </p:cBhvr>
                                      <p:tavLst>
                                        <p:tav tm="0">
                                          <p:val>
                                            <p:fltVal val="0"/>
                                          </p:val>
                                        </p:tav>
                                        <p:tav tm="100000">
                                          <p:val>
                                            <p:strVal val="#ppt_w"/>
                                          </p:val>
                                        </p:tav>
                                      </p:tavLst>
                                    </p:anim>
                                    <p:anim calcmode="lin" valueType="num">
                                      <p:cBhvr>
                                        <p:cTn id="28" dur="1800" fill="hold"/>
                                        <p:tgtEl>
                                          <p:spTgt spid="9"/>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800" fill="hold"/>
                                        <p:tgtEl>
                                          <p:spTgt spid="10"/>
                                        </p:tgtEl>
                                        <p:attrNameLst>
                                          <p:attrName>ppt_w</p:attrName>
                                        </p:attrNameLst>
                                      </p:cBhvr>
                                      <p:tavLst>
                                        <p:tav tm="0">
                                          <p:val>
                                            <p:fltVal val="0"/>
                                          </p:val>
                                        </p:tav>
                                        <p:tav tm="100000">
                                          <p:val>
                                            <p:strVal val="#ppt_w"/>
                                          </p:val>
                                        </p:tav>
                                      </p:tavLst>
                                    </p:anim>
                                    <p:anim calcmode="lin" valueType="num">
                                      <p:cBhvr>
                                        <p:cTn id="32" dur="1800" fill="hold"/>
                                        <p:tgtEl>
                                          <p:spTgt spid="10"/>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800" fill="hold"/>
                                        <p:tgtEl>
                                          <p:spTgt spid="11"/>
                                        </p:tgtEl>
                                        <p:attrNameLst>
                                          <p:attrName>ppt_w</p:attrName>
                                        </p:attrNameLst>
                                      </p:cBhvr>
                                      <p:tavLst>
                                        <p:tav tm="0">
                                          <p:val>
                                            <p:fltVal val="0"/>
                                          </p:val>
                                        </p:tav>
                                        <p:tav tm="100000">
                                          <p:val>
                                            <p:strVal val="#ppt_w"/>
                                          </p:val>
                                        </p:tav>
                                      </p:tavLst>
                                    </p:anim>
                                    <p:anim calcmode="lin" valueType="num">
                                      <p:cBhvr>
                                        <p:cTn id="36" dur="1800" fill="hold"/>
                                        <p:tgtEl>
                                          <p:spTgt spid="11"/>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1800" fill="hold"/>
                                        <p:tgtEl>
                                          <p:spTgt spid="13"/>
                                        </p:tgtEl>
                                        <p:attrNameLst>
                                          <p:attrName>ppt_w</p:attrName>
                                        </p:attrNameLst>
                                      </p:cBhvr>
                                      <p:tavLst>
                                        <p:tav tm="0">
                                          <p:val>
                                            <p:fltVal val="0"/>
                                          </p:val>
                                        </p:tav>
                                        <p:tav tm="100000">
                                          <p:val>
                                            <p:strVal val="#ppt_w"/>
                                          </p:val>
                                        </p:tav>
                                      </p:tavLst>
                                    </p:anim>
                                    <p:anim calcmode="lin" valueType="num">
                                      <p:cBhvr>
                                        <p:cTn id="40" dur="1800" fill="hold"/>
                                        <p:tgtEl>
                                          <p:spTgt spid="13"/>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800" fill="hold"/>
                                        <p:tgtEl>
                                          <p:spTgt spid="12"/>
                                        </p:tgtEl>
                                        <p:attrNameLst>
                                          <p:attrName>ppt_w</p:attrName>
                                        </p:attrNameLst>
                                      </p:cBhvr>
                                      <p:tavLst>
                                        <p:tav tm="0">
                                          <p:val>
                                            <p:fltVal val="0"/>
                                          </p:val>
                                        </p:tav>
                                        <p:tav tm="100000">
                                          <p:val>
                                            <p:strVal val="#ppt_w"/>
                                          </p:val>
                                        </p:tav>
                                      </p:tavLst>
                                    </p:anim>
                                    <p:anim calcmode="lin" valueType="num">
                                      <p:cBhvr>
                                        <p:cTn id="44" dur="1800" fill="hold"/>
                                        <p:tgtEl>
                                          <p:spTgt spid="12"/>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p:cTn id="47" dur="1800" fill="hold"/>
                                        <p:tgtEl>
                                          <p:spTgt spid="3"/>
                                        </p:tgtEl>
                                        <p:attrNameLst>
                                          <p:attrName>ppt_w</p:attrName>
                                        </p:attrNameLst>
                                      </p:cBhvr>
                                      <p:tavLst>
                                        <p:tav tm="0">
                                          <p:val>
                                            <p:fltVal val="0"/>
                                          </p:val>
                                        </p:tav>
                                        <p:tav tm="100000">
                                          <p:val>
                                            <p:strVal val="#ppt_w"/>
                                          </p:val>
                                        </p:tav>
                                      </p:tavLst>
                                    </p:anim>
                                    <p:anim calcmode="lin" valueType="num">
                                      <p:cBhvr>
                                        <p:cTn id="48" dur="1800" fill="hold"/>
                                        <p:tgtEl>
                                          <p:spTgt spid="3"/>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1800" fill="hold"/>
                                        <p:tgtEl>
                                          <p:spTgt spid="6"/>
                                        </p:tgtEl>
                                        <p:attrNameLst>
                                          <p:attrName>ppt_w</p:attrName>
                                        </p:attrNameLst>
                                      </p:cBhvr>
                                      <p:tavLst>
                                        <p:tav tm="0">
                                          <p:val>
                                            <p:fltVal val="0"/>
                                          </p:val>
                                        </p:tav>
                                        <p:tav tm="100000">
                                          <p:val>
                                            <p:strVal val="#ppt_w"/>
                                          </p:val>
                                        </p:tav>
                                      </p:tavLst>
                                    </p:anim>
                                    <p:anim calcmode="lin" valueType="num">
                                      <p:cBhvr>
                                        <p:cTn id="5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4" name="3 Rectángulo"/>
          <p:cNvSpPr/>
          <p:nvPr/>
        </p:nvSpPr>
        <p:spPr>
          <a:xfrm flipH="1">
            <a:off x="2699792" y="1707654"/>
            <a:ext cx="1440160" cy="523220"/>
          </a:xfrm>
          <a:prstGeom prst="rect">
            <a:avLst/>
          </a:prstGeom>
        </p:spPr>
        <p:txBody>
          <a:bodyPr wrap="squar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Jesús Adrián</a:t>
            </a:r>
          </a:p>
          <a:p>
            <a:pPr algn="ctr"/>
            <a:r>
              <a:rPr lang="es-PE" sz="1400" b="1" dirty="0" smtClean="0">
                <a:solidFill>
                  <a:srgbClr val="002060"/>
                </a:solidFill>
              </a:rPr>
              <a:t>Romero</a:t>
            </a:r>
          </a:p>
        </p:txBody>
      </p:sp>
      <p:sp>
        <p:nvSpPr>
          <p:cNvPr id="5" name="4 Rectángulo"/>
          <p:cNvSpPr/>
          <p:nvPr/>
        </p:nvSpPr>
        <p:spPr>
          <a:xfrm>
            <a:off x="5076056" y="1779662"/>
            <a:ext cx="1181735" cy="307777"/>
          </a:xfrm>
          <a:prstGeom prst="rect">
            <a:avLst/>
          </a:prstGeom>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Wanda </a:t>
            </a:r>
            <a:r>
              <a:rPr lang="es-PE" sz="1400" b="1" dirty="0" err="1" smtClean="0">
                <a:solidFill>
                  <a:srgbClr val="002060"/>
                </a:solidFill>
              </a:rPr>
              <a:t>Rolon</a:t>
            </a:r>
            <a:endParaRPr lang="es-PE" sz="1400" b="1" dirty="0" smtClean="0">
              <a:solidFill>
                <a:srgbClr val="002060"/>
              </a:solidFill>
            </a:endParaRPr>
          </a:p>
        </p:txBody>
      </p:sp>
      <p:sp>
        <p:nvSpPr>
          <p:cNvPr id="6" name="5 Rectángulo"/>
          <p:cNvSpPr/>
          <p:nvPr/>
        </p:nvSpPr>
        <p:spPr>
          <a:xfrm>
            <a:off x="7164288" y="1779662"/>
            <a:ext cx="1421928" cy="307777"/>
          </a:xfrm>
          <a:prstGeom prst="rect">
            <a:avLst/>
          </a:prstGeom>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Claudio </a:t>
            </a:r>
            <a:r>
              <a:rPr lang="es-PE" sz="1400" b="1" dirty="0" err="1" smtClean="0">
                <a:solidFill>
                  <a:srgbClr val="002060"/>
                </a:solidFill>
              </a:rPr>
              <a:t>Freidzon</a:t>
            </a:r>
            <a:endParaRPr lang="es-PE" sz="1400" b="1" dirty="0" smtClean="0">
              <a:solidFill>
                <a:srgbClr val="002060"/>
              </a:solidFill>
            </a:endParaRPr>
          </a:p>
        </p:txBody>
      </p:sp>
      <p:sp>
        <p:nvSpPr>
          <p:cNvPr id="7" name="6 Redondear rectángulo de esquina del mismo lado"/>
          <p:cNvSpPr/>
          <p:nvPr/>
        </p:nvSpPr>
        <p:spPr>
          <a:xfrm>
            <a:off x="491513" y="1707654"/>
            <a:ext cx="1316162" cy="322659"/>
          </a:xfrm>
          <a:prstGeom prst="round2SameRect">
            <a:avLst/>
          </a:prstGeom>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Rafael Ramírez</a:t>
            </a:r>
          </a:p>
        </p:txBody>
      </p:sp>
      <p:sp>
        <p:nvSpPr>
          <p:cNvPr id="8" name="7 Rectángulo"/>
          <p:cNvSpPr/>
          <p:nvPr/>
        </p:nvSpPr>
        <p:spPr>
          <a:xfrm>
            <a:off x="1547664" y="4227934"/>
            <a:ext cx="1118191" cy="307777"/>
          </a:xfrm>
          <a:prstGeom prst="rect">
            <a:avLst/>
          </a:prstGeom>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err="1" smtClean="0">
                <a:solidFill>
                  <a:srgbClr val="002060"/>
                </a:solidFill>
              </a:rPr>
              <a:t>Edir</a:t>
            </a:r>
            <a:r>
              <a:rPr lang="es-PE" sz="1400" b="1" dirty="0" smtClean="0">
                <a:solidFill>
                  <a:srgbClr val="002060"/>
                </a:solidFill>
              </a:rPr>
              <a:t> Macedo</a:t>
            </a:r>
          </a:p>
        </p:txBody>
      </p:sp>
      <p:sp>
        <p:nvSpPr>
          <p:cNvPr id="9" name="8 Rectángulo"/>
          <p:cNvSpPr/>
          <p:nvPr/>
        </p:nvSpPr>
        <p:spPr>
          <a:xfrm>
            <a:off x="3779912" y="4227934"/>
            <a:ext cx="1512168" cy="523220"/>
          </a:xfrm>
          <a:prstGeom prst="rect">
            <a:avLst/>
          </a:prstGeom>
        </p:spPr>
        <p:txBody>
          <a:bodyPr wrap="square">
            <a:spAutoFit/>
            <a:scene3d>
              <a:camera prst="obliqueBottomLeft"/>
              <a:lightRig rig="threePt" dir="t"/>
            </a:scene3d>
            <a:sp3d extrusionH="19050">
              <a:extrusionClr>
                <a:schemeClr val="bg2">
                  <a:lumMod val="20000"/>
                  <a:lumOff val="80000"/>
                </a:schemeClr>
              </a:extrusionClr>
            </a:sp3d>
          </a:bodyPr>
          <a:lstStyle/>
          <a:p>
            <a:pPr algn="ctr"/>
            <a:r>
              <a:rPr lang="es-PE" sz="1400" b="1" dirty="0" err="1" smtClean="0">
                <a:solidFill>
                  <a:srgbClr val="002060"/>
                </a:solidFill>
              </a:rPr>
              <a:t>Omayra</a:t>
            </a:r>
            <a:r>
              <a:rPr lang="es-PE" sz="1400" b="1" dirty="0" smtClean="0">
                <a:solidFill>
                  <a:srgbClr val="002060"/>
                </a:solidFill>
              </a:rPr>
              <a:t> y</a:t>
            </a:r>
          </a:p>
          <a:p>
            <a:pPr algn="ctr"/>
            <a:r>
              <a:rPr lang="es-PE" sz="1400" b="1" dirty="0" smtClean="0">
                <a:solidFill>
                  <a:srgbClr val="002060"/>
                </a:solidFill>
              </a:rPr>
              <a:t>Otoniel Font </a:t>
            </a:r>
          </a:p>
        </p:txBody>
      </p:sp>
      <p:sp>
        <p:nvSpPr>
          <p:cNvPr id="10" name="9 Rectángulo"/>
          <p:cNvSpPr/>
          <p:nvPr/>
        </p:nvSpPr>
        <p:spPr>
          <a:xfrm>
            <a:off x="6444208" y="4227934"/>
            <a:ext cx="1108893" cy="307777"/>
          </a:xfrm>
          <a:prstGeom prst="rect">
            <a:avLst/>
          </a:prstGeom>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Aquiles Azar</a:t>
            </a:r>
          </a:p>
        </p:txBody>
      </p:sp>
    </p:spTree>
    <p:extLst>
      <p:ext uri="{BB962C8B-B14F-4D97-AF65-F5344CB8AC3E}">
        <p14:creationId xmlns:p14="http://schemas.microsoft.com/office/powerpoint/2010/main" val="129368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800" fill="hold"/>
                                        <p:tgtEl>
                                          <p:spTgt spid="6"/>
                                        </p:tgtEl>
                                        <p:attrNameLst>
                                          <p:attrName>ppt_w</p:attrName>
                                        </p:attrNameLst>
                                      </p:cBhvr>
                                      <p:tavLst>
                                        <p:tav tm="0">
                                          <p:val>
                                            <p:fltVal val="0"/>
                                          </p:val>
                                        </p:tav>
                                        <p:tav tm="100000">
                                          <p:val>
                                            <p:strVal val="#ppt_w"/>
                                          </p:val>
                                        </p:tav>
                                      </p:tavLst>
                                    </p:anim>
                                    <p:anim calcmode="lin" valueType="num">
                                      <p:cBhvr>
                                        <p:cTn id="24" dur="1800" fill="hold"/>
                                        <p:tgtEl>
                                          <p:spTgt spid="6"/>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800" fill="hold"/>
                                        <p:tgtEl>
                                          <p:spTgt spid="8"/>
                                        </p:tgtEl>
                                        <p:attrNameLst>
                                          <p:attrName>ppt_w</p:attrName>
                                        </p:attrNameLst>
                                      </p:cBhvr>
                                      <p:tavLst>
                                        <p:tav tm="0">
                                          <p:val>
                                            <p:fltVal val="0"/>
                                          </p:val>
                                        </p:tav>
                                        <p:tav tm="100000">
                                          <p:val>
                                            <p:strVal val="#ppt_w"/>
                                          </p:val>
                                        </p:tav>
                                      </p:tavLst>
                                    </p:anim>
                                    <p:anim calcmode="lin" valueType="num">
                                      <p:cBhvr>
                                        <p:cTn id="28" dur="1800" fill="hold"/>
                                        <p:tgtEl>
                                          <p:spTgt spid="8"/>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800" fill="hold"/>
                                        <p:tgtEl>
                                          <p:spTgt spid="9"/>
                                        </p:tgtEl>
                                        <p:attrNameLst>
                                          <p:attrName>ppt_w</p:attrName>
                                        </p:attrNameLst>
                                      </p:cBhvr>
                                      <p:tavLst>
                                        <p:tav tm="0">
                                          <p:val>
                                            <p:fltVal val="0"/>
                                          </p:val>
                                        </p:tav>
                                        <p:tav tm="100000">
                                          <p:val>
                                            <p:strVal val="#ppt_w"/>
                                          </p:val>
                                        </p:tav>
                                      </p:tavLst>
                                    </p:anim>
                                    <p:anim calcmode="lin" valueType="num">
                                      <p:cBhvr>
                                        <p:cTn id="32" dur="1800" fill="hold"/>
                                        <p:tgtEl>
                                          <p:spTgt spid="9"/>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800" fill="hold"/>
                                        <p:tgtEl>
                                          <p:spTgt spid="10"/>
                                        </p:tgtEl>
                                        <p:attrNameLst>
                                          <p:attrName>ppt_w</p:attrName>
                                        </p:attrNameLst>
                                      </p:cBhvr>
                                      <p:tavLst>
                                        <p:tav tm="0">
                                          <p:val>
                                            <p:fltVal val="0"/>
                                          </p:val>
                                        </p:tav>
                                        <p:tav tm="100000">
                                          <p:val>
                                            <p:strVal val="#ppt_w"/>
                                          </p:val>
                                        </p:tav>
                                      </p:tavLst>
                                    </p:anim>
                                    <p:anim calcmode="lin" valueType="num">
                                      <p:cBhvr>
                                        <p:cTn id="36"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115616" y="2232000"/>
            <a:ext cx="1329275" cy="307777"/>
          </a:xfrm>
          <a:prstGeom prst="rect">
            <a:avLst/>
          </a:prstGeom>
          <a:noFill/>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Nahúm Rosario</a:t>
            </a:r>
          </a:p>
        </p:txBody>
      </p:sp>
      <p:sp>
        <p:nvSpPr>
          <p:cNvPr id="4" name="3 Rectángulo"/>
          <p:cNvSpPr/>
          <p:nvPr/>
        </p:nvSpPr>
        <p:spPr>
          <a:xfrm>
            <a:off x="3852000" y="2232000"/>
            <a:ext cx="1396536" cy="307777"/>
          </a:xfrm>
          <a:prstGeom prst="rect">
            <a:avLst/>
          </a:prstGeom>
          <a:noFill/>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Alberto Delgado</a:t>
            </a:r>
          </a:p>
        </p:txBody>
      </p:sp>
      <p:sp>
        <p:nvSpPr>
          <p:cNvPr id="5" name="4 Rectángulo"/>
          <p:cNvSpPr/>
          <p:nvPr/>
        </p:nvSpPr>
        <p:spPr>
          <a:xfrm>
            <a:off x="6732240" y="2211710"/>
            <a:ext cx="1426161" cy="307777"/>
          </a:xfrm>
          <a:prstGeom prst="rect">
            <a:avLst/>
          </a:prstGeom>
          <a:noFill/>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Ricardo Di Rocco</a:t>
            </a:r>
          </a:p>
        </p:txBody>
      </p:sp>
      <p:sp>
        <p:nvSpPr>
          <p:cNvPr id="6" name="5 Rectángulo"/>
          <p:cNvSpPr/>
          <p:nvPr/>
        </p:nvSpPr>
        <p:spPr>
          <a:xfrm>
            <a:off x="2123728" y="4587974"/>
            <a:ext cx="1105624" cy="307777"/>
          </a:xfrm>
          <a:prstGeom prst="rect">
            <a:avLst/>
          </a:prstGeom>
          <a:noFill/>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Marcos Witt</a:t>
            </a:r>
          </a:p>
        </p:txBody>
      </p:sp>
      <p:sp>
        <p:nvSpPr>
          <p:cNvPr id="7" name="6 Rectángulo"/>
          <p:cNvSpPr/>
          <p:nvPr/>
        </p:nvSpPr>
        <p:spPr>
          <a:xfrm>
            <a:off x="5580112" y="4572000"/>
            <a:ext cx="1527919" cy="307777"/>
          </a:xfrm>
          <a:prstGeom prst="rect">
            <a:avLst/>
          </a:prstGeom>
          <a:noFill/>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400" b="1" dirty="0" smtClean="0">
                <a:solidFill>
                  <a:srgbClr val="002060"/>
                </a:solidFill>
              </a:rPr>
              <a:t>Ricardo Rodríguez</a:t>
            </a:r>
          </a:p>
        </p:txBody>
      </p:sp>
    </p:spTree>
    <p:extLst>
      <p:ext uri="{BB962C8B-B14F-4D97-AF65-F5344CB8AC3E}">
        <p14:creationId xmlns:p14="http://schemas.microsoft.com/office/powerpoint/2010/main" val="4235074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800" fill="hold"/>
                                        <p:tgtEl>
                                          <p:spTgt spid="6"/>
                                        </p:tgtEl>
                                        <p:attrNameLst>
                                          <p:attrName>ppt_w</p:attrName>
                                        </p:attrNameLst>
                                      </p:cBhvr>
                                      <p:tavLst>
                                        <p:tav tm="0">
                                          <p:val>
                                            <p:fltVal val="0"/>
                                          </p:val>
                                        </p:tav>
                                        <p:tav tm="100000">
                                          <p:val>
                                            <p:strVal val="#ppt_w"/>
                                          </p:val>
                                        </p:tav>
                                      </p:tavLst>
                                    </p:anim>
                                    <p:anim calcmode="lin" valueType="num">
                                      <p:cBhvr>
                                        <p:cTn id="28"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267494"/>
            <a:ext cx="8606790" cy="1177245"/>
          </a:xfrm>
          <a:prstGeom prst="rect">
            <a:avLst/>
          </a:prstGeom>
          <a:noFill/>
        </p:spPr>
        <p:txBody>
          <a:bodyPr wrap="square" lIns="68580" tIns="34290" rIns="68580" bIns="34290" rtlCol="0">
            <a:spAutoFit/>
            <a:scene3d>
              <a:camera prst="obliqueBottomLeft"/>
              <a:lightRig rig="threePt" dir="t"/>
            </a:scene3d>
            <a:sp3d extrusionH="25400">
              <a:extrusionClr>
                <a:schemeClr val="bg2">
                  <a:lumMod val="20000"/>
                  <a:lumOff val="80000"/>
                </a:schemeClr>
              </a:extrusionClr>
            </a:sp3d>
          </a:bodyPr>
          <a:lstStyle/>
          <a:p>
            <a:pPr algn="ctr"/>
            <a:r>
              <a:rPr lang="es-ES" b="1" dirty="0">
                <a:solidFill>
                  <a:srgbClr val="002060"/>
                </a:solidFill>
                <a:latin typeface="Arial Black" panose="020B0A04020102020204" pitchFamily="34" charset="0"/>
              </a:rPr>
              <a:t>P</a:t>
            </a:r>
            <a:r>
              <a:rPr lang="es-ES" b="1" dirty="0" smtClean="0">
                <a:solidFill>
                  <a:srgbClr val="002060"/>
                </a:solidFill>
                <a:latin typeface="Arial Black" panose="020B0A04020102020204" pitchFamily="34" charset="0"/>
              </a:rPr>
              <a:t>redicadores del evangelio de la prosperidad de</a:t>
            </a:r>
            <a:r>
              <a:rPr lang="es-ES" b="1" dirty="0" smtClean="0">
                <a:solidFill>
                  <a:srgbClr val="FF0000"/>
                </a:solidFill>
                <a:latin typeface="Arial Black" panose="020B0A04020102020204" pitchFamily="34" charset="0"/>
              </a:rPr>
              <a:t> </a:t>
            </a:r>
            <a:r>
              <a:rPr lang="es-ES" b="1" dirty="0" smtClean="0">
                <a:solidFill>
                  <a:srgbClr val="002060"/>
                </a:solidFill>
                <a:latin typeface="Arial Black" panose="020B0A04020102020204" pitchFamily="34" charset="0"/>
              </a:rPr>
              <a:t>habla inglesa que </a:t>
            </a:r>
            <a:r>
              <a:rPr lang="es-ES" b="1" dirty="0">
                <a:solidFill>
                  <a:srgbClr val="002060"/>
                </a:solidFill>
                <a:latin typeface="Arial Black" panose="020B0A04020102020204" pitchFamily="34" charset="0"/>
              </a:rPr>
              <a:t>no predican conforme al verdadero evangelio de Jesucristo: </a:t>
            </a:r>
          </a:p>
          <a:p>
            <a:pPr algn="ctr"/>
            <a:endParaRPr lang="es-ES" b="1" dirty="0">
              <a:solidFill>
                <a:srgbClr val="002060"/>
              </a:solidFill>
              <a:latin typeface="Arial Black" panose="020B0A04020102020204" pitchFamily="34" charset="0"/>
            </a:endParaRPr>
          </a:p>
          <a:p>
            <a:pPr algn="ctr"/>
            <a:endParaRPr lang="es-PE" b="1" dirty="0">
              <a:solidFill>
                <a:srgbClr val="002060"/>
              </a:solidFill>
              <a:latin typeface="Arial Black" panose="020B0A04020102020204" pitchFamily="34" charset="0"/>
            </a:endParaRPr>
          </a:p>
        </p:txBody>
      </p:sp>
      <p:sp>
        <p:nvSpPr>
          <p:cNvPr id="4" name="CuadroTexto 1"/>
          <p:cNvSpPr txBox="1"/>
          <p:nvPr/>
        </p:nvSpPr>
        <p:spPr>
          <a:xfrm>
            <a:off x="1691680" y="3795886"/>
            <a:ext cx="5582454" cy="1177245"/>
          </a:xfrm>
          <a:prstGeom prst="rect">
            <a:avLst/>
          </a:prstGeom>
          <a:noFill/>
        </p:spPr>
        <p:txBody>
          <a:bodyPr wrap="square" lIns="68580" tIns="34290" rIns="68580" bIns="34290" rtlCol="0">
            <a:spAutoFit/>
            <a:scene3d>
              <a:camera prst="obliqueBottomLeft"/>
              <a:lightRig rig="threePt" dir="t"/>
            </a:scene3d>
            <a:sp3d extrusionH="25400">
              <a:extrusionClr>
                <a:srgbClr val="00B0F0"/>
              </a:extrusionClr>
            </a:sp3d>
          </a:bodyPr>
          <a:lstStyle/>
          <a:p>
            <a:pPr algn="ctr"/>
            <a:endParaRPr lang="es-ES" b="1" dirty="0" smtClean="0">
              <a:solidFill>
                <a:srgbClr val="002060"/>
              </a:solidFill>
              <a:latin typeface="Arial Black" panose="020B0A04020102020204" pitchFamily="34" charset="0"/>
            </a:endParaRPr>
          </a:p>
          <a:p>
            <a:pPr algn="ctr"/>
            <a:r>
              <a:rPr lang="es-ES" b="1" dirty="0" smtClean="0">
                <a:solidFill>
                  <a:srgbClr val="002060"/>
                </a:solidFill>
                <a:latin typeface="Arial Black" panose="020B0A04020102020204" pitchFamily="34" charset="0"/>
              </a:rPr>
              <a:t>Paul </a:t>
            </a:r>
            <a:r>
              <a:rPr lang="es-ES" b="1" dirty="0" err="1" smtClean="0">
                <a:solidFill>
                  <a:srgbClr val="002060"/>
                </a:solidFill>
                <a:latin typeface="Arial Black" panose="020B0A04020102020204" pitchFamily="34" charset="0"/>
              </a:rPr>
              <a:t>Crouch</a:t>
            </a:r>
            <a:r>
              <a:rPr lang="es-ES" b="1" dirty="0" smtClean="0">
                <a:solidFill>
                  <a:srgbClr val="002060"/>
                </a:solidFill>
                <a:latin typeface="Arial Black" panose="020B0A04020102020204" pitchFamily="34" charset="0"/>
              </a:rPr>
              <a:t>, ya fallecido, dueño de la cadena televisiva </a:t>
            </a:r>
            <a:r>
              <a:rPr lang="es-ES" b="1" dirty="0" err="1" smtClean="0">
                <a:solidFill>
                  <a:srgbClr val="002060"/>
                </a:solidFill>
                <a:latin typeface="Arial Black" panose="020B0A04020102020204" pitchFamily="34" charset="0"/>
              </a:rPr>
              <a:t>pseudo</a:t>
            </a:r>
            <a:r>
              <a:rPr lang="es-ES" b="1" dirty="0" smtClean="0">
                <a:solidFill>
                  <a:srgbClr val="002060"/>
                </a:solidFill>
                <a:latin typeface="Arial Black" panose="020B0A04020102020204" pitchFamily="34" charset="0"/>
              </a:rPr>
              <a:t> cristiana TBN  </a:t>
            </a:r>
          </a:p>
          <a:p>
            <a:pPr algn="ctr"/>
            <a:endParaRPr lang="es-PE" b="1"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96379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5508000" y="1563638"/>
            <a:ext cx="1546257" cy="584775"/>
          </a:xfrm>
          <a:prstGeom prst="rect">
            <a:avLst/>
          </a:prstGeom>
          <a:effectLst>
            <a:softEdge rad="114300"/>
          </a:effectLst>
        </p:spPr>
        <p:txBody>
          <a:bodyPr wrap="none">
            <a:spAutoFit/>
            <a:scene3d>
              <a:camera prst="obliqueBottomLeft"/>
              <a:lightRig rig="threePt" dir="t"/>
            </a:scene3d>
            <a:sp3d extrusionH="19050">
              <a:extrusionClr>
                <a:schemeClr val="bg2">
                  <a:lumMod val="20000"/>
                  <a:lumOff val="80000"/>
                </a:schemeClr>
              </a:extrusionClr>
            </a:sp3d>
          </a:bodyPr>
          <a:lstStyle/>
          <a:p>
            <a:pPr algn="ctr"/>
            <a:r>
              <a:rPr lang="es-PE" sz="1600" b="1" dirty="0" err="1">
                <a:solidFill>
                  <a:srgbClr val="002060"/>
                </a:solidFill>
              </a:rPr>
              <a:t>Rodney</a:t>
            </a:r>
            <a:r>
              <a:rPr lang="es-PE" sz="1600" b="1" dirty="0">
                <a:solidFill>
                  <a:srgbClr val="002060"/>
                </a:solidFill>
              </a:rPr>
              <a:t> </a:t>
            </a:r>
            <a:r>
              <a:rPr lang="es-PE" sz="1600" b="1" dirty="0" smtClean="0">
                <a:solidFill>
                  <a:srgbClr val="002060"/>
                </a:solidFill>
              </a:rPr>
              <a:t>Howard</a:t>
            </a:r>
          </a:p>
          <a:p>
            <a:pPr algn="ctr"/>
            <a:r>
              <a:rPr lang="es-PE" sz="1600" b="1" dirty="0" smtClean="0">
                <a:solidFill>
                  <a:srgbClr val="002060"/>
                </a:solidFill>
              </a:rPr>
              <a:t> </a:t>
            </a:r>
            <a:r>
              <a:rPr lang="es-PE" sz="1600" b="1" dirty="0">
                <a:solidFill>
                  <a:srgbClr val="002060"/>
                </a:solidFill>
              </a:rPr>
              <a:t>Brown</a:t>
            </a:r>
            <a:endParaRPr lang="es-ES" sz="1600" dirty="0">
              <a:solidFill>
                <a:srgbClr val="002060"/>
              </a:solidFill>
            </a:endParaRPr>
          </a:p>
        </p:txBody>
      </p:sp>
      <p:sp>
        <p:nvSpPr>
          <p:cNvPr id="4" name="3 Rectángulo"/>
          <p:cNvSpPr/>
          <p:nvPr/>
        </p:nvSpPr>
        <p:spPr>
          <a:xfrm>
            <a:off x="611560" y="1635646"/>
            <a:ext cx="1165191" cy="338554"/>
          </a:xfrm>
          <a:prstGeom prst="rect">
            <a:avLst/>
          </a:prstGeom>
          <a:effectLst>
            <a:softEdge rad="1143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Benny </a:t>
            </a:r>
            <a:r>
              <a:rPr lang="es-PE" sz="1600" b="1" dirty="0" err="1">
                <a:solidFill>
                  <a:srgbClr val="002060"/>
                </a:solidFill>
              </a:rPr>
              <a:t>Hinn</a:t>
            </a:r>
            <a:endParaRPr lang="es-ES" sz="1600" dirty="0">
              <a:solidFill>
                <a:srgbClr val="002060"/>
              </a:solidFill>
            </a:endParaRPr>
          </a:p>
        </p:txBody>
      </p:sp>
      <p:sp>
        <p:nvSpPr>
          <p:cNvPr id="5" name="4 Rectángulo"/>
          <p:cNvSpPr/>
          <p:nvPr/>
        </p:nvSpPr>
        <p:spPr>
          <a:xfrm>
            <a:off x="2016000" y="1635646"/>
            <a:ext cx="1750479" cy="338554"/>
          </a:xfrm>
          <a:prstGeom prst="rect">
            <a:avLst/>
          </a:prstGeom>
          <a:effectLst>
            <a:softEdge rad="1143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Kenneth </a:t>
            </a:r>
            <a:r>
              <a:rPr lang="es-PE" sz="1600" b="1" dirty="0" err="1">
                <a:solidFill>
                  <a:srgbClr val="002060"/>
                </a:solidFill>
              </a:rPr>
              <a:t>Copeland</a:t>
            </a:r>
            <a:endParaRPr lang="es-ES" sz="1600" dirty="0">
              <a:solidFill>
                <a:srgbClr val="002060"/>
              </a:solidFill>
            </a:endParaRPr>
          </a:p>
        </p:txBody>
      </p:sp>
      <p:sp>
        <p:nvSpPr>
          <p:cNvPr id="6" name="5 Rectángulo"/>
          <p:cNvSpPr/>
          <p:nvPr/>
        </p:nvSpPr>
        <p:spPr>
          <a:xfrm>
            <a:off x="3995936" y="1635646"/>
            <a:ext cx="1244187" cy="338554"/>
          </a:xfrm>
          <a:prstGeom prst="rect">
            <a:avLst/>
          </a:prstGeom>
          <a:effectLst>
            <a:softEdge rad="1143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Joyce Meyer</a:t>
            </a:r>
            <a:endParaRPr lang="es-ES" sz="1600" dirty="0">
              <a:solidFill>
                <a:srgbClr val="002060"/>
              </a:solidFill>
            </a:endParaRPr>
          </a:p>
        </p:txBody>
      </p:sp>
      <p:sp>
        <p:nvSpPr>
          <p:cNvPr id="7" name="6 Rectángulo"/>
          <p:cNvSpPr/>
          <p:nvPr/>
        </p:nvSpPr>
        <p:spPr>
          <a:xfrm>
            <a:off x="7380288" y="1635646"/>
            <a:ext cx="1266244" cy="338554"/>
          </a:xfrm>
          <a:prstGeom prst="rect">
            <a:avLst/>
          </a:prstGeom>
          <a:effectLst>
            <a:softEdge rad="1143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err="1">
                <a:solidFill>
                  <a:srgbClr val="002060"/>
                </a:solidFill>
              </a:rPr>
              <a:t>Creffo</a:t>
            </a:r>
            <a:r>
              <a:rPr lang="es-PE" sz="1600" b="1" dirty="0">
                <a:solidFill>
                  <a:srgbClr val="002060"/>
                </a:solidFill>
              </a:rPr>
              <a:t> </a:t>
            </a:r>
            <a:r>
              <a:rPr lang="es-PE" sz="1600" b="1" dirty="0" err="1">
                <a:solidFill>
                  <a:srgbClr val="002060"/>
                </a:solidFill>
              </a:rPr>
              <a:t>Dollar</a:t>
            </a:r>
            <a:endParaRPr lang="es-ES" sz="1600" dirty="0">
              <a:solidFill>
                <a:srgbClr val="002060"/>
              </a:solidFill>
            </a:endParaRPr>
          </a:p>
        </p:txBody>
      </p:sp>
      <p:sp>
        <p:nvSpPr>
          <p:cNvPr id="8" name="7 Rectángulo"/>
          <p:cNvSpPr/>
          <p:nvPr/>
        </p:nvSpPr>
        <p:spPr>
          <a:xfrm>
            <a:off x="6840000" y="4371950"/>
            <a:ext cx="1391086" cy="338554"/>
          </a:xfrm>
          <a:prstGeom prst="rect">
            <a:avLst/>
          </a:prstGeom>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Steven </a:t>
            </a:r>
            <a:r>
              <a:rPr lang="es-PE" sz="1600" b="1" dirty="0" err="1">
                <a:solidFill>
                  <a:srgbClr val="002060"/>
                </a:solidFill>
              </a:rPr>
              <a:t>Furtick</a:t>
            </a:r>
            <a:endParaRPr lang="es-ES" sz="1600" dirty="0">
              <a:solidFill>
                <a:srgbClr val="002060"/>
              </a:solidFill>
            </a:endParaRPr>
          </a:p>
        </p:txBody>
      </p:sp>
      <p:sp>
        <p:nvSpPr>
          <p:cNvPr id="9" name="8 Rectángulo"/>
          <p:cNvSpPr/>
          <p:nvPr/>
        </p:nvSpPr>
        <p:spPr>
          <a:xfrm>
            <a:off x="3851920" y="4320000"/>
            <a:ext cx="1593128" cy="338554"/>
          </a:xfrm>
          <a:prstGeom prst="rect">
            <a:avLst/>
          </a:prstGeom>
          <a:effectLst>
            <a:softEdge rad="1143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Hank </a:t>
            </a:r>
            <a:r>
              <a:rPr lang="es-PE" sz="1600" b="1" dirty="0" err="1">
                <a:solidFill>
                  <a:srgbClr val="002060"/>
                </a:solidFill>
              </a:rPr>
              <a:t>Kunneman</a:t>
            </a:r>
            <a:endParaRPr lang="es-ES" sz="1600" dirty="0">
              <a:solidFill>
                <a:srgbClr val="002060"/>
              </a:solidFill>
            </a:endParaRPr>
          </a:p>
        </p:txBody>
      </p:sp>
      <p:sp>
        <p:nvSpPr>
          <p:cNvPr id="10" name="9 Rectángulo"/>
          <p:cNvSpPr/>
          <p:nvPr/>
        </p:nvSpPr>
        <p:spPr>
          <a:xfrm>
            <a:off x="972000" y="4299942"/>
            <a:ext cx="1348446" cy="338554"/>
          </a:xfrm>
          <a:prstGeom prst="rect">
            <a:avLst/>
          </a:prstGeom>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John </a:t>
            </a:r>
            <a:r>
              <a:rPr lang="es-PE" sz="1600" b="1" dirty="0" err="1">
                <a:solidFill>
                  <a:srgbClr val="002060"/>
                </a:solidFill>
              </a:rPr>
              <a:t>Avanzini</a:t>
            </a:r>
            <a:endParaRPr lang="es-ES" sz="1600" dirty="0">
              <a:solidFill>
                <a:srgbClr val="002060"/>
              </a:solidFill>
            </a:endParaRPr>
          </a:p>
        </p:txBody>
      </p:sp>
    </p:spTree>
    <p:extLst>
      <p:ext uri="{BB962C8B-B14F-4D97-AF65-F5344CB8AC3E}">
        <p14:creationId xmlns:p14="http://schemas.microsoft.com/office/powerpoint/2010/main" val="5114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800" fill="hold"/>
                                        <p:tgtEl>
                                          <p:spTgt spid="3"/>
                                        </p:tgtEl>
                                        <p:attrNameLst>
                                          <p:attrName>ppt_w</p:attrName>
                                        </p:attrNameLst>
                                      </p:cBhvr>
                                      <p:tavLst>
                                        <p:tav tm="0">
                                          <p:val>
                                            <p:fltVal val="0"/>
                                          </p:val>
                                        </p:tav>
                                        <p:tav tm="100000">
                                          <p:val>
                                            <p:strVal val="#ppt_w"/>
                                          </p:val>
                                        </p:tav>
                                      </p:tavLst>
                                    </p:anim>
                                    <p:anim calcmode="lin" valueType="num">
                                      <p:cBhvr>
                                        <p:cTn id="24" dur="1800" fill="hold"/>
                                        <p:tgtEl>
                                          <p:spTgt spid="3"/>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800" fill="hold"/>
                                        <p:tgtEl>
                                          <p:spTgt spid="7"/>
                                        </p:tgtEl>
                                        <p:attrNameLst>
                                          <p:attrName>ppt_w</p:attrName>
                                        </p:attrNameLst>
                                      </p:cBhvr>
                                      <p:tavLst>
                                        <p:tav tm="0">
                                          <p:val>
                                            <p:fltVal val="0"/>
                                          </p:val>
                                        </p:tav>
                                        <p:tav tm="100000">
                                          <p:val>
                                            <p:strVal val="#ppt_w"/>
                                          </p:val>
                                        </p:tav>
                                      </p:tavLst>
                                    </p:anim>
                                    <p:anim calcmode="lin" valueType="num">
                                      <p:cBhvr>
                                        <p:cTn id="28" dur="1800" fill="hold"/>
                                        <p:tgtEl>
                                          <p:spTgt spid="7"/>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800" fill="hold"/>
                                        <p:tgtEl>
                                          <p:spTgt spid="10"/>
                                        </p:tgtEl>
                                        <p:attrNameLst>
                                          <p:attrName>ppt_w</p:attrName>
                                        </p:attrNameLst>
                                      </p:cBhvr>
                                      <p:tavLst>
                                        <p:tav tm="0">
                                          <p:val>
                                            <p:fltVal val="0"/>
                                          </p:val>
                                        </p:tav>
                                        <p:tav tm="100000">
                                          <p:val>
                                            <p:strVal val="#ppt_w"/>
                                          </p:val>
                                        </p:tav>
                                      </p:tavLst>
                                    </p:anim>
                                    <p:anim calcmode="lin" valueType="num">
                                      <p:cBhvr>
                                        <p:cTn id="32" dur="1800" fill="hold"/>
                                        <p:tgtEl>
                                          <p:spTgt spid="10"/>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800" fill="hold"/>
                                        <p:tgtEl>
                                          <p:spTgt spid="9"/>
                                        </p:tgtEl>
                                        <p:attrNameLst>
                                          <p:attrName>ppt_w</p:attrName>
                                        </p:attrNameLst>
                                      </p:cBhvr>
                                      <p:tavLst>
                                        <p:tav tm="0">
                                          <p:val>
                                            <p:fltVal val="0"/>
                                          </p:val>
                                        </p:tav>
                                        <p:tav tm="100000">
                                          <p:val>
                                            <p:strVal val="#ppt_w"/>
                                          </p:val>
                                        </p:tav>
                                      </p:tavLst>
                                    </p:anim>
                                    <p:anim calcmode="lin" valueType="num">
                                      <p:cBhvr>
                                        <p:cTn id="36" dur="1800" fill="hold"/>
                                        <p:tgtEl>
                                          <p:spTgt spid="9"/>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1800" fill="hold"/>
                                        <p:tgtEl>
                                          <p:spTgt spid="8"/>
                                        </p:tgtEl>
                                        <p:attrNameLst>
                                          <p:attrName>ppt_w</p:attrName>
                                        </p:attrNameLst>
                                      </p:cBhvr>
                                      <p:tavLst>
                                        <p:tav tm="0">
                                          <p:val>
                                            <p:fltVal val="0"/>
                                          </p:val>
                                        </p:tav>
                                        <p:tav tm="100000">
                                          <p:val>
                                            <p:strVal val="#ppt_w"/>
                                          </p:val>
                                        </p:tav>
                                      </p:tavLst>
                                    </p:anim>
                                    <p:anim calcmode="lin" valueType="num">
                                      <p:cBhvr>
                                        <p:cTn id="40"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1424" y="0"/>
            <a:ext cx="9144000" cy="5143500"/>
          </a:xfrm>
          <a:prstGeom prst="rect">
            <a:avLst/>
          </a:prstGeom>
          <a:noFill/>
          <a:ln>
            <a:noFill/>
          </a:ln>
        </p:spPr>
      </p:pic>
      <p:sp>
        <p:nvSpPr>
          <p:cNvPr id="3" name="2 Rectángulo"/>
          <p:cNvSpPr/>
          <p:nvPr/>
        </p:nvSpPr>
        <p:spPr>
          <a:xfrm>
            <a:off x="5076000" y="1404000"/>
            <a:ext cx="1106585"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Eddie Long</a:t>
            </a:r>
            <a:endParaRPr lang="es-ES" sz="1600" dirty="0">
              <a:solidFill>
                <a:srgbClr val="002060"/>
              </a:solidFill>
            </a:endParaRPr>
          </a:p>
        </p:txBody>
      </p:sp>
      <p:sp>
        <p:nvSpPr>
          <p:cNvPr id="4" name="3 Rectángulo"/>
          <p:cNvSpPr/>
          <p:nvPr/>
        </p:nvSpPr>
        <p:spPr>
          <a:xfrm>
            <a:off x="7020000" y="1404000"/>
            <a:ext cx="1825436"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err="1">
                <a:solidFill>
                  <a:srgbClr val="002060"/>
                </a:solidFill>
              </a:rPr>
              <a:t>Clarence</a:t>
            </a:r>
            <a:r>
              <a:rPr lang="es-PE" sz="1600" b="1" dirty="0">
                <a:solidFill>
                  <a:srgbClr val="002060"/>
                </a:solidFill>
              </a:rPr>
              <a:t> </a:t>
            </a:r>
            <a:r>
              <a:rPr lang="es-PE" sz="1600" b="1" dirty="0" err="1" smtClean="0">
                <a:solidFill>
                  <a:srgbClr val="002060"/>
                </a:solidFill>
              </a:rPr>
              <a:t>Mclendon</a:t>
            </a:r>
            <a:endParaRPr lang="es-ES" sz="1600" dirty="0">
              <a:solidFill>
                <a:srgbClr val="002060"/>
              </a:solidFill>
            </a:endParaRPr>
          </a:p>
        </p:txBody>
      </p:sp>
      <p:sp>
        <p:nvSpPr>
          <p:cNvPr id="5" name="4 Rectángulo"/>
          <p:cNvSpPr/>
          <p:nvPr/>
        </p:nvSpPr>
        <p:spPr>
          <a:xfrm>
            <a:off x="2916000" y="1404000"/>
            <a:ext cx="1264642"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Cindy </a:t>
            </a:r>
            <a:r>
              <a:rPr lang="es-PE" sz="1600" b="1" dirty="0" err="1">
                <a:solidFill>
                  <a:srgbClr val="002060"/>
                </a:solidFill>
              </a:rPr>
              <a:t>Jacobs</a:t>
            </a:r>
            <a:endParaRPr lang="es-ES" sz="1600" dirty="0">
              <a:solidFill>
                <a:srgbClr val="002060"/>
              </a:solidFill>
            </a:endParaRPr>
          </a:p>
        </p:txBody>
      </p:sp>
      <p:sp>
        <p:nvSpPr>
          <p:cNvPr id="6" name="5 Rectángulo"/>
          <p:cNvSpPr/>
          <p:nvPr/>
        </p:nvSpPr>
        <p:spPr>
          <a:xfrm>
            <a:off x="144000" y="1404000"/>
            <a:ext cx="2160240" cy="615553"/>
          </a:xfrm>
          <a:prstGeom prst="rect">
            <a:avLst/>
          </a:prstGeom>
          <a:effectLst>
            <a:softEdge rad="101600"/>
          </a:effectLst>
        </p:spPr>
        <p:txBody>
          <a:bodyPr wrap="square">
            <a:spAutoFit/>
            <a:scene3d>
              <a:camera prst="obliqueBottomLeft"/>
              <a:lightRig rig="threePt" dir="t"/>
            </a:scene3d>
            <a:sp3d extrusionH="19050">
              <a:extrusionClr>
                <a:schemeClr val="bg2">
                  <a:lumMod val="20000"/>
                  <a:lumOff val="80000"/>
                </a:schemeClr>
              </a:extrusionClr>
            </a:sp3d>
          </a:bodyPr>
          <a:lstStyle/>
          <a:p>
            <a:pPr algn="ctr"/>
            <a:r>
              <a:rPr lang="es-PE" sz="1600" b="1" dirty="0">
                <a:solidFill>
                  <a:srgbClr val="002060"/>
                </a:solidFill>
              </a:rPr>
              <a:t>Joel </a:t>
            </a:r>
            <a:r>
              <a:rPr lang="es-PE" sz="1600" b="1" dirty="0" err="1" smtClean="0">
                <a:solidFill>
                  <a:srgbClr val="002060"/>
                </a:solidFill>
              </a:rPr>
              <a:t>Osteen</a:t>
            </a:r>
            <a:r>
              <a:rPr lang="es-PE" sz="1600" b="1" dirty="0" smtClean="0">
                <a:solidFill>
                  <a:srgbClr val="002060"/>
                </a:solidFill>
              </a:rPr>
              <a:t> </a:t>
            </a:r>
            <a:endParaRPr lang="es-ES" sz="1600" dirty="0">
              <a:solidFill>
                <a:srgbClr val="002060"/>
              </a:solidFill>
            </a:endParaRPr>
          </a:p>
          <a:p>
            <a:r>
              <a:rPr lang="es-PE" b="1" dirty="0">
                <a:solidFill>
                  <a:srgbClr val="002060"/>
                </a:solidFill>
              </a:rPr>
              <a:t> </a:t>
            </a:r>
            <a:endParaRPr lang="es-ES" dirty="0">
              <a:solidFill>
                <a:srgbClr val="002060"/>
              </a:solidFill>
            </a:endParaRPr>
          </a:p>
        </p:txBody>
      </p:sp>
      <p:sp>
        <p:nvSpPr>
          <p:cNvPr id="7" name="6 Rectángulo"/>
          <p:cNvSpPr/>
          <p:nvPr/>
        </p:nvSpPr>
        <p:spPr>
          <a:xfrm>
            <a:off x="1188000" y="2988000"/>
            <a:ext cx="1264962"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Rick Warren </a:t>
            </a:r>
            <a:endParaRPr lang="es-ES" sz="1600" dirty="0">
              <a:solidFill>
                <a:srgbClr val="002060"/>
              </a:solidFill>
            </a:endParaRPr>
          </a:p>
        </p:txBody>
      </p:sp>
      <p:sp>
        <p:nvSpPr>
          <p:cNvPr id="8" name="7 Rectángulo"/>
          <p:cNvSpPr/>
          <p:nvPr/>
        </p:nvSpPr>
        <p:spPr>
          <a:xfrm>
            <a:off x="3995936" y="2931790"/>
            <a:ext cx="1301190"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Robert </a:t>
            </a:r>
            <a:r>
              <a:rPr lang="es-PE" sz="1600" b="1" dirty="0" err="1">
                <a:solidFill>
                  <a:srgbClr val="002060"/>
                </a:solidFill>
              </a:rPr>
              <a:t>Tilton</a:t>
            </a:r>
            <a:endParaRPr lang="es-ES" sz="1600" dirty="0">
              <a:solidFill>
                <a:srgbClr val="002060"/>
              </a:solidFill>
            </a:endParaRPr>
          </a:p>
        </p:txBody>
      </p:sp>
      <p:sp>
        <p:nvSpPr>
          <p:cNvPr id="9" name="8 Rectángulo"/>
          <p:cNvSpPr/>
          <p:nvPr/>
        </p:nvSpPr>
        <p:spPr>
          <a:xfrm>
            <a:off x="6156176" y="2664000"/>
            <a:ext cx="2520280" cy="615553"/>
          </a:xfrm>
          <a:prstGeom prst="rect">
            <a:avLst/>
          </a:prstGeom>
          <a:effectLst>
            <a:softEdge rad="101600"/>
          </a:effectLst>
        </p:spPr>
        <p:txBody>
          <a:bodyPr wrap="square">
            <a:spAutoFit/>
            <a:scene3d>
              <a:camera prst="obliqueBottomLeft"/>
              <a:lightRig rig="threePt" dir="t"/>
            </a:scene3d>
            <a:sp3d extrusionH="19050">
              <a:extrusionClr>
                <a:schemeClr val="bg2">
                  <a:lumMod val="20000"/>
                  <a:lumOff val="80000"/>
                </a:schemeClr>
              </a:extrusionClr>
            </a:sp3d>
          </a:bodyPr>
          <a:lstStyle/>
          <a:p>
            <a:r>
              <a:rPr lang="es-PE" b="1" dirty="0">
                <a:solidFill>
                  <a:srgbClr val="002060"/>
                </a:solidFill>
              </a:rPr>
              <a:t> </a:t>
            </a:r>
            <a:endParaRPr lang="es-ES" dirty="0">
              <a:solidFill>
                <a:srgbClr val="002060"/>
              </a:solidFill>
            </a:endParaRPr>
          </a:p>
          <a:p>
            <a:pPr algn="ctr"/>
            <a:r>
              <a:rPr lang="es-PE" sz="1600" b="1" dirty="0" err="1">
                <a:solidFill>
                  <a:srgbClr val="002060"/>
                </a:solidFill>
              </a:rPr>
              <a:t>Jesse</a:t>
            </a:r>
            <a:r>
              <a:rPr lang="es-PE" sz="1600" b="1" dirty="0">
                <a:solidFill>
                  <a:srgbClr val="002060"/>
                </a:solidFill>
              </a:rPr>
              <a:t> </a:t>
            </a:r>
            <a:r>
              <a:rPr lang="es-PE" sz="1600" b="1" dirty="0" err="1">
                <a:solidFill>
                  <a:srgbClr val="002060"/>
                </a:solidFill>
              </a:rPr>
              <a:t>Duplantis</a:t>
            </a:r>
            <a:endParaRPr lang="es-ES" sz="1600" dirty="0">
              <a:solidFill>
                <a:srgbClr val="002060"/>
              </a:solidFill>
            </a:endParaRPr>
          </a:p>
        </p:txBody>
      </p:sp>
      <p:sp>
        <p:nvSpPr>
          <p:cNvPr id="10" name="9 Rectángulo"/>
          <p:cNvSpPr/>
          <p:nvPr/>
        </p:nvSpPr>
        <p:spPr>
          <a:xfrm>
            <a:off x="3852000" y="4608000"/>
            <a:ext cx="1439048"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Juanita </a:t>
            </a:r>
            <a:r>
              <a:rPr lang="es-PE" sz="1600" b="1" dirty="0" err="1">
                <a:solidFill>
                  <a:srgbClr val="002060"/>
                </a:solidFill>
              </a:rPr>
              <a:t>Bynum</a:t>
            </a:r>
            <a:endParaRPr lang="es-ES" sz="1600" dirty="0">
              <a:solidFill>
                <a:srgbClr val="002060"/>
              </a:solidFill>
            </a:endParaRPr>
          </a:p>
        </p:txBody>
      </p:sp>
      <p:sp>
        <p:nvSpPr>
          <p:cNvPr id="11" name="10 Rectángulo"/>
          <p:cNvSpPr/>
          <p:nvPr/>
        </p:nvSpPr>
        <p:spPr>
          <a:xfrm>
            <a:off x="6876000" y="4608000"/>
            <a:ext cx="1449884"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a:solidFill>
                  <a:srgbClr val="002060"/>
                </a:solidFill>
              </a:rPr>
              <a:t>Marilyn </a:t>
            </a:r>
            <a:r>
              <a:rPr lang="es-PE" sz="1600" b="1" dirty="0" err="1">
                <a:solidFill>
                  <a:srgbClr val="002060"/>
                </a:solidFill>
              </a:rPr>
              <a:t>Hickey</a:t>
            </a:r>
            <a:endParaRPr lang="es-ES" sz="1600" dirty="0">
              <a:solidFill>
                <a:srgbClr val="002060"/>
              </a:solidFill>
            </a:endParaRPr>
          </a:p>
        </p:txBody>
      </p:sp>
      <p:sp>
        <p:nvSpPr>
          <p:cNvPr id="12" name="11 Rectángulo"/>
          <p:cNvSpPr/>
          <p:nvPr/>
        </p:nvSpPr>
        <p:spPr>
          <a:xfrm>
            <a:off x="1043608" y="4587974"/>
            <a:ext cx="1161921" cy="338554"/>
          </a:xfrm>
          <a:prstGeom prst="rect">
            <a:avLst/>
          </a:prstGeom>
          <a:effectLst>
            <a:softEdge rad="101600"/>
          </a:effectLst>
        </p:spPr>
        <p:txBody>
          <a:bodyPr wrap="none">
            <a:spAutoFit/>
            <a:scene3d>
              <a:camera prst="obliqueBottomLeft"/>
              <a:lightRig rig="threePt" dir="t"/>
            </a:scene3d>
            <a:sp3d extrusionH="19050">
              <a:extrusionClr>
                <a:schemeClr val="bg2">
                  <a:lumMod val="20000"/>
                  <a:lumOff val="80000"/>
                </a:schemeClr>
              </a:extrusionClr>
            </a:sp3d>
          </a:bodyPr>
          <a:lstStyle/>
          <a:p>
            <a:r>
              <a:rPr lang="es-PE" sz="1600" b="1" dirty="0" smtClean="0">
                <a:solidFill>
                  <a:srgbClr val="002060"/>
                </a:solidFill>
              </a:rPr>
              <a:t>John </a:t>
            </a:r>
            <a:r>
              <a:rPr lang="es-PE" sz="1600" b="1" dirty="0" err="1" smtClean="0">
                <a:solidFill>
                  <a:srgbClr val="002060"/>
                </a:solidFill>
              </a:rPr>
              <a:t>Hagee</a:t>
            </a:r>
            <a:endParaRPr lang="es-ES" sz="1600" dirty="0">
              <a:solidFill>
                <a:srgbClr val="002060"/>
              </a:solidFill>
            </a:endParaRPr>
          </a:p>
        </p:txBody>
      </p:sp>
    </p:spTree>
    <p:extLst>
      <p:ext uri="{BB962C8B-B14F-4D97-AF65-F5344CB8AC3E}">
        <p14:creationId xmlns:p14="http://schemas.microsoft.com/office/powerpoint/2010/main" val="2107324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800" fill="hold"/>
                                        <p:tgtEl>
                                          <p:spTgt spid="4"/>
                                        </p:tgtEl>
                                        <p:attrNameLst>
                                          <p:attrName>ppt_w</p:attrName>
                                        </p:attrNameLst>
                                      </p:cBhvr>
                                      <p:tavLst>
                                        <p:tav tm="0">
                                          <p:val>
                                            <p:fltVal val="0"/>
                                          </p:val>
                                        </p:tav>
                                        <p:tav tm="100000">
                                          <p:val>
                                            <p:strVal val="#ppt_w"/>
                                          </p:val>
                                        </p:tav>
                                      </p:tavLst>
                                    </p:anim>
                                    <p:anim calcmode="lin" valueType="num">
                                      <p:cBhvr>
                                        <p:cTn id="24" dur="1800" fill="hold"/>
                                        <p:tgtEl>
                                          <p:spTgt spid="4"/>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800" fill="hold"/>
                                        <p:tgtEl>
                                          <p:spTgt spid="7"/>
                                        </p:tgtEl>
                                        <p:attrNameLst>
                                          <p:attrName>ppt_w</p:attrName>
                                        </p:attrNameLst>
                                      </p:cBhvr>
                                      <p:tavLst>
                                        <p:tav tm="0">
                                          <p:val>
                                            <p:fltVal val="0"/>
                                          </p:val>
                                        </p:tav>
                                        <p:tav tm="100000">
                                          <p:val>
                                            <p:strVal val="#ppt_w"/>
                                          </p:val>
                                        </p:tav>
                                      </p:tavLst>
                                    </p:anim>
                                    <p:anim calcmode="lin" valueType="num">
                                      <p:cBhvr>
                                        <p:cTn id="28" dur="1800" fill="hold"/>
                                        <p:tgtEl>
                                          <p:spTgt spid="7"/>
                                        </p:tgtEl>
                                        <p:attrNameLst>
                                          <p:attrName>ppt_h</p:attrName>
                                        </p:attrNameLst>
                                      </p:cBhvr>
                                      <p:tavLst>
                                        <p:tav tm="0">
                                          <p:val>
                                            <p:fltVal val="0"/>
                                          </p:val>
                                        </p:tav>
                                        <p:tav tm="100000">
                                          <p:val>
                                            <p:strVal val="#ppt_h"/>
                                          </p:val>
                                        </p:tav>
                                      </p:tavLst>
                                    </p:anim>
                                  </p:childTnLst>
                                </p:cTn>
                              </p:par>
                              <p:par>
                                <p:cTn id="29" presetID="2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800" fill="hold"/>
                                        <p:tgtEl>
                                          <p:spTgt spid="8"/>
                                        </p:tgtEl>
                                        <p:attrNameLst>
                                          <p:attrName>ppt_w</p:attrName>
                                        </p:attrNameLst>
                                      </p:cBhvr>
                                      <p:tavLst>
                                        <p:tav tm="0">
                                          <p:val>
                                            <p:fltVal val="0"/>
                                          </p:val>
                                        </p:tav>
                                        <p:tav tm="100000">
                                          <p:val>
                                            <p:strVal val="#ppt_w"/>
                                          </p:val>
                                        </p:tav>
                                      </p:tavLst>
                                    </p:anim>
                                    <p:anim calcmode="lin" valueType="num">
                                      <p:cBhvr>
                                        <p:cTn id="32" dur="1800" fill="hold"/>
                                        <p:tgtEl>
                                          <p:spTgt spid="8"/>
                                        </p:tgtEl>
                                        <p:attrNameLst>
                                          <p:attrName>ppt_h</p:attrName>
                                        </p:attrNameLst>
                                      </p:cBhvr>
                                      <p:tavLst>
                                        <p:tav tm="0">
                                          <p:val>
                                            <p:fltVal val="0"/>
                                          </p:val>
                                        </p:tav>
                                        <p:tav tm="100000">
                                          <p:val>
                                            <p:strVal val="#ppt_h"/>
                                          </p:val>
                                        </p:tav>
                                      </p:tavLst>
                                    </p:anim>
                                  </p:childTnLst>
                                </p:cTn>
                              </p:par>
                              <p:par>
                                <p:cTn id="33" presetID="23" presetClass="entr" presetSubtype="16"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800" fill="hold"/>
                                        <p:tgtEl>
                                          <p:spTgt spid="9"/>
                                        </p:tgtEl>
                                        <p:attrNameLst>
                                          <p:attrName>ppt_w</p:attrName>
                                        </p:attrNameLst>
                                      </p:cBhvr>
                                      <p:tavLst>
                                        <p:tav tm="0">
                                          <p:val>
                                            <p:fltVal val="0"/>
                                          </p:val>
                                        </p:tav>
                                        <p:tav tm="100000">
                                          <p:val>
                                            <p:strVal val="#ppt_w"/>
                                          </p:val>
                                        </p:tav>
                                      </p:tavLst>
                                    </p:anim>
                                    <p:anim calcmode="lin" valueType="num">
                                      <p:cBhvr>
                                        <p:cTn id="36" dur="1800" fill="hold"/>
                                        <p:tgtEl>
                                          <p:spTgt spid="9"/>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1800" fill="hold"/>
                                        <p:tgtEl>
                                          <p:spTgt spid="12"/>
                                        </p:tgtEl>
                                        <p:attrNameLst>
                                          <p:attrName>ppt_w</p:attrName>
                                        </p:attrNameLst>
                                      </p:cBhvr>
                                      <p:tavLst>
                                        <p:tav tm="0">
                                          <p:val>
                                            <p:fltVal val="0"/>
                                          </p:val>
                                        </p:tav>
                                        <p:tav tm="100000">
                                          <p:val>
                                            <p:strVal val="#ppt_w"/>
                                          </p:val>
                                        </p:tav>
                                      </p:tavLst>
                                    </p:anim>
                                    <p:anim calcmode="lin" valueType="num">
                                      <p:cBhvr>
                                        <p:cTn id="40" dur="1800" fill="hold"/>
                                        <p:tgtEl>
                                          <p:spTgt spid="12"/>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800" fill="hold"/>
                                        <p:tgtEl>
                                          <p:spTgt spid="10"/>
                                        </p:tgtEl>
                                        <p:attrNameLst>
                                          <p:attrName>ppt_w</p:attrName>
                                        </p:attrNameLst>
                                      </p:cBhvr>
                                      <p:tavLst>
                                        <p:tav tm="0">
                                          <p:val>
                                            <p:fltVal val="0"/>
                                          </p:val>
                                        </p:tav>
                                        <p:tav tm="100000">
                                          <p:val>
                                            <p:strVal val="#ppt_w"/>
                                          </p:val>
                                        </p:tav>
                                      </p:tavLst>
                                    </p:anim>
                                    <p:anim calcmode="lin" valueType="num">
                                      <p:cBhvr>
                                        <p:cTn id="44" dur="1800" fill="hold"/>
                                        <p:tgtEl>
                                          <p:spTgt spid="10"/>
                                        </p:tgtEl>
                                        <p:attrNameLst>
                                          <p:attrName>ppt_h</p:attrName>
                                        </p:attrNameLst>
                                      </p:cBhvr>
                                      <p:tavLst>
                                        <p:tav tm="0">
                                          <p:val>
                                            <p:fltVal val="0"/>
                                          </p:val>
                                        </p:tav>
                                        <p:tav tm="100000">
                                          <p:val>
                                            <p:strVal val="#ppt_h"/>
                                          </p:val>
                                        </p:tav>
                                      </p:tavLst>
                                    </p:anim>
                                  </p:childTnLst>
                                </p:cTn>
                              </p:par>
                              <p:par>
                                <p:cTn id="45" presetID="23" presetClass="entr" presetSubtype="16"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800" fill="hold"/>
                                        <p:tgtEl>
                                          <p:spTgt spid="11"/>
                                        </p:tgtEl>
                                        <p:attrNameLst>
                                          <p:attrName>ppt_w</p:attrName>
                                        </p:attrNameLst>
                                      </p:cBhvr>
                                      <p:tavLst>
                                        <p:tav tm="0">
                                          <p:val>
                                            <p:fltVal val="0"/>
                                          </p:val>
                                        </p:tav>
                                        <p:tav tm="100000">
                                          <p:val>
                                            <p:strVal val="#ppt_w"/>
                                          </p:val>
                                        </p:tav>
                                      </p:tavLst>
                                    </p:anim>
                                    <p:anim calcmode="lin" valueType="num">
                                      <p:cBhvr>
                                        <p:cTn id="48" dur="18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CuadroTexto 1"/>
          <p:cNvSpPr txBox="1"/>
          <p:nvPr/>
        </p:nvSpPr>
        <p:spPr>
          <a:xfrm>
            <a:off x="251520" y="4083918"/>
            <a:ext cx="8606790" cy="900246"/>
          </a:xfrm>
          <a:prstGeom prst="rect">
            <a:avLst/>
          </a:prstGeom>
          <a:noFill/>
        </p:spPr>
        <p:txBody>
          <a:bodyPr wrap="square" lIns="68580" tIns="34290" rIns="68580" bIns="34290" rtlCol="0">
            <a:spAutoFit/>
            <a:scene3d>
              <a:camera prst="obliqueBottomLeft"/>
              <a:lightRig rig="threePt" dir="t"/>
            </a:scene3d>
            <a:sp3d extrusionH="25400">
              <a:extrusionClr>
                <a:schemeClr val="bg2">
                  <a:lumMod val="20000"/>
                  <a:lumOff val="80000"/>
                </a:schemeClr>
              </a:extrusionClr>
            </a:sp3d>
          </a:bodyPr>
          <a:lstStyle/>
          <a:p>
            <a:pPr algn="ctr"/>
            <a:r>
              <a:rPr lang="es-ES" b="1" dirty="0" smtClean="0">
                <a:solidFill>
                  <a:srgbClr val="002060"/>
                </a:solidFill>
                <a:latin typeface="Arial Black" panose="020B0A04020102020204" pitchFamily="34" charset="0"/>
              </a:rPr>
              <a:t>A continuación les adjuntamos enlaces de vídeos referentes al falso evangelio de la prosperidad:</a:t>
            </a:r>
          </a:p>
          <a:p>
            <a:pPr algn="ctr"/>
            <a:endParaRPr lang="es-PE" b="1" dirty="0">
              <a:solidFill>
                <a:schemeClr val="bg1"/>
              </a:solidFill>
              <a:latin typeface="Arial Black" panose="020B0A04020102020204" pitchFamily="34" charset="0"/>
            </a:endParaRPr>
          </a:p>
        </p:txBody>
      </p:sp>
      <p:pic>
        <p:nvPicPr>
          <p:cNvPr id="1331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398" t="30194" r="6206" b="19524"/>
          <a:stretch/>
        </p:blipFill>
        <p:spPr bwMode="auto">
          <a:xfrm>
            <a:off x="323528" y="195486"/>
            <a:ext cx="8621486" cy="1254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8" y="1563638"/>
            <a:ext cx="6121400" cy="2554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650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3314"/>
                                        </p:tgtEl>
                                        <p:attrNameLst>
                                          <p:attrName>style.visibility</p:attrName>
                                        </p:attrNameLst>
                                      </p:cBhvr>
                                      <p:to>
                                        <p:strVal val="visible"/>
                                      </p:to>
                                    </p:set>
                                    <p:anim calcmode="lin" valueType="num">
                                      <p:cBhvr>
                                        <p:cTn id="11" dur="1800" fill="hold"/>
                                        <p:tgtEl>
                                          <p:spTgt spid="13314"/>
                                        </p:tgtEl>
                                        <p:attrNameLst>
                                          <p:attrName>ppt_w</p:attrName>
                                        </p:attrNameLst>
                                      </p:cBhvr>
                                      <p:tavLst>
                                        <p:tav tm="0">
                                          <p:val>
                                            <p:fltVal val="0"/>
                                          </p:val>
                                        </p:tav>
                                        <p:tav tm="100000">
                                          <p:val>
                                            <p:strVal val="#ppt_w"/>
                                          </p:val>
                                        </p:tav>
                                      </p:tavLst>
                                    </p:anim>
                                    <p:anim calcmode="lin" valueType="num">
                                      <p:cBhvr>
                                        <p:cTn id="12" dur="1800" fill="hold"/>
                                        <p:tgtEl>
                                          <p:spTgt spid="1331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3315"/>
                                        </p:tgtEl>
                                        <p:attrNameLst>
                                          <p:attrName>style.visibility</p:attrName>
                                        </p:attrNameLst>
                                      </p:cBhvr>
                                      <p:to>
                                        <p:strVal val="visible"/>
                                      </p:to>
                                    </p:set>
                                    <p:anim calcmode="lin" valueType="num">
                                      <p:cBhvr>
                                        <p:cTn id="15" dur="1800" fill="hold"/>
                                        <p:tgtEl>
                                          <p:spTgt spid="13315"/>
                                        </p:tgtEl>
                                        <p:attrNameLst>
                                          <p:attrName>ppt_w</p:attrName>
                                        </p:attrNameLst>
                                      </p:cBhvr>
                                      <p:tavLst>
                                        <p:tav tm="0">
                                          <p:val>
                                            <p:fltVal val="0"/>
                                          </p:val>
                                        </p:tav>
                                        <p:tav tm="100000">
                                          <p:val>
                                            <p:strVal val="#ppt_w"/>
                                          </p:val>
                                        </p:tav>
                                      </p:tavLst>
                                    </p:anim>
                                    <p:anim calcmode="lin" valueType="num">
                                      <p:cBhvr>
                                        <p:cTn id="16" dur="1800" fill="hold"/>
                                        <p:tgtEl>
                                          <p:spTgt spid="13315"/>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447" y="0"/>
            <a:ext cx="9144000" cy="5143500"/>
          </a:xfrm>
          <a:prstGeom prst="rect">
            <a:avLst/>
          </a:prstGeom>
          <a:noFill/>
          <a:ln>
            <a:noFill/>
          </a:ln>
        </p:spPr>
      </p:pic>
      <p:sp>
        <p:nvSpPr>
          <p:cNvPr id="3" name="2 Rectángulo"/>
          <p:cNvSpPr/>
          <p:nvPr/>
        </p:nvSpPr>
        <p:spPr>
          <a:xfrm>
            <a:off x="4067944" y="699542"/>
            <a:ext cx="4320480" cy="191590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32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Canal </a:t>
            </a:r>
            <a:r>
              <a:rPr lang="es-ES" sz="32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Enlace Tv – Cueva de </a:t>
            </a:r>
            <a:r>
              <a:rPr lang="es-ES" sz="32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ladrones</a:t>
            </a:r>
          </a:p>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Jonás González</a:t>
            </a:r>
          </a:p>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Dueño de Enlace TV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36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minutos)</a:t>
            </a:r>
          </a:p>
        </p:txBody>
      </p:sp>
      <p:sp>
        <p:nvSpPr>
          <p:cNvPr id="4" name="3 Rectángulo"/>
          <p:cNvSpPr/>
          <p:nvPr/>
        </p:nvSpPr>
        <p:spPr>
          <a:xfrm>
            <a:off x="971600" y="329183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8" name="7 Rectángulo">
            <a:hlinkClick r:id="rId3"/>
          </p:cNvPr>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entágono"/>
          <p:cNvSpPr/>
          <p:nvPr/>
        </p:nvSpPr>
        <p:spPr>
          <a:xfrm>
            <a:off x="7452320" y="4721614"/>
            <a:ext cx="1558239"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200" b="1" dirty="0">
                <a:gradFill>
                  <a:gsLst>
                    <a:gs pos="417">
                      <a:srgbClr val="00B0F0"/>
                    </a:gs>
                    <a:gs pos="43000">
                      <a:srgbClr val="00B0F0">
                        <a:lumMod val="86000"/>
                      </a:srgbClr>
                    </a:gs>
                    <a:gs pos="99000">
                      <a:srgbClr val="007CBB">
                        <a:lumMod val="72000"/>
                      </a:srgbClr>
                    </a:gs>
                  </a:gsLst>
                  <a:lin ang="5400000" scaled="0"/>
                </a:gradFill>
              </a:rPr>
              <a:t>Clic para </a:t>
            </a:r>
            <a:r>
              <a:rPr lang="es-ES" sz="12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2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2081669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24382" y="0"/>
            <a:ext cx="9168381" cy="5143500"/>
          </a:xfrm>
          <a:prstGeom prst="rect">
            <a:avLst/>
          </a:prstGeom>
          <a:noFill/>
          <a:ln>
            <a:noFill/>
          </a:ln>
        </p:spPr>
      </p:pic>
      <p:sp>
        <p:nvSpPr>
          <p:cNvPr id="3" name="2 Rectángulo"/>
          <p:cNvSpPr/>
          <p:nvPr/>
        </p:nvSpPr>
        <p:spPr>
          <a:xfrm>
            <a:off x="971600" y="329183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4067944" y="699542"/>
            <a:ext cx="4320480" cy="1792798"/>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32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Falsa profeta Ana </a:t>
            </a:r>
            <a:r>
              <a:rPr lang="es-ES" sz="32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Méndez, </a:t>
            </a:r>
            <a:r>
              <a:rPr lang="es-ES" sz="32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dice que los billetes hablan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2</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minutos)</a:t>
            </a:r>
          </a:p>
        </p:txBody>
      </p:sp>
      <p:sp>
        <p:nvSpPr>
          <p:cNvPr id="8" name="7 Rectángulo"/>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a:hlinkClick r:id="rId3"/>
          </p:cNvPr>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entágono"/>
          <p:cNvSpPr/>
          <p:nvPr/>
        </p:nvSpPr>
        <p:spPr>
          <a:xfrm>
            <a:off x="7452320" y="4721614"/>
            <a:ext cx="1558239"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200" b="1" dirty="0">
                <a:gradFill>
                  <a:gsLst>
                    <a:gs pos="417">
                      <a:srgbClr val="00B0F0"/>
                    </a:gs>
                    <a:gs pos="43000">
                      <a:srgbClr val="00B0F0">
                        <a:lumMod val="86000"/>
                      </a:srgbClr>
                    </a:gs>
                    <a:gs pos="99000">
                      <a:srgbClr val="007CBB">
                        <a:lumMod val="72000"/>
                      </a:srgbClr>
                    </a:gs>
                  </a:gsLst>
                  <a:lin ang="5400000" scaled="0"/>
                </a:gradFill>
              </a:rPr>
              <a:t>Clic para </a:t>
            </a:r>
            <a:r>
              <a:rPr lang="es-ES" sz="12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2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2014327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10072"/>
            <a:ext cx="9144000" cy="5143500"/>
          </a:xfrm>
          <a:prstGeom prst="rect">
            <a:avLst/>
          </a:prstGeom>
          <a:noFill/>
          <a:ln>
            <a:noFill/>
          </a:ln>
        </p:spPr>
      </p:pic>
      <p:sp>
        <p:nvSpPr>
          <p:cNvPr id="3" name="2 Rectángulo"/>
          <p:cNvSpPr/>
          <p:nvPr/>
        </p:nvSpPr>
        <p:spPr>
          <a:xfrm>
            <a:off x="971600" y="329183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5" name="4 Rectángulo"/>
          <p:cNvSpPr/>
          <p:nvPr/>
        </p:nvSpPr>
        <p:spPr>
          <a:xfrm>
            <a:off x="3059832" y="483518"/>
            <a:ext cx="5400600" cy="2346796"/>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La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increíble vida de los pastores de la prosperidad – [APOSTASÍA] </a:t>
            </a:r>
            <a:endPar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Presten mucha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atención </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al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falso predicador evangélico Kenneth </a:t>
            </a:r>
            <a:r>
              <a:rPr lang="es-ES" dirty="0" err="1">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Copeland</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del que en nuestra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próxima presentación </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se abordará </a:t>
            </a:r>
            <a:r>
              <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su nexo con el Vaticano</a:t>
            </a: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
            </a:r>
          </a:p>
          <a:p>
            <a:pPr algn="ctr">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Visualizar en pantalla completa</a:t>
            </a: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4</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minutos)</a:t>
            </a:r>
          </a:p>
        </p:txBody>
      </p:sp>
      <p:sp>
        <p:nvSpPr>
          <p:cNvPr id="7" name="6 Rectángulo">
            <a:hlinkClick r:id="rId4"/>
          </p:cNvPr>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entágono"/>
          <p:cNvSpPr/>
          <p:nvPr/>
        </p:nvSpPr>
        <p:spPr>
          <a:xfrm>
            <a:off x="7452320" y="4721614"/>
            <a:ext cx="1558239"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200" b="1" dirty="0">
                <a:gradFill>
                  <a:gsLst>
                    <a:gs pos="417">
                      <a:srgbClr val="00B0F0"/>
                    </a:gs>
                    <a:gs pos="43000">
                      <a:srgbClr val="00B0F0">
                        <a:lumMod val="86000"/>
                      </a:srgbClr>
                    </a:gs>
                    <a:gs pos="99000">
                      <a:srgbClr val="007CBB">
                        <a:lumMod val="72000"/>
                      </a:srgbClr>
                    </a:gs>
                  </a:gsLst>
                  <a:lin ang="5400000" scaled="0"/>
                </a:gradFill>
              </a:rPr>
              <a:t>Clic para </a:t>
            </a:r>
            <a:r>
              <a:rPr lang="es-ES" sz="12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2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17234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1230"/>
          </a:xfrm>
          <a:prstGeom prst="rect">
            <a:avLst/>
          </a:prstGeom>
          <a:noFill/>
          <a:ln>
            <a:noFill/>
          </a:ln>
        </p:spPr>
      </p:pic>
      <p:sp>
        <p:nvSpPr>
          <p:cNvPr id="3" name="2 Rectángulo"/>
          <p:cNvSpPr/>
          <p:nvPr/>
        </p:nvSpPr>
        <p:spPr>
          <a:xfrm>
            <a:off x="971600" y="329183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3779912" y="555526"/>
            <a:ext cx="5146000" cy="2039020"/>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8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Evangélicos </a:t>
            </a:r>
            <a:r>
              <a:rPr lang="es-ES" sz="28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(Pastores Multimillonarios) </a:t>
            </a:r>
            <a:endParaRPr lang="es-ES" sz="28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28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Falsos </a:t>
            </a:r>
            <a:r>
              <a:rPr lang="es-ES" sz="28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Profetas,</a:t>
            </a:r>
          </a:p>
          <a:p>
            <a:pPr algn="ctr" fontAlgn="auto">
              <a:spcBef>
                <a:spcPts val="0"/>
              </a:spcBef>
              <a:spcAft>
                <a:spcPts val="0"/>
              </a:spcAft>
              <a:defRPr/>
            </a:pPr>
            <a:r>
              <a:rPr lang="es-ES" sz="28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Dinero</a:t>
            </a:r>
            <a:endPar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vídeo </a:t>
            </a:r>
            <a:r>
              <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9</a:t>
            </a: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minutos)</a:t>
            </a:r>
          </a:p>
        </p:txBody>
      </p:sp>
      <p:sp>
        <p:nvSpPr>
          <p:cNvPr id="6" name="5 Rectángulo"/>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a:hlinkClick r:id="rId3"/>
          </p:cNvPr>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entágono"/>
          <p:cNvSpPr/>
          <p:nvPr/>
        </p:nvSpPr>
        <p:spPr>
          <a:xfrm>
            <a:off x="7452320" y="4721614"/>
            <a:ext cx="1558239"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200" b="1" dirty="0">
                <a:gradFill>
                  <a:gsLst>
                    <a:gs pos="417">
                      <a:srgbClr val="00B0F0"/>
                    </a:gs>
                    <a:gs pos="43000">
                      <a:srgbClr val="00B0F0">
                        <a:lumMod val="86000"/>
                      </a:srgbClr>
                    </a:gs>
                    <a:gs pos="99000">
                      <a:srgbClr val="007CBB">
                        <a:lumMod val="72000"/>
                      </a:srgbClr>
                    </a:gs>
                  </a:gsLst>
                  <a:lin ang="5400000" scaled="0"/>
                </a:gradFill>
              </a:rPr>
              <a:t>Clic para </a:t>
            </a:r>
            <a:r>
              <a:rPr lang="es-ES" sz="12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2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1042938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9160" y="0"/>
            <a:ext cx="9144000" cy="5143500"/>
          </a:xfrm>
          <a:prstGeom prst="rect">
            <a:avLst/>
          </a:prstGeom>
          <a:noFill/>
          <a:ln>
            <a:noFill/>
          </a:ln>
        </p:spPr>
      </p:pic>
      <p:sp>
        <p:nvSpPr>
          <p:cNvPr id="3" name="2 Rectángulo"/>
          <p:cNvSpPr/>
          <p:nvPr/>
        </p:nvSpPr>
        <p:spPr>
          <a:xfrm>
            <a:off x="1043608" y="3507854"/>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6084168" y="3291830"/>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084168" y="3219822"/>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3203848" y="411510"/>
            <a:ext cx="5688632" cy="3116238"/>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Bill </a:t>
            </a:r>
            <a:r>
              <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Winston es otro falso predicador evangélico de la prosperidad donde en este corto vídeo de 4 minutos da a entender que el hombre es un duplicado exacto de Dios, o sea, el hombre es un dios. Este hereje dice también “que orar es que Dios te pida permiso a ti, para poder obrar en la Tierra, ya que el hombre es el dueño de la Tierra y Dios no puede hacer nada sin el permiso del hombre” ¿Qué le parece? ahora el hombre es mayor que su creador.</a:t>
            </a:r>
          </a:p>
          <a:p>
            <a:pPr algn="ctr" fontAlgn="auto">
              <a:spcBef>
                <a:spcPts val="0"/>
              </a:spcBef>
              <a:spcAft>
                <a:spcPts val="0"/>
              </a:spcAft>
              <a:defRPr/>
            </a:pPr>
            <a:r>
              <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 este vídeo, Bill Winston es presentado por otro famoso falso predicador de la prosperidad llamado </a:t>
            </a:r>
            <a:endParaRPr lang="es-ES" sz="1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sz="1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Cash </a:t>
            </a:r>
            <a:r>
              <a:rPr lang="es-ES" sz="1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Luna.</a:t>
            </a: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sz="12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7" name="6 Rectángulo"/>
          <p:cNvSpPr/>
          <p:nvPr/>
        </p:nvSpPr>
        <p:spPr>
          <a:xfrm>
            <a:off x="6084168" y="3291830"/>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a:hlinkClick r:id="rId3"/>
          </p:cNvPr>
          <p:cNvSpPr/>
          <p:nvPr/>
        </p:nvSpPr>
        <p:spPr>
          <a:xfrm>
            <a:off x="6084168" y="3291830"/>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entágono"/>
          <p:cNvSpPr/>
          <p:nvPr/>
        </p:nvSpPr>
        <p:spPr>
          <a:xfrm>
            <a:off x="7740000" y="4721614"/>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200" b="1" dirty="0">
                <a:gradFill>
                  <a:gsLst>
                    <a:gs pos="417">
                      <a:srgbClr val="00B0F0"/>
                    </a:gs>
                    <a:gs pos="43000">
                      <a:srgbClr val="00B0F0">
                        <a:lumMod val="86000"/>
                      </a:srgbClr>
                    </a:gs>
                    <a:gs pos="99000">
                      <a:srgbClr val="007CBB">
                        <a:lumMod val="72000"/>
                      </a:srgbClr>
                    </a:gs>
                  </a:gsLst>
                  <a:lin ang="5400000" scaled="0"/>
                </a:gradFill>
              </a:rPr>
              <a:t>Clic para </a:t>
            </a:r>
            <a:r>
              <a:rPr lang="es-ES" sz="12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2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246692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L EVANGELIO DE LA PROSPERIDAD"/>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6866"/>
            <a:ext cx="9144000" cy="5143500"/>
          </a:xfrm>
          <a:prstGeom prst="rect">
            <a:avLst/>
          </a:prstGeom>
          <a:noFill/>
          <a:ln>
            <a:noFill/>
          </a:ln>
        </p:spPr>
      </p:pic>
      <p:sp>
        <p:nvSpPr>
          <p:cNvPr id="3" name="2 Rectángulo"/>
          <p:cNvSpPr/>
          <p:nvPr/>
        </p:nvSpPr>
        <p:spPr>
          <a:xfrm>
            <a:off x="3131840" y="627534"/>
            <a:ext cx="5688632" cy="2931572"/>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Ana </a:t>
            </a:r>
            <a:r>
              <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Maldonado, esposa del falso predicador de la prosperidad, Guillermo Maldonado, dice una tremenda blasfemia y herejía cuando sostiene que puede meter a alguien al cielo a punta de </a:t>
            </a:r>
            <a:r>
              <a:rPr lang="es-ES" sz="20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dólares</a:t>
            </a:r>
          </a:p>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(Duración vídeo 50 segundos)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sz="20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endParaRPr lang="es-ES" sz="12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1043608" y="3507854"/>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5" name="4 Pentágono"/>
          <p:cNvSpPr/>
          <p:nvPr/>
        </p:nvSpPr>
        <p:spPr>
          <a:xfrm>
            <a:off x="7668344" y="4721614"/>
            <a:ext cx="13422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200" b="1" dirty="0">
                <a:gradFill>
                  <a:gsLst>
                    <a:gs pos="417">
                      <a:srgbClr val="00B0F0"/>
                    </a:gs>
                    <a:gs pos="43000">
                      <a:srgbClr val="00B0F0">
                        <a:lumMod val="86000"/>
                      </a:srgbClr>
                    </a:gs>
                    <a:gs pos="99000">
                      <a:srgbClr val="007CBB">
                        <a:lumMod val="72000"/>
                      </a:srgbClr>
                    </a:gs>
                  </a:gsLst>
                  <a:lin ang="5400000" scaled="0"/>
                </a:gradFill>
              </a:rPr>
              <a:t>Clic para </a:t>
            </a:r>
            <a:r>
              <a:rPr lang="es-ES" sz="12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200" b="1" dirty="0">
              <a:gradFill>
                <a:gsLst>
                  <a:gs pos="417">
                    <a:srgbClr val="00B0F0"/>
                  </a:gs>
                  <a:gs pos="43000">
                    <a:srgbClr val="00B0F0">
                      <a:lumMod val="86000"/>
                    </a:srgbClr>
                  </a:gs>
                  <a:gs pos="99000">
                    <a:srgbClr val="007CBB">
                      <a:lumMod val="72000"/>
                    </a:srgbClr>
                  </a:gs>
                </a:gsLst>
                <a:lin ang="5400000" scaled="0"/>
              </a:gradFill>
            </a:endParaRPr>
          </a:p>
        </p:txBody>
      </p:sp>
      <p:sp>
        <p:nvSpPr>
          <p:cNvPr id="6" name="5 Rectángulo">
            <a:hlinkClick r:id="rId3"/>
          </p:cNvPr>
          <p:cNvSpPr/>
          <p:nvPr/>
        </p:nvSpPr>
        <p:spPr>
          <a:xfrm>
            <a:off x="6084168" y="3291830"/>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35775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fltVal val="0"/>
                                          </p:val>
                                        </p:tav>
                                        <p:tav tm="100000">
                                          <p:val>
                                            <p:strVal val="#ppt_w"/>
                                          </p:val>
                                        </p:tav>
                                      </p:tavLst>
                                    </p:anim>
                                    <p:anim calcmode="lin" valueType="num">
                                      <p:cBhvr>
                                        <p:cTn id="8" dur="165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971600" y="3291830"/>
            <a:ext cx="3384376" cy="86946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16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  </a:t>
            </a:r>
            <a:endParaRPr lang="es-ES" sz="16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a:p>
            <a:pPr algn="ctr" fontAlgn="auto">
              <a:spcBef>
                <a:spcPts val="0"/>
              </a:spcBef>
              <a:spcAft>
                <a:spcPts val="0"/>
              </a:spcAft>
              <a:defRPr/>
            </a:pPr>
            <a:r>
              <a:rPr lang="es-ES"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Pulse clic sobre el icono si desea visualizarlo</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4" name="3 Rectángulo"/>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827584" y="627534"/>
            <a:ext cx="7560840" cy="1915909"/>
          </a:xfrm>
          <a:prstGeom prst="rect">
            <a:avLst/>
          </a:prstGeom>
        </p:spPr>
        <p:txBody>
          <a:bodyPr wrap="square" lIns="68580" tIns="34290" rIns="68580" bIns="34290">
            <a:spAutoFit/>
            <a:scene3d>
              <a:camera prst="obliqueBottomLeft"/>
              <a:lightRig rig="threePt" dir="t"/>
            </a:scene3d>
            <a:sp3d extrusionH="50800">
              <a:extrusionClr>
                <a:srgbClr val="002060"/>
              </a:extrusionClr>
            </a:sp3d>
          </a:bodyPr>
          <a:lstStyle/>
          <a:p>
            <a:pPr algn="ctr" fontAlgn="auto">
              <a:spcBef>
                <a:spcPts val="0"/>
              </a:spcBef>
              <a:spcAft>
                <a:spcPts val="0"/>
              </a:spcAft>
              <a:defRPr/>
            </a:pPr>
            <a:r>
              <a:rPr lang="es-ES" sz="2400" dirty="0" smtClean="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Adjuntamos también este </a:t>
            </a:r>
            <a:r>
              <a:rPr lang="es-ES" sz="2400"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rPr>
              <a:t>enlace que no corresponde a un vídeo, sino a una página cuya información es muy relevante acerca de cómo se comercializa con el evangelio de Nuestro Señor Jesucristo. </a:t>
            </a:r>
            <a:endParaRPr lang="es-ES" dirty="0">
              <a:gradFill>
                <a:gsLst>
                  <a:gs pos="417">
                    <a:srgbClr val="00B0F0"/>
                  </a:gs>
                  <a:gs pos="43000">
                    <a:srgbClr val="00B0F0">
                      <a:lumMod val="86000"/>
                    </a:srgbClr>
                  </a:gs>
                  <a:gs pos="99000">
                    <a:srgbClr val="007CBB">
                      <a:lumMod val="72000"/>
                    </a:srgbClr>
                  </a:gs>
                </a:gsLst>
                <a:lin ang="5400000" scaled="0"/>
              </a:gradFill>
              <a:latin typeface="Arial Black" panose="020B0A04020102020204" pitchFamily="34" charset="0"/>
            </a:endParaRPr>
          </a:p>
        </p:txBody>
      </p:sp>
      <p:sp>
        <p:nvSpPr>
          <p:cNvPr id="6" name="5 Rectángulo"/>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a:hlinkClick r:id="rId3"/>
          </p:cNvPr>
          <p:cNvSpPr/>
          <p:nvPr/>
        </p:nvSpPr>
        <p:spPr>
          <a:xfrm>
            <a:off x="5796136" y="3075806"/>
            <a:ext cx="1512168" cy="1512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entágono"/>
          <p:cNvSpPr/>
          <p:nvPr/>
        </p:nvSpPr>
        <p:spPr>
          <a:xfrm>
            <a:off x="7452320" y="4721614"/>
            <a:ext cx="1558239"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ln>
            <a:noFill/>
          </a:ln>
          <a:effectLst>
            <a:outerShdw blurRad="101600" algn="ctr" rotWithShape="0">
              <a:srgbClr val="002060"/>
            </a:outerShdw>
          </a:effectLst>
          <a:scene3d>
            <a:camera prst="obliqueBottomLeft"/>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31750">
              <a:extrusionClr>
                <a:srgbClr val="002060"/>
              </a:extrusionClr>
            </a:sp3d>
          </a:bodyPr>
          <a:lstStyle/>
          <a:p>
            <a:pPr algn="ctr"/>
            <a:r>
              <a:rPr lang="es-ES" sz="1200" b="1" dirty="0">
                <a:gradFill>
                  <a:gsLst>
                    <a:gs pos="417">
                      <a:srgbClr val="00B0F0"/>
                    </a:gs>
                    <a:gs pos="43000">
                      <a:srgbClr val="00B0F0">
                        <a:lumMod val="86000"/>
                      </a:srgbClr>
                    </a:gs>
                    <a:gs pos="99000">
                      <a:srgbClr val="007CBB">
                        <a:lumMod val="72000"/>
                      </a:srgbClr>
                    </a:gs>
                  </a:gsLst>
                  <a:lin ang="5400000" scaled="0"/>
                </a:gradFill>
              </a:rPr>
              <a:t>Clic para </a:t>
            </a:r>
            <a:r>
              <a:rPr lang="es-ES" sz="1200" b="1" dirty="0" smtClean="0">
                <a:gradFill>
                  <a:gsLst>
                    <a:gs pos="417">
                      <a:srgbClr val="00B0F0"/>
                    </a:gs>
                    <a:gs pos="43000">
                      <a:srgbClr val="00B0F0">
                        <a:lumMod val="86000"/>
                      </a:srgbClr>
                    </a:gs>
                    <a:gs pos="99000">
                      <a:srgbClr val="007CBB">
                        <a:lumMod val="72000"/>
                      </a:srgbClr>
                    </a:gs>
                  </a:gsLst>
                  <a:lin ang="5400000" scaled="0"/>
                </a:gradFill>
              </a:rPr>
              <a:t>avanzar</a:t>
            </a:r>
            <a:endParaRPr lang="es-ES" sz="1200" b="1" dirty="0">
              <a:gradFill>
                <a:gsLst>
                  <a:gs pos="417">
                    <a:srgbClr val="00B0F0"/>
                  </a:gs>
                  <a:gs pos="43000">
                    <a:srgbClr val="00B0F0">
                      <a:lumMod val="86000"/>
                    </a:srgbClr>
                  </a:gs>
                  <a:gs pos="99000">
                    <a:srgbClr val="007CBB">
                      <a:lumMod val="72000"/>
                    </a:srgbClr>
                  </a:gs>
                </a:gsLst>
                <a:lin ang="5400000" scaled="0"/>
              </a:gradFill>
            </a:endParaRPr>
          </a:p>
        </p:txBody>
      </p:sp>
    </p:spTree>
    <p:extLst>
      <p:ext uri="{BB962C8B-B14F-4D97-AF65-F5344CB8AC3E}">
        <p14:creationId xmlns:p14="http://schemas.microsoft.com/office/powerpoint/2010/main" val="309010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6340" y="4659982"/>
            <a:ext cx="1584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4">
            <a:extLst>
              <a:ext uri="{BEBA8EAE-BF5A-486C-A8C5-ECC9F3942E4B}">
                <a14:imgProps xmlns:a14="http://schemas.microsoft.com/office/drawing/2010/main">
                  <a14:imgLayer r:embed="rId5">
                    <a14:imgEffect>
                      <a14:colorTemperature colorTemp="7100"/>
                    </a14:imgEffect>
                  </a14:imgLayer>
                </a14:imgProps>
              </a:ext>
              <a:ext uri="{28A0092B-C50C-407E-A947-70E740481C1C}">
                <a14:useLocalDpi xmlns:a14="http://schemas.microsoft.com/office/drawing/2010/main" val="0"/>
              </a:ext>
            </a:extLst>
          </a:blip>
          <a:srcRect l="1087" r="2048" b="13083"/>
          <a:stretch/>
        </p:blipFill>
        <p:spPr bwMode="auto">
          <a:xfrm>
            <a:off x="251520" y="339502"/>
            <a:ext cx="8486775" cy="426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8932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5"/>
                                        </p:tgtEl>
                                        <p:attrNameLst>
                                          <p:attrName>style.visibility</p:attrName>
                                        </p:attrNameLst>
                                      </p:cBhvr>
                                      <p:to>
                                        <p:strVal val="visible"/>
                                      </p:to>
                                    </p:set>
                                    <p:anim calcmode="lin" valueType="num">
                                      <p:cBhvr>
                                        <p:cTn id="11" dur="1800" fill="hold"/>
                                        <p:tgtEl>
                                          <p:spTgt spid="3075"/>
                                        </p:tgtEl>
                                        <p:attrNameLst>
                                          <p:attrName>ppt_w</p:attrName>
                                        </p:attrNameLst>
                                      </p:cBhvr>
                                      <p:tavLst>
                                        <p:tav tm="0">
                                          <p:val>
                                            <p:fltVal val="0"/>
                                          </p:val>
                                        </p:tav>
                                        <p:tav tm="100000">
                                          <p:val>
                                            <p:strVal val="#ppt_w"/>
                                          </p:val>
                                        </p:tav>
                                      </p:tavLst>
                                    </p:anim>
                                    <p:anim calcmode="lin" valueType="num">
                                      <p:cBhvr>
                                        <p:cTn id="12" dur="1800" fill="hold"/>
                                        <p:tgtEl>
                                          <p:spTgt spid="307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6" name="1 CuadroTexto"/>
          <p:cNvSpPr txBox="1"/>
          <p:nvPr/>
        </p:nvSpPr>
        <p:spPr>
          <a:xfrm>
            <a:off x="827584" y="4515966"/>
            <a:ext cx="7416824" cy="746344"/>
          </a:xfrm>
          <a:prstGeom prst="rect">
            <a:avLst/>
          </a:prstGeom>
          <a:noFill/>
        </p:spPr>
        <p:txBody>
          <a:bodyPr wrap="square" lIns="68565" tIns="34283" rIns="68565" bIns="34283" rtlCol="0">
            <a:spAutoFit/>
            <a:scene3d>
              <a:camera prst="obliqueBottomLeft"/>
              <a:lightRig rig="threePt" dir="t"/>
            </a:scene3d>
            <a:sp3d extrusionH="69850">
              <a:extrusionClr>
                <a:srgbClr val="0070C0"/>
              </a:extrusionClr>
            </a:sp3d>
          </a:bodyPr>
          <a:lstStyle/>
          <a:p>
            <a:pPr algn="ct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A continuación les mostramos una relación de trabajos </a:t>
            </a:r>
            <a:endPar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a:p>
            <a:pPr algn="ctr"/>
            <a:r>
              <a:rPr lang="es-ES" sz="1600" b="1" i="1" dirty="0" smtClean="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cristianos </a:t>
            </a:r>
            <a:r>
              <a:rPr lang="es-ES" sz="16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rPr>
              <a:t>por si alguno despierta su interés.</a:t>
            </a:r>
          </a:p>
          <a:p>
            <a:pPr algn="ctr"/>
            <a:endParaRPr lang="en-US" sz="1200" b="1" i="1" dirty="0">
              <a:gradFill>
                <a:gsLst>
                  <a:gs pos="417">
                    <a:schemeClr val="bg2">
                      <a:lumMod val="0"/>
                      <a:lumOff val="100000"/>
                    </a:schemeClr>
                  </a:gs>
                  <a:gs pos="77000">
                    <a:schemeClr val="bg2">
                      <a:lumMod val="20000"/>
                      <a:lumOff val="80000"/>
                    </a:schemeClr>
                  </a:gs>
                  <a:gs pos="99000">
                    <a:srgbClr val="0070C0"/>
                  </a:gs>
                </a:gsLst>
                <a:lin ang="5400000" scaled="0"/>
              </a:gradFill>
              <a:effectLst>
                <a:outerShdw blurRad="50800" dist="50800" dir="5400000" algn="ctr" rotWithShape="0">
                  <a:srgbClr val="002060"/>
                </a:outerShdw>
              </a:effectLst>
              <a:latin typeface="Hobo Std" pitchFamily="34" charset="0"/>
            </a:endParaRP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4471" t="17995" r="14108" b="24362"/>
          <a:stretch/>
        </p:blipFill>
        <p:spPr bwMode="auto">
          <a:xfrm>
            <a:off x="2123728" y="671296"/>
            <a:ext cx="2160240" cy="1271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5791" t="14020" r="5712" b="24267"/>
          <a:stretch/>
        </p:blipFill>
        <p:spPr bwMode="auto">
          <a:xfrm>
            <a:off x="2724911" y="3557016"/>
            <a:ext cx="3685033" cy="850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86340" y="4659982"/>
            <a:ext cx="1584325" cy="566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8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800" fill="hold"/>
                                        <p:tgtEl>
                                          <p:spTgt spid="1028"/>
                                        </p:tgtEl>
                                        <p:attrNameLst>
                                          <p:attrName>ppt_w</p:attrName>
                                        </p:attrNameLst>
                                      </p:cBhvr>
                                      <p:tavLst>
                                        <p:tav tm="0">
                                          <p:val>
                                            <p:fltVal val="0"/>
                                          </p:val>
                                        </p:tav>
                                        <p:tav tm="100000">
                                          <p:val>
                                            <p:strVal val="#ppt_w"/>
                                          </p:val>
                                        </p:tav>
                                      </p:tavLst>
                                    </p:anim>
                                    <p:anim calcmode="lin" valueType="num">
                                      <p:cBhvr>
                                        <p:cTn id="20" dur="1800" fill="hold"/>
                                        <p:tgtEl>
                                          <p:spTgt spid="10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 y="2"/>
            <a:ext cx="9141179" cy="5143501"/>
          </a:xfrm>
          <a:prstGeom prst="rect">
            <a:avLst/>
          </a:prstGeom>
          <a:noFill/>
          <a:ln>
            <a:noFill/>
          </a:ln>
        </p:spPr>
      </p:pic>
      <p:sp>
        <p:nvSpPr>
          <p:cNvPr id="13" name="4 CuadroTexto">
            <a:hlinkClick r:id="rId3"/>
          </p:cNvPr>
          <p:cNvSpPr txBox="1"/>
          <p:nvPr/>
        </p:nvSpPr>
        <p:spPr>
          <a:xfrm>
            <a:off x="323528" y="1347614"/>
            <a:ext cx="372023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a:t>
            </a:r>
            <a:endParaRPr lang="en-US" b="1" dirty="0">
              <a:solidFill>
                <a:srgbClr val="002060"/>
              </a:solidFill>
              <a:cs typeface="Arial" charset="0"/>
            </a:endParaRPr>
          </a:p>
        </p:txBody>
      </p:sp>
      <p:sp>
        <p:nvSpPr>
          <p:cNvPr id="14" name="5 CuadroTexto">
            <a:hlinkClick r:id="rId4"/>
          </p:cNvPr>
          <p:cNvSpPr txBox="1"/>
          <p:nvPr/>
        </p:nvSpPr>
        <p:spPr>
          <a:xfrm>
            <a:off x="323530" y="1851671"/>
            <a:ext cx="367864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Evidencias Científicas de la Biblia – II </a:t>
            </a:r>
            <a:endParaRPr lang="en-US" b="1" dirty="0">
              <a:solidFill>
                <a:srgbClr val="002060"/>
              </a:solidFill>
              <a:cs typeface="Arial" charset="0"/>
            </a:endParaRPr>
          </a:p>
        </p:txBody>
      </p:sp>
      <p:sp>
        <p:nvSpPr>
          <p:cNvPr id="16" name="7 CuadroTexto">
            <a:hlinkClick r:id="rId5"/>
          </p:cNvPr>
          <p:cNvSpPr txBox="1"/>
          <p:nvPr/>
        </p:nvSpPr>
        <p:spPr>
          <a:xfrm>
            <a:off x="323530" y="2859782"/>
            <a:ext cx="357077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Jesucristo no es Religión, Él es Vida  </a:t>
            </a:r>
            <a:endParaRPr lang="en-US" b="1" dirty="0">
              <a:solidFill>
                <a:srgbClr val="002060"/>
              </a:solidFill>
              <a:cs typeface="Arial" charset="0"/>
            </a:endParaRPr>
          </a:p>
        </p:txBody>
      </p:sp>
      <p:sp>
        <p:nvSpPr>
          <p:cNvPr id="17" name="8 CuadroTexto">
            <a:hlinkClick r:id="rId6"/>
          </p:cNvPr>
          <p:cNvSpPr txBox="1"/>
          <p:nvPr/>
        </p:nvSpPr>
        <p:spPr>
          <a:xfrm>
            <a:off x="4572001" y="2122046"/>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Cuando el Hombre Confronta a Dios </a:t>
            </a:r>
            <a:endParaRPr lang="en-US" b="1" dirty="0">
              <a:solidFill>
                <a:srgbClr val="002060"/>
              </a:solidFill>
              <a:cs typeface="Arial" charset="0"/>
            </a:endParaRPr>
          </a:p>
        </p:txBody>
      </p:sp>
      <p:sp>
        <p:nvSpPr>
          <p:cNvPr id="18" name="9 CuadroTexto">
            <a:hlinkClick r:id="rId7"/>
          </p:cNvPr>
          <p:cNvSpPr txBox="1"/>
          <p:nvPr/>
        </p:nvSpPr>
        <p:spPr>
          <a:xfrm>
            <a:off x="683569" y="3867896"/>
            <a:ext cx="264237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¿Celebras </a:t>
            </a:r>
            <a:r>
              <a:rPr lang="es-ES" b="1" dirty="0" err="1">
                <a:solidFill>
                  <a:srgbClr val="002060"/>
                </a:solidFill>
                <a:cs typeface="Arial" charset="0"/>
              </a:rPr>
              <a:t>Halloween</a:t>
            </a:r>
            <a:r>
              <a:rPr lang="es-ES" b="1" dirty="0">
                <a:solidFill>
                  <a:srgbClr val="002060"/>
                </a:solidFill>
                <a:cs typeface="Arial" charset="0"/>
              </a:rPr>
              <a:t>?  </a:t>
            </a:r>
            <a:endParaRPr lang="en-US" b="1" dirty="0">
              <a:solidFill>
                <a:srgbClr val="002060"/>
              </a:solidFill>
              <a:cs typeface="Arial" charset="0"/>
            </a:endParaRPr>
          </a:p>
        </p:txBody>
      </p:sp>
      <p:sp>
        <p:nvSpPr>
          <p:cNvPr id="19" name="10 CuadroTexto">
            <a:hlinkClick r:id="rId8"/>
          </p:cNvPr>
          <p:cNvSpPr txBox="1"/>
          <p:nvPr/>
        </p:nvSpPr>
        <p:spPr>
          <a:xfrm>
            <a:off x="611560" y="2355728"/>
            <a:ext cx="299945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Dios, el Taxi y el Instrumento</a:t>
            </a:r>
            <a:endParaRPr lang="en-US" b="1" dirty="0">
              <a:solidFill>
                <a:srgbClr val="002060"/>
              </a:solidFill>
              <a:cs typeface="Arial" charset="0"/>
            </a:endParaRPr>
          </a:p>
        </p:txBody>
      </p:sp>
      <p:sp>
        <p:nvSpPr>
          <p:cNvPr id="20" name="11 CuadroTexto">
            <a:hlinkClick r:id="rId9"/>
          </p:cNvPr>
          <p:cNvSpPr txBox="1"/>
          <p:nvPr/>
        </p:nvSpPr>
        <p:spPr>
          <a:xfrm>
            <a:off x="323530" y="3363839"/>
            <a:ext cx="3481148"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Un Mundo Invisible pero Real </a:t>
            </a:r>
            <a:endParaRPr lang="en-US" b="1" dirty="0">
              <a:solidFill>
                <a:srgbClr val="002060"/>
              </a:solidFill>
              <a:cs typeface="Arial" charset="0"/>
            </a:endParaRPr>
          </a:p>
        </p:txBody>
      </p:sp>
      <p:sp>
        <p:nvSpPr>
          <p:cNvPr id="21" name="12 CuadroTexto">
            <a:hlinkClick r:id="rId10"/>
          </p:cNvPr>
          <p:cNvSpPr txBox="1"/>
          <p:nvPr/>
        </p:nvSpPr>
        <p:spPr>
          <a:xfrm>
            <a:off x="4597870" y="2634140"/>
            <a:ext cx="414209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a:t>
            </a:r>
            <a:endParaRPr lang="en-US" b="1" dirty="0">
              <a:solidFill>
                <a:srgbClr val="002060"/>
              </a:solidFill>
              <a:cs typeface="Arial" charset="0"/>
            </a:endParaRPr>
          </a:p>
        </p:txBody>
      </p:sp>
      <p:sp>
        <p:nvSpPr>
          <p:cNvPr id="22" name="13 CuadroTexto">
            <a:hlinkClick r:id="rId11"/>
          </p:cNvPr>
          <p:cNvSpPr txBox="1"/>
          <p:nvPr/>
        </p:nvSpPr>
        <p:spPr>
          <a:xfrm>
            <a:off x="4588850" y="3080582"/>
            <a:ext cx="4213513"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a:t>
            </a:r>
            <a:endParaRPr lang="en-US" b="1" dirty="0">
              <a:solidFill>
                <a:srgbClr val="002060"/>
              </a:solidFill>
              <a:cs typeface="Arial" charset="0"/>
            </a:endParaRPr>
          </a:p>
        </p:txBody>
      </p:sp>
      <p:sp>
        <p:nvSpPr>
          <p:cNvPr id="23" name="14 CuadroTexto">
            <a:hlinkClick r:id="rId12"/>
          </p:cNvPr>
          <p:cNvSpPr txBox="1"/>
          <p:nvPr/>
        </p:nvSpPr>
        <p:spPr>
          <a:xfrm>
            <a:off x="4475371" y="356954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III</a:t>
            </a:r>
            <a:endParaRPr lang="en-US" b="1" dirty="0">
              <a:solidFill>
                <a:srgbClr val="002060"/>
              </a:solidFill>
              <a:cs typeface="Arial" charset="0"/>
            </a:endParaRPr>
          </a:p>
        </p:txBody>
      </p:sp>
      <p:sp>
        <p:nvSpPr>
          <p:cNvPr id="24" name="15 CuadroTexto">
            <a:hlinkClick r:id="rId13"/>
          </p:cNvPr>
          <p:cNvSpPr txBox="1"/>
          <p:nvPr/>
        </p:nvSpPr>
        <p:spPr>
          <a:xfrm>
            <a:off x="4492678" y="4118300"/>
            <a:ext cx="4499174"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extrusionClr>
                <a:schemeClr val="bg2">
                  <a:lumMod val="20000"/>
                  <a:lumOff val="80000"/>
                </a:schemeClr>
              </a:extrusionClr>
            </a:sp3d>
          </a:bodyPr>
          <a:lstStyle/>
          <a:p>
            <a:pPr algn="ctr">
              <a:defRPr/>
            </a:pPr>
            <a:r>
              <a:rPr lang="es-ES" b="1" dirty="0">
                <a:solidFill>
                  <a:srgbClr val="002060"/>
                </a:solidFill>
                <a:cs typeface="Arial" charset="0"/>
              </a:rPr>
              <a:t>Señales de la Segunda Venida de Cristo – IV</a:t>
            </a:r>
            <a:endParaRPr lang="en-US" b="1" dirty="0">
              <a:solidFill>
                <a:srgbClr val="002060"/>
              </a:solidFill>
              <a:cs typeface="Arial" charset="0"/>
            </a:endParaRPr>
          </a:p>
        </p:txBody>
      </p:sp>
      <p:sp>
        <p:nvSpPr>
          <p:cNvPr id="27" name="26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9"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5008452" y="1394345"/>
            <a:ext cx="3259355"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Eventos Cósmicos por Acontecer</a:t>
            </a:r>
          </a:p>
          <a:p>
            <a:pPr algn="ctr">
              <a:defRPr/>
            </a:pPr>
            <a:r>
              <a:rPr lang="es-ES" b="1" dirty="0">
                <a:solidFill>
                  <a:srgbClr val="002060"/>
                </a:solidFill>
                <a:cs typeface="Arial" charset="0"/>
              </a:rPr>
              <a:t> en el 2015</a:t>
            </a:r>
            <a:endParaRPr lang="en-US" b="1" dirty="0">
              <a:solidFill>
                <a:srgbClr val="002060"/>
              </a:solidFill>
              <a:cs typeface="Arial" charset="0"/>
            </a:endParaRPr>
          </a:p>
        </p:txBody>
      </p:sp>
      <p:sp>
        <p:nvSpPr>
          <p:cNvPr id="26" name="13 CuadroTexto">
            <a:hlinkClick r:id="rId15"/>
          </p:cNvPr>
          <p:cNvSpPr txBox="1"/>
          <p:nvPr/>
        </p:nvSpPr>
        <p:spPr>
          <a:xfrm>
            <a:off x="539554" y="4371952"/>
            <a:ext cx="3100484"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Positivismo Bíblico vs. </a:t>
            </a:r>
          </a:p>
          <a:p>
            <a:pPr algn="ctr">
              <a:defRPr/>
            </a:pPr>
            <a:r>
              <a:rPr lang="es-ES" b="1" dirty="0">
                <a:solidFill>
                  <a:srgbClr val="002060"/>
                </a:solidFill>
                <a:cs typeface="Arial" charset="0"/>
              </a:rPr>
              <a:t>El Positivismo Humanista</a:t>
            </a:r>
            <a:endParaRPr lang="en-US" b="1" dirty="0">
              <a:solidFill>
                <a:srgbClr val="002060"/>
              </a:solidFill>
              <a:cs typeface="Arial" charset="0"/>
            </a:endParaRPr>
          </a:p>
        </p:txBody>
      </p:sp>
    </p:spTree>
    <p:extLst>
      <p:ext uri="{BB962C8B-B14F-4D97-AF65-F5344CB8AC3E}">
        <p14:creationId xmlns:p14="http://schemas.microsoft.com/office/powerpoint/2010/main" val="1607672156"/>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5987" y="-1"/>
            <a:ext cx="9141179" cy="5143501"/>
          </a:xfrm>
          <a:prstGeom prst="rect">
            <a:avLst/>
          </a:prstGeom>
          <a:noFill/>
          <a:ln>
            <a:noFill/>
          </a:ln>
        </p:spPr>
      </p:pic>
      <p:sp>
        <p:nvSpPr>
          <p:cNvPr id="6" name="5 CuadroTexto">
            <a:hlinkClick r:id="rId3"/>
          </p:cNvPr>
          <p:cNvSpPr txBox="1"/>
          <p:nvPr/>
        </p:nvSpPr>
        <p:spPr>
          <a:xfrm>
            <a:off x="424039" y="2132641"/>
            <a:ext cx="3474901"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 </a:t>
            </a:r>
          </a:p>
          <a:p>
            <a:pPr algn="ctr">
              <a:defRPr/>
            </a:pPr>
            <a:r>
              <a:rPr lang="es-ES" b="1" dirty="0">
                <a:solidFill>
                  <a:srgbClr val="002060"/>
                </a:solidFill>
                <a:cs typeface="Arial" charset="0"/>
              </a:rPr>
              <a:t>por ti en la cruz? - 2</a:t>
            </a:r>
            <a:endParaRPr lang="en-US" b="1" dirty="0">
              <a:solidFill>
                <a:srgbClr val="002060"/>
              </a:solidFill>
              <a:cs typeface="Arial" charset="0"/>
            </a:endParaRPr>
          </a:p>
        </p:txBody>
      </p:sp>
      <p:sp>
        <p:nvSpPr>
          <p:cNvPr id="7" name="6 CuadroTexto">
            <a:hlinkClick r:id="rId4"/>
          </p:cNvPr>
          <p:cNvSpPr txBox="1"/>
          <p:nvPr/>
        </p:nvSpPr>
        <p:spPr>
          <a:xfrm>
            <a:off x="4314600" y="2304938"/>
            <a:ext cx="2570957"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Eclipses de Luna Roja</a:t>
            </a:r>
            <a:endParaRPr lang="en-US" b="1" dirty="0">
              <a:solidFill>
                <a:srgbClr val="002060"/>
              </a:solidFill>
              <a:cs typeface="Arial" charset="0"/>
            </a:endParaRPr>
          </a:p>
        </p:txBody>
      </p:sp>
      <p:sp>
        <p:nvSpPr>
          <p:cNvPr id="8" name="7 CuadroTexto">
            <a:hlinkClick r:id="rId5"/>
          </p:cNvPr>
          <p:cNvSpPr txBox="1"/>
          <p:nvPr/>
        </p:nvSpPr>
        <p:spPr>
          <a:xfrm>
            <a:off x="6987021" y="2315975"/>
            <a:ext cx="207104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Arrebatamiento</a:t>
            </a:r>
            <a:endParaRPr lang="en-US" b="1" dirty="0">
              <a:solidFill>
                <a:srgbClr val="002060"/>
              </a:solidFill>
              <a:cs typeface="Arial" charset="0"/>
            </a:endParaRPr>
          </a:p>
        </p:txBody>
      </p:sp>
      <p:sp>
        <p:nvSpPr>
          <p:cNvPr id="9" name="8 CuadroTexto">
            <a:hlinkClick r:id="rId6"/>
          </p:cNvPr>
          <p:cNvSpPr txBox="1"/>
          <p:nvPr/>
        </p:nvSpPr>
        <p:spPr>
          <a:xfrm>
            <a:off x="4495205" y="1372148"/>
            <a:ext cx="199963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Acto de Juzgar</a:t>
            </a:r>
            <a:endParaRPr lang="en-US" b="1" dirty="0">
              <a:solidFill>
                <a:srgbClr val="002060"/>
              </a:solidFill>
              <a:cs typeface="Arial" charset="0"/>
            </a:endParaRPr>
          </a:p>
        </p:txBody>
      </p:sp>
      <p:sp>
        <p:nvSpPr>
          <p:cNvPr id="10" name="9 CuadroTexto">
            <a:hlinkClick r:id="rId7"/>
          </p:cNvPr>
          <p:cNvSpPr txBox="1"/>
          <p:nvPr/>
        </p:nvSpPr>
        <p:spPr>
          <a:xfrm>
            <a:off x="6797537" y="1385237"/>
            <a:ext cx="221388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Salvación del Alma</a:t>
            </a:r>
            <a:endParaRPr lang="en-US" b="1" dirty="0">
              <a:solidFill>
                <a:srgbClr val="002060"/>
              </a:solidFill>
              <a:cs typeface="Arial" charset="0"/>
            </a:endParaRPr>
          </a:p>
        </p:txBody>
      </p:sp>
      <p:sp>
        <p:nvSpPr>
          <p:cNvPr id="11" name="10 CuadroTexto">
            <a:hlinkClick r:id="rId8"/>
          </p:cNvPr>
          <p:cNvSpPr txBox="1"/>
          <p:nvPr/>
        </p:nvSpPr>
        <p:spPr>
          <a:xfrm>
            <a:off x="433183" y="2924864"/>
            <a:ext cx="349935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Misterio de la Divina Trinidad</a:t>
            </a:r>
            <a:endParaRPr lang="en-US" b="1" dirty="0">
              <a:solidFill>
                <a:srgbClr val="002060"/>
              </a:solidFill>
              <a:cs typeface="Arial" charset="0"/>
            </a:endParaRPr>
          </a:p>
        </p:txBody>
      </p:sp>
      <p:sp>
        <p:nvSpPr>
          <p:cNvPr id="12" name="11 CuadroTexto">
            <a:hlinkClick r:id="rId9"/>
          </p:cNvPr>
          <p:cNvSpPr txBox="1"/>
          <p:nvPr/>
        </p:nvSpPr>
        <p:spPr>
          <a:xfrm>
            <a:off x="5038325" y="2777564"/>
            <a:ext cx="3570773"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Radiografía Bíblica del Anticristo</a:t>
            </a:r>
            <a:endParaRPr lang="en-US" b="1" dirty="0">
              <a:solidFill>
                <a:srgbClr val="002060"/>
              </a:solidFill>
              <a:cs typeface="Arial" charset="0"/>
            </a:endParaRPr>
          </a:p>
        </p:txBody>
      </p:sp>
      <p:sp>
        <p:nvSpPr>
          <p:cNvPr id="13" name="12 CuadroTexto">
            <a:hlinkClick r:id="rId10"/>
          </p:cNvPr>
          <p:cNvSpPr txBox="1"/>
          <p:nvPr/>
        </p:nvSpPr>
        <p:spPr>
          <a:xfrm>
            <a:off x="698746" y="3394655"/>
            <a:ext cx="2999450"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Misterio del Espíritu Santo</a:t>
            </a:r>
            <a:endParaRPr lang="en-US" b="1" dirty="0">
              <a:solidFill>
                <a:srgbClr val="002060"/>
              </a:solidFill>
              <a:cs typeface="Arial" charset="0"/>
            </a:endParaRPr>
          </a:p>
        </p:txBody>
      </p:sp>
      <p:sp>
        <p:nvSpPr>
          <p:cNvPr id="14" name="13 CuadroTexto">
            <a:hlinkClick r:id="rId11"/>
          </p:cNvPr>
          <p:cNvSpPr txBox="1"/>
          <p:nvPr/>
        </p:nvSpPr>
        <p:spPr>
          <a:xfrm>
            <a:off x="4657260" y="1830698"/>
            <a:ext cx="4284928"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¿Existen Varias Maneras de llegar a Dios?</a:t>
            </a:r>
            <a:endParaRPr lang="en-US" b="1" dirty="0">
              <a:solidFill>
                <a:srgbClr val="002060"/>
              </a:solidFill>
              <a:cs typeface="Arial" charset="0"/>
            </a:endParaRPr>
          </a:p>
        </p:txBody>
      </p:sp>
      <p:sp>
        <p:nvSpPr>
          <p:cNvPr id="15" name="14 CuadroTexto">
            <a:hlinkClick r:id="rId12"/>
          </p:cNvPr>
          <p:cNvSpPr txBox="1"/>
          <p:nvPr/>
        </p:nvSpPr>
        <p:spPr>
          <a:xfrm>
            <a:off x="986068" y="3830252"/>
            <a:ext cx="2499542" cy="346228"/>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Más</a:t>
            </a:r>
            <a:r>
              <a:rPr lang="es-ES" b="1" dirty="0">
                <a:solidFill>
                  <a:srgbClr val="002060"/>
                </a:solidFill>
                <a:effectLst>
                  <a:outerShdw blurRad="38100" dist="38100" dir="2700000" algn="tl">
                    <a:srgbClr val="000000">
                      <a:alpha val="43137"/>
                    </a:srgbClr>
                  </a:outerShdw>
                </a:effectLst>
                <a:cs typeface="Arial" charset="0"/>
              </a:rPr>
              <a:t> </a:t>
            </a:r>
            <a:r>
              <a:rPr lang="es-ES" b="1" dirty="0">
                <a:solidFill>
                  <a:srgbClr val="002060"/>
                </a:solidFill>
                <a:cs typeface="Arial" charset="0"/>
              </a:rPr>
              <a:t>allá de la Muerte</a:t>
            </a:r>
            <a:endParaRPr lang="en-US" b="1" dirty="0">
              <a:solidFill>
                <a:srgbClr val="002060"/>
              </a:solidFill>
              <a:cs typeface="Arial" charset="0"/>
            </a:endParaRPr>
          </a:p>
        </p:txBody>
      </p:sp>
      <p:sp>
        <p:nvSpPr>
          <p:cNvPr id="16" name="13 CuadroTexto">
            <a:hlinkClick r:id="rId13"/>
          </p:cNvPr>
          <p:cNvSpPr txBox="1"/>
          <p:nvPr/>
        </p:nvSpPr>
        <p:spPr>
          <a:xfrm>
            <a:off x="5222580" y="3216454"/>
            <a:ext cx="3279484" cy="623227"/>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Cuando el Hombre le Cambia </a:t>
            </a:r>
          </a:p>
          <a:p>
            <a:pPr algn="ctr">
              <a:defRPr/>
            </a:pPr>
            <a:r>
              <a:rPr lang="es-ES" b="1" dirty="0">
                <a:solidFill>
                  <a:srgbClr val="002060"/>
                </a:solidFill>
                <a:cs typeface="Arial" charset="0"/>
              </a:rPr>
              <a:t>la Gloria a Dios</a:t>
            </a:r>
            <a:endParaRPr lang="en-US" b="1" dirty="0">
              <a:solidFill>
                <a:srgbClr val="002060"/>
              </a:solidFill>
              <a:cs typeface="Arial" charset="0"/>
            </a:endParaRPr>
          </a:p>
        </p:txBody>
      </p:sp>
      <p:sp>
        <p:nvSpPr>
          <p:cNvPr id="18" name="13 CuadroTexto">
            <a:hlinkClick r:id="rId14"/>
          </p:cNvPr>
          <p:cNvSpPr txBox="1"/>
          <p:nvPr/>
        </p:nvSpPr>
        <p:spPr>
          <a:xfrm>
            <a:off x="251520" y="4371952"/>
            <a:ext cx="4161174"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¿Se puede señalar Fechas Exactas para Eventos Apocalípticos?</a:t>
            </a:r>
            <a:endParaRPr lang="en-US" b="1" dirty="0">
              <a:solidFill>
                <a:srgbClr val="002060"/>
              </a:solidFill>
              <a:cs typeface="Arial" charset="0"/>
            </a:endParaRPr>
          </a:p>
        </p:txBody>
      </p:sp>
      <p:sp>
        <p:nvSpPr>
          <p:cNvPr id="23" name="16 CuadroTexto">
            <a:hlinkClick r:id="rId15"/>
          </p:cNvPr>
          <p:cNvSpPr txBox="1"/>
          <p:nvPr/>
        </p:nvSpPr>
        <p:spPr>
          <a:xfrm>
            <a:off x="474423" y="134823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¿Sabes por qué murió Cristo</a:t>
            </a:r>
          </a:p>
          <a:p>
            <a:pPr algn="ctr">
              <a:defRPr/>
            </a:pPr>
            <a:r>
              <a:rPr lang="es-ES" b="1" dirty="0">
                <a:solidFill>
                  <a:srgbClr val="002060"/>
                </a:solidFill>
                <a:cs typeface="Arial" charset="0"/>
              </a:rPr>
              <a:t> por ti en la cruz? - I</a:t>
            </a:r>
            <a:endParaRPr lang="en-US" b="1" dirty="0">
              <a:solidFill>
                <a:srgbClr val="002060"/>
              </a:solidFill>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5" name="24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
        <p:nvSpPr>
          <p:cNvPr id="20"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4" name="23 CuadroTexto">
            <a:hlinkClick r:id="rId16"/>
          </p:cNvPr>
          <p:cNvSpPr txBox="1"/>
          <p:nvPr/>
        </p:nvSpPr>
        <p:spPr>
          <a:xfrm>
            <a:off x="5367235" y="4011911"/>
            <a:ext cx="296852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pPr algn="ctr"/>
            <a:r>
              <a:rPr lang="es-ES" b="1" dirty="0">
                <a:solidFill>
                  <a:srgbClr val="002060"/>
                </a:solidFill>
              </a:rPr>
              <a:t>Impactante Testimonio De Un</a:t>
            </a:r>
          </a:p>
          <a:p>
            <a:pPr algn="ctr"/>
            <a:r>
              <a:rPr lang="es-ES" b="1" dirty="0">
                <a:solidFill>
                  <a:srgbClr val="002060"/>
                </a:solidFill>
              </a:rPr>
              <a:t> Ex Terrorista Islámico</a:t>
            </a:r>
          </a:p>
        </p:txBody>
      </p:sp>
    </p:spTree>
    <p:extLst>
      <p:ext uri="{BB962C8B-B14F-4D97-AF65-F5344CB8AC3E}">
        <p14:creationId xmlns:p14="http://schemas.microsoft.com/office/powerpoint/2010/main" val="779231761"/>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2822" y="-1"/>
            <a:ext cx="9141179" cy="5143501"/>
          </a:xfrm>
          <a:prstGeom prst="rect">
            <a:avLst/>
          </a:prstGeom>
          <a:noFill/>
          <a:ln>
            <a:noFill/>
          </a:ln>
        </p:spPr>
      </p:pic>
      <p:sp>
        <p:nvSpPr>
          <p:cNvPr id="9" name="9 CuadroTexto">
            <a:hlinkClick r:id="rId3"/>
          </p:cNvPr>
          <p:cNvSpPr txBox="1"/>
          <p:nvPr/>
        </p:nvSpPr>
        <p:spPr>
          <a:xfrm>
            <a:off x="1043608" y="2268002"/>
            <a:ext cx="221388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Carta de Un Bebé</a:t>
            </a:r>
            <a:endParaRPr lang="en-US" b="1" dirty="0">
              <a:solidFill>
                <a:srgbClr val="002060"/>
              </a:solidFill>
              <a:cs typeface="Arial" charset="0"/>
            </a:endParaRPr>
          </a:p>
        </p:txBody>
      </p:sp>
      <p:sp>
        <p:nvSpPr>
          <p:cNvPr id="10" name="11 CuadroTexto">
            <a:hlinkClick r:id="rId4"/>
          </p:cNvPr>
          <p:cNvSpPr txBox="1"/>
          <p:nvPr/>
        </p:nvSpPr>
        <p:spPr>
          <a:xfrm>
            <a:off x="539554" y="2715767"/>
            <a:ext cx="318873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El Peor De Los Sentimientos</a:t>
            </a:r>
            <a:endParaRPr lang="en-US" b="1" dirty="0">
              <a:solidFill>
                <a:srgbClr val="002060"/>
              </a:solidFill>
              <a:cs typeface="Arial" charset="0"/>
            </a:endParaRPr>
          </a:p>
        </p:txBody>
      </p:sp>
      <p:sp>
        <p:nvSpPr>
          <p:cNvPr id="11" name="13 CuadroTexto">
            <a:hlinkClick r:id="rId5"/>
          </p:cNvPr>
          <p:cNvSpPr txBox="1"/>
          <p:nvPr/>
        </p:nvSpPr>
        <p:spPr>
          <a:xfrm>
            <a:off x="4860033" y="1275608"/>
            <a:ext cx="397966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Guerra Contra El Dinero En Efectivo</a:t>
            </a:r>
            <a:endParaRPr lang="en-US" b="1" dirty="0">
              <a:solidFill>
                <a:srgbClr val="002060"/>
              </a:solidFill>
              <a:cs typeface="Arial" charset="0"/>
            </a:endParaRPr>
          </a:p>
        </p:txBody>
      </p:sp>
      <p:sp>
        <p:nvSpPr>
          <p:cNvPr id="12" name="13 CuadroTexto">
            <a:hlinkClick r:id="rId6"/>
          </p:cNvPr>
          <p:cNvSpPr txBox="1"/>
          <p:nvPr/>
        </p:nvSpPr>
        <p:spPr>
          <a:xfrm>
            <a:off x="539553" y="127560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Testimonio Acerca De Halloween</a:t>
            </a:r>
            <a:endParaRPr lang="en-US"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4957271" y="2456950"/>
            <a:ext cx="3807541"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Testimonio De Un Ex Monje Budista                      Que Regresó De La Muerte</a:t>
            </a:r>
            <a:endParaRPr lang="en-US" b="1" dirty="0">
              <a:solidFill>
                <a:srgbClr val="002060"/>
              </a:solidFill>
              <a:cs typeface="Arial" charset="0"/>
            </a:endParaRPr>
          </a:p>
        </p:txBody>
      </p:sp>
      <p:sp>
        <p:nvSpPr>
          <p:cNvPr id="14" name="13 CuadroTexto">
            <a:hlinkClick r:id="rId8"/>
          </p:cNvPr>
          <p:cNvSpPr txBox="1"/>
          <p:nvPr/>
        </p:nvSpPr>
        <p:spPr>
          <a:xfrm>
            <a:off x="539554" y="3219824"/>
            <a:ext cx="3211249"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Envejecer Es Una Obligación, </a:t>
            </a:r>
          </a:p>
          <a:p>
            <a:pPr algn="ctr">
              <a:defRPr/>
            </a:pPr>
            <a:r>
              <a:rPr lang="es-ES" b="1" dirty="0">
                <a:solidFill>
                  <a:srgbClr val="002060"/>
                </a:solidFill>
                <a:cs typeface="Arial" charset="0"/>
              </a:rPr>
              <a:t>Madurar Es Una Opción</a:t>
            </a:r>
            <a:endParaRPr lang="en-US" b="1" dirty="0">
              <a:solidFill>
                <a:srgbClr val="002060"/>
              </a:solidFill>
              <a:cs typeface="Arial" charset="0"/>
            </a:endParaRPr>
          </a:p>
        </p:txBody>
      </p:sp>
      <p:sp>
        <p:nvSpPr>
          <p:cNvPr id="16" name="13 CuadroTexto">
            <a:hlinkClick r:id="rId9"/>
          </p:cNvPr>
          <p:cNvSpPr txBox="1"/>
          <p:nvPr/>
        </p:nvSpPr>
        <p:spPr>
          <a:xfrm>
            <a:off x="4844380" y="1899572"/>
            <a:ext cx="4032722"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De Prostituta A Una Vida Con Propósito</a:t>
            </a:r>
            <a:endParaRPr lang="en-US" b="1" dirty="0">
              <a:solidFill>
                <a:srgbClr val="002060"/>
              </a:solidFill>
              <a:cs typeface="Arial" charset="0"/>
            </a:endParaRPr>
          </a:p>
        </p:txBody>
      </p:sp>
      <p:sp>
        <p:nvSpPr>
          <p:cNvPr id="17" name="13 CuadroTexto">
            <a:hlinkClick r:id="rId10"/>
          </p:cNvPr>
          <p:cNvSpPr txBox="1"/>
          <p:nvPr/>
        </p:nvSpPr>
        <p:spPr>
          <a:xfrm>
            <a:off x="683569" y="1779662"/>
            <a:ext cx="2887940"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latin typeface="Arial Narrow" panose="020B0606020202030204" pitchFamily="34" charset="0"/>
                <a:cs typeface="Arial" charset="0"/>
              </a:rPr>
              <a:t>Jerusalén, La Ciudad Amada</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3"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6" tIns="34280" rIns="68556"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5148065" y="3219822"/>
            <a:ext cx="3419221"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68556" tIns="34280" rIns="68556" bIns="34280" rtlCol="0">
            <a:spAutoFit/>
            <a:sp3d extrusionH="114300">
              <a:bevelT w="82550" h="38100" prst="coolSlant"/>
              <a:extrusionClr>
                <a:schemeClr val="bg2">
                  <a:lumMod val="20000"/>
                  <a:lumOff val="80000"/>
                </a:schemeClr>
              </a:extrusionClr>
            </a:sp3d>
          </a:bodyPr>
          <a:lstStyle/>
          <a:p>
            <a:r>
              <a:rPr lang="es-ES" b="1" dirty="0">
                <a:solidFill>
                  <a:srgbClr val="002060"/>
                </a:solidFill>
              </a:rPr>
              <a:t>Reconoce Tus Errores Y Serás Libre</a:t>
            </a:r>
          </a:p>
        </p:txBody>
      </p:sp>
      <p:sp>
        <p:nvSpPr>
          <p:cNvPr id="24" name="3 CuadroTexto"/>
          <p:cNvSpPr txBox="1"/>
          <p:nvPr/>
        </p:nvSpPr>
        <p:spPr>
          <a:xfrm>
            <a:off x="371119" y="674545"/>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7" tIns="34289" rIns="68577" bIns="34289">
            <a:spAutoFit/>
            <a:sp3d extrusionH="139700">
              <a:extrusionClr>
                <a:srgbClr val="002060"/>
              </a:extrusionClr>
            </a:sp3d>
          </a:bodyPr>
          <a:lstStyle/>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95"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5" name="16 CuadroTexto">
            <a:hlinkClick r:id="rId12"/>
          </p:cNvPr>
          <p:cNvSpPr txBox="1"/>
          <p:nvPr/>
        </p:nvSpPr>
        <p:spPr>
          <a:xfrm>
            <a:off x="5220825" y="3830267"/>
            <a:ext cx="3386950" cy="623227"/>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a:solidFill>
                  <a:srgbClr val="002060"/>
                </a:solidFill>
                <a:cs typeface="Arial" charset="0"/>
              </a:rPr>
              <a:t>La Voluntad Perfecta de Dios y Su Voluntad Permisiva</a:t>
            </a:r>
            <a:endParaRPr lang="en-US" b="1" dirty="0">
              <a:solidFill>
                <a:srgbClr val="002060"/>
              </a:solidFill>
              <a:cs typeface="Arial" charset="0"/>
            </a:endParaRPr>
          </a:p>
        </p:txBody>
      </p:sp>
      <p:sp>
        <p:nvSpPr>
          <p:cNvPr id="23" name="11 CuadroTexto">
            <a:hlinkClick r:id="rId13"/>
          </p:cNvPr>
          <p:cNvSpPr txBox="1"/>
          <p:nvPr/>
        </p:nvSpPr>
        <p:spPr>
          <a:xfrm>
            <a:off x="323530" y="4011911"/>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Planeta </a:t>
            </a:r>
            <a:r>
              <a:rPr lang="es-ES" b="1" dirty="0" err="1" smtClean="0">
                <a:solidFill>
                  <a:srgbClr val="002060"/>
                </a:solidFill>
                <a:cs typeface="Arial" charset="0"/>
              </a:rPr>
              <a:t>Nibiru</a:t>
            </a:r>
            <a:r>
              <a:rPr lang="es-ES" b="1" dirty="0" smtClean="0">
                <a:solidFill>
                  <a:srgbClr val="002060"/>
                </a:solidFill>
                <a:cs typeface="Arial" charset="0"/>
              </a:rPr>
              <a:t> ¿Amenaza o Ficción?</a:t>
            </a:r>
            <a:endParaRPr lang="en-US" b="1" dirty="0">
              <a:solidFill>
                <a:srgbClr val="002060"/>
              </a:solidFill>
              <a:cs typeface="Arial" charset="0"/>
            </a:endParaRPr>
          </a:p>
        </p:txBody>
      </p:sp>
      <p:sp>
        <p:nvSpPr>
          <p:cNvPr id="19" name="11 CuadroTexto">
            <a:hlinkClick r:id="rId14"/>
          </p:cNvPr>
          <p:cNvSpPr txBox="1"/>
          <p:nvPr/>
        </p:nvSpPr>
        <p:spPr>
          <a:xfrm>
            <a:off x="323530" y="4515966"/>
            <a:ext cx="374441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6" tIns="34280" rIns="68556"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cs typeface="Arial" charset="0"/>
              </a:rPr>
              <a:t>Cómo Obtener Paz Interior</a:t>
            </a:r>
            <a:endParaRPr lang="en-US" b="1" dirty="0">
              <a:solidFill>
                <a:srgbClr val="002060"/>
              </a:solidFill>
              <a:cs typeface="Arial" charset="0"/>
            </a:endParaRPr>
          </a:p>
        </p:txBody>
      </p:sp>
      <p:sp>
        <p:nvSpPr>
          <p:cNvPr id="26" name="25 Pentágono"/>
          <p:cNvSpPr/>
          <p:nvPr/>
        </p:nvSpPr>
        <p:spPr>
          <a:xfrm>
            <a:off x="6133744" y="4721614"/>
            <a:ext cx="2876815" cy="305828"/>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56" tIns="34280" rIns="68556" bIns="34280" rtlCol="0" anchor="ctr">
            <a:sp3d extrusionH="57150">
              <a:bevelT w="82550" h="38100" prst="coolSlant"/>
              <a:extrusionClr>
                <a:srgbClr val="002060"/>
              </a:extrusionClr>
            </a:sp3d>
          </a:bodyPr>
          <a:lstStyle/>
          <a:p>
            <a:pPr algn="ctr"/>
            <a:r>
              <a:rPr lang="es-ES" sz="1200" b="1" dirty="0">
                <a:solidFill>
                  <a:srgbClr val="002060"/>
                </a:solidFill>
              </a:rPr>
              <a:t>Clic para ver más mensajes cristianos</a:t>
            </a:r>
          </a:p>
        </p:txBody>
      </p:sp>
    </p:spTree>
    <p:extLst>
      <p:ext uri="{BB962C8B-B14F-4D97-AF65-F5344CB8AC3E}">
        <p14:creationId xmlns:p14="http://schemas.microsoft.com/office/powerpoint/2010/main" val="2416226868"/>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 y="-1"/>
            <a:ext cx="9141179" cy="5143501"/>
          </a:xfrm>
          <a:prstGeom prst="rect">
            <a:avLst/>
          </a:prstGeom>
          <a:noFill/>
          <a:ln>
            <a:noFill/>
          </a:ln>
        </p:spPr>
      </p:pic>
      <p:sp>
        <p:nvSpPr>
          <p:cNvPr id="12" name="13 CuadroTexto">
            <a:hlinkClick r:id="rId4"/>
          </p:cNvPr>
          <p:cNvSpPr txBox="1"/>
          <p:nvPr/>
        </p:nvSpPr>
        <p:spPr>
          <a:xfrm>
            <a:off x="539552" y="408391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Niño Regresa del Cielo </a:t>
            </a:r>
            <a:r>
              <a:rPr lang="es-ES" b="1" dirty="0">
                <a:solidFill>
                  <a:srgbClr val="002060"/>
                </a:solidFill>
                <a:latin typeface="Arial Narrow" panose="020B0606020202030204" pitchFamily="34" charset="0"/>
                <a:cs typeface="Arial" charset="0"/>
              </a:rPr>
              <a:t>c</a:t>
            </a:r>
            <a:r>
              <a:rPr lang="es-ES" b="1" dirty="0" smtClean="0">
                <a:solidFill>
                  <a:srgbClr val="002060"/>
                </a:solidFill>
                <a:latin typeface="Arial Narrow" panose="020B0606020202030204" pitchFamily="34" charset="0"/>
                <a:cs typeface="Arial" charset="0"/>
              </a:rPr>
              <a:t>on </a:t>
            </a:r>
            <a:r>
              <a:rPr lang="es-ES" b="1" dirty="0">
                <a:solidFill>
                  <a:srgbClr val="002060"/>
                </a:solidFill>
                <a:latin typeface="Arial Narrow" panose="020B0606020202030204" pitchFamily="34" charset="0"/>
                <a:cs typeface="Arial" charset="0"/>
              </a:rPr>
              <a:t>u</a:t>
            </a:r>
            <a:r>
              <a:rPr lang="es-ES" b="1" dirty="0" smtClean="0">
                <a:solidFill>
                  <a:srgbClr val="002060"/>
                </a:solidFill>
                <a:latin typeface="Arial Narrow" panose="020B0606020202030204" pitchFamily="34" charset="0"/>
                <a:cs typeface="Arial" charset="0"/>
              </a:rPr>
              <a:t>n Mensaje </a:t>
            </a:r>
            <a:r>
              <a:rPr lang="es-ES" b="1" dirty="0">
                <a:solidFill>
                  <a:srgbClr val="002060"/>
                </a:solidFill>
                <a:latin typeface="Arial Narrow" panose="020B0606020202030204" pitchFamily="34" charset="0"/>
                <a:cs typeface="Arial" charset="0"/>
              </a:rPr>
              <a:t>p</a:t>
            </a:r>
            <a:r>
              <a:rPr lang="es-ES" b="1" dirty="0" smtClean="0">
                <a:solidFill>
                  <a:srgbClr val="002060"/>
                </a:solidFill>
                <a:latin typeface="Arial Narrow" panose="020B0606020202030204" pitchFamily="34" charset="0"/>
                <a:cs typeface="Arial" charset="0"/>
              </a:rPr>
              <a:t>ara el Mundo</a:t>
            </a:r>
            <a:endParaRPr lang="en-US" b="1" dirty="0">
              <a:solidFill>
                <a:srgbClr val="002060"/>
              </a:solidFill>
              <a:latin typeface="Arial Narrow" panose="020B0606020202030204" pitchFamily="34" charset="0"/>
              <a:cs typeface="Arial" charset="0"/>
            </a:endParaRPr>
          </a:p>
        </p:txBody>
      </p:sp>
      <p:sp>
        <p:nvSpPr>
          <p:cNvPr id="22" name="2 CuadroTexto"/>
          <p:cNvSpPr txBox="1"/>
          <p:nvPr/>
        </p:nvSpPr>
        <p:spPr>
          <a:xfrm>
            <a:off x="365514" y="160634"/>
            <a:ext cx="8412983" cy="346228"/>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68555" tIns="34280" rIns="68555" bIns="34280">
            <a:spAutoFit/>
            <a:sp3d extrusionH="50800">
              <a:bevelT w="82550" h="38100" prst="coolSlant"/>
              <a:extrusionClr>
                <a:schemeClr val="bg1"/>
              </a:extrusionClr>
            </a:sp3d>
          </a:bodyPr>
          <a:lstStyle/>
          <a:p>
            <a:pPr algn="ctr">
              <a:defRPr/>
            </a:pPr>
            <a:r>
              <a:rPr lang="es-ES" b="1" dirty="0">
                <a:solidFill>
                  <a:srgbClr val="002060"/>
                </a:solidFill>
                <a:latin typeface="Berlin Sans FB Demi" panose="020E0802020502020306" pitchFamily="34" charset="0"/>
                <a:cs typeface="Arial" charset="0"/>
              </a:rPr>
              <a:t>MENSAJES CRISTIANOS PUBLICADOS EN “MIS PPS”, POR PALOMA &amp; ROBY</a:t>
            </a:r>
            <a:endParaRPr lang="en-US" b="1" dirty="0">
              <a:solidFill>
                <a:srgbClr val="002060"/>
              </a:solidFill>
              <a:latin typeface="Berlin Sans FB Demi" panose="020E0802020502020306" pitchFamily="34" charset="0"/>
              <a:cs typeface="Arial" charset="0"/>
            </a:endParaRPr>
          </a:p>
        </p:txBody>
      </p:sp>
      <p:sp>
        <p:nvSpPr>
          <p:cNvPr id="24" name="3 CuadroTexto"/>
          <p:cNvSpPr txBox="1"/>
          <p:nvPr/>
        </p:nvSpPr>
        <p:spPr>
          <a:xfrm>
            <a:off x="371119" y="674546"/>
            <a:ext cx="8358188" cy="530915"/>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68576" tIns="34289" rIns="68576" bIns="34289">
            <a:spAutoFit/>
            <a:sp3d extrusionH="139700">
              <a:extrusionClr>
                <a:srgbClr val="002060"/>
              </a:extrusionClr>
            </a:sp3d>
          </a:bodyPr>
          <a:lstStyle/>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3697802" algn="l"/>
              </a:tabLst>
              <a:defRPr/>
            </a:pPr>
            <a:r>
              <a:rPr lang="es-E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1500" b="1" dirty="0">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21" name="20 Pentágono"/>
          <p:cNvSpPr/>
          <p:nvPr/>
        </p:nvSpPr>
        <p:spPr>
          <a:xfrm>
            <a:off x="6357092" y="4737352"/>
            <a:ext cx="2281073" cy="229442"/>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51432" tIns="25718" rIns="51432" bIns="25718" rtlCol="0" anchor="ctr">
            <a:sp3d extrusionH="57150">
              <a:bevelT w="82550" h="38100" prst="coolSlant"/>
              <a:extrusionClr>
                <a:srgbClr val="002060"/>
              </a:extrusionClr>
            </a:sp3d>
          </a:bodyPr>
          <a:lstStyle/>
          <a:p>
            <a:pPr algn="ctr"/>
            <a:r>
              <a:rPr lang="es-ES" sz="1200" b="1" dirty="0">
                <a:solidFill>
                  <a:srgbClr val="002060"/>
                </a:solidFill>
              </a:rPr>
              <a:t>Clic para la siguiente diapositiva</a:t>
            </a:r>
          </a:p>
        </p:txBody>
      </p:sp>
      <p:sp>
        <p:nvSpPr>
          <p:cNvPr id="26" name="13 CuadroTexto">
            <a:hlinkClick r:id="rId5"/>
          </p:cNvPr>
          <p:cNvSpPr txBox="1"/>
          <p:nvPr/>
        </p:nvSpPr>
        <p:spPr>
          <a:xfrm>
            <a:off x="539552"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¿Es Halloween Un Inocente Juego </a:t>
            </a:r>
            <a:r>
              <a:rPr lang="es-ES" b="1" dirty="0">
                <a:solidFill>
                  <a:srgbClr val="002060"/>
                </a:solidFill>
                <a:latin typeface="Arial Narrow" panose="020B0606020202030204" pitchFamily="34" charset="0"/>
                <a:cs typeface="Arial" charset="0"/>
              </a:rPr>
              <a:t>d</a:t>
            </a:r>
            <a:r>
              <a:rPr lang="es-ES" b="1" dirty="0" smtClean="0">
                <a:solidFill>
                  <a:srgbClr val="002060"/>
                </a:solidFill>
                <a:latin typeface="Arial Narrow" panose="020B0606020202030204" pitchFamily="34" charset="0"/>
                <a:cs typeface="Arial" charset="0"/>
              </a:rPr>
              <a:t>e Niños?</a:t>
            </a:r>
            <a:endParaRPr lang="en-US"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539552" y="3075806"/>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La Cara Oculta 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539552" y="2283718"/>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Ex Satanista  Habla  </a:t>
            </a:r>
            <a:r>
              <a:rPr lang="es-ES" b="1" dirty="0">
                <a:solidFill>
                  <a:srgbClr val="002060"/>
                </a:solidFill>
                <a:latin typeface="Arial Narrow" panose="020B0606020202030204" pitchFamily="34" charset="0"/>
                <a:cs typeface="Arial" charset="0"/>
              </a:rPr>
              <a:t>Acerca </a:t>
            </a:r>
            <a:r>
              <a:rPr lang="es-ES" b="1" dirty="0" smtClean="0">
                <a:solidFill>
                  <a:srgbClr val="002060"/>
                </a:solidFill>
                <a:latin typeface="Arial Narrow" panose="020B0606020202030204" pitchFamily="34" charset="0"/>
                <a:cs typeface="Arial" charset="0"/>
              </a:rPr>
              <a:t>de </a:t>
            </a:r>
            <a:r>
              <a:rPr lang="es-ES" b="1" dirty="0">
                <a:solidFill>
                  <a:srgbClr val="002060"/>
                </a:solidFill>
                <a:latin typeface="Arial Narrow" panose="020B0606020202030204" pitchFamily="34" charset="0"/>
                <a:cs typeface="Arial" charset="0"/>
              </a:rPr>
              <a:t>Halloween</a:t>
            </a:r>
            <a:endParaRPr lang="en-US" b="1" dirty="0">
              <a:solidFill>
                <a:srgbClr val="002060"/>
              </a:solidFill>
              <a:latin typeface="Arial Narrow" panose="020B0606020202030204" pitchFamily="34" charset="0"/>
              <a:cs typeface="Arial" charset="0"/>
            </a:endParaRPr>
          </a:p>
        </p:txBody>
      </p:sp>
      <p:sp>
        <p:nvSpPr>
          <p:cNvPr id="10" name="13 CuadroTexto">
            <a:hlinkClick r:id="rId8"/>
          </p:cNvPr>
          <p:cNvSpPr txBox="1"/>
          <p:nvPr/>
        </p:nvSpPr>
        <p:spPr>
          <a:xfrm>
            <a:off x="539552" y="3579862"/>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De Científico a Siervo de Dios</a:t>
            </a:r>
            <a:endParaRPr lang="en-US" b="1" dirty="0">
              <a:solidFill>
                <a:srgbClr val="002060"/>
              </a:solidFill>
              <a:latin typeface="Arial Narrow" panose="020B0606020202030204" pitchFamily="34" charset="0"/>
              <a:cs typeface="Arial" charset="0"/>
            </a:endParaRPr>
          </a:p>
        </p:txBody>
      </p:sp>
      <p:sp>
        <p:nvSpPr>
          <p:cNvPr id="11" name="13 CuadroTexto">
            <a:hlinkClick r:id="rId9"/>
          </p:cNvPr>
          <p:cNvSpPr txBox="1"/>
          <p:nvPr/>
        </p:nvSpPr>
        <p:spPr>
          <a:xfrm>
            <a:off x="4860032" y="1491630"/>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¡Reconoce Ud. los Tiempos que Estamos Viviendo?</a:t>
            </a:r>
            <a:endParaRPr lang="en-US" b="1" dirty="0">
              <a:solidFill>
                <a:srgbClr val="002060"/>
              </a:solidFill>
              <a:latin typeface="Arial Narrow" panose="020B0606020202030204" pitchFamily="34" charset="0"/>
              <a:cs typeface="Arial" charset="0"/>
            </a:endParaRPr>
          </a:p>
        </p:txBody>
      </p:sp>
      <p:sp>
        <p:nvSpPr>
          <p:cNvPr id="13" name="13 CuadroTexto">
            <a:hlinkClick r:id="rId10"/>
          </p:cNvPr>
          <p:cNvSpPr txBox="1"/>
          <p:nvPr/>
        </p:nvSpPr>
        <p:spPr>
          <a:xfrm>
            <a:off x="4860032" y="2283718"/>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Un Vistazo a la Eternidad</a:t>
            </a:r>
            <a:endParaRPr lang="en-US" b="1" dirty="0">
              <a:solidFill>
                <a:srgbClr val="002060"/>
              </a:solidFill>
              <a:latin typeface="Arial Narrow" panose="020B0606020202030204" pitchFamily="34" charset="0"/>
              <a:cs typeface="Arial" charset="0"/>
            </a:endParaRPr>
          </a:p>
        </p:txBody>
      </p:sp>
      <p:sp>
        <p:nvSpPr>
          <p:cNvPr id="14" name="13 CuadroTexto">
            <a:hlinkClick r:id="rId11"/>
          </p:cNvPr>
          <p:cNvSpPr txBox="1"/>
          <p:nvPr/>
        </p:nvSpPr>
        <p:spPr>
          <a:xfrm>
            <a:off x="4860032" y="2859782"/>
            <a:ext cx="3385606" cy="623227"/>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El Sacrificio de Jesucristo Según el </a:t>
            </a:r>
          </a:p>
          <a:p>
            <a:pPr algn="ctr">
              <a:defRPr/>
            </a:pPr>
            <a:r>
              <a:rPr lang="es-ES" b="1" dirty="0" smtClean="0">
                <a:solidFill>
                  <a:srgbClr val="002060"/>
                </a:solidFill>
                <a:latin typeface="Arial Narrow" panose="020B0606020202030204" pitchFamily="34" charset="0"/>
                <a:cs typeface="Arial" charset="0"/>
              </a:rPr>
              <a:t>Antiguo Testamento</a:t>
            </a:r>
            <a:endParaRPr lang="en-US" b="1" dirty="0">
              <a:solidFill>
                <a:srgbClr val="002060"/>
              </a:solidFill>
              <a:latin typeface="Arial Narrow" panose="020B0606020202030204" pitchFamily="34" charset="0"/>
              <a:cs typeface="Arial" charset="0"/>
            </a:endParaRPr>
          </a:p>
        </p:txBody>
      </p:sp>
      <p:sp>
        <p:nvSpPr>
          <p:cNvPr id="15" name="14 CuadroTexto">
            <a:hlinkClick r:id="rId12"/>
          </p:cNvPr>
          <p:cNvSpPr txBox="1"/>
          <p:nvPr/>
        </p:nvSpPr>
        <p:spPr>
          <a:xfrm>
            <a:off x="4860032" y="3672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Cómo Reconocer a una Secta</a:t>
            </a:r>
          </a:p>
        </p:txBody>
      </p:sp>
      <p:sp>
        <p:nvSpPr>
          <p:cNvPr id="16" name="15 CuadroTexto">
            <a:hlinkClick r:id="rId13"/>
          </p:cNvPr>
          <p:cNvSpPr txBox="1"/>
          <p:nvPr/>
        </p:nvSpPr>
        <p:spPr>
          <a:xfrm>
            <a:off x="4860032" y="4248000"/>
            <a:ext cx="3385606" cy="346228"/>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68555" tIns="34280" rIns="68555" bIns="34280">
            <a:spAutoFit/>
            <a:sp3d extrusionH="114300">
              <a:bevelT w="82550" h="38100" prst="coolSlant"/>
              <a:extrusionClr>
                <a:schemeClr val="bg2">
                  <a:lumMod val="20000"/>
                  <a:lumOff val="80000"/>
                </a:schemeClr>
              </a:extrusionClr>
            </a:sp3d>
          </a:bodyPr>
          <a:lstStyle/>
          <a:p>
            <a:pPr algn="ctr">
              <a:defRPr/>
            </a:pPr>
            <a:r>
              <a:rPr lang="es-ES" b="1" dirty="0" smtClean="0">
                <a:solidFill>
                  <a:srgbClr val="002060"/>
                </a:solidFill>
                <a:latin typeface="Arial Narrow" panose="020B0606020202030204" pitchFamily="34" charset="0"/>
                <a:cs typeface="Arial" charset="0"/>
              </a:rPr>
              <a:t>Conoce lo que Dios Aborrece</a:t>
            </a:r>
          </a:p>
        </p:txBody>
      </p:sp>
    </p:spTree>
    <p:extLst>
      <p:ext uri="{BB962C8B-B14F-4D97-AF65-F5344CB8AC3E}">
        <p14:creationId xmlns:p14="http://schemas.microsoft.com/office/powerpoint/2010/main" val="2900617956"/>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165</TotalTime>
  <Words>3316</Words>
  <Application>Microsoft Office PowerPoint</Application>
  <PresentationFormat>Presentación en pantalla (16:9)</PresentationFormat>
  <Paragraphs>261</Paragraphs>
  <Slides>47</Slides>
  <Notes>2</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 y Roby</dc:creator>
  <cp:lastModifiedBy>Paloma</cp:lastModifiedBy>
  <cp:revision>2</cp:revision>
  <dcterms:created xsi:type="dcterms:W3CDTF">2017-06-23T15:00:55Z</dcterms:created>
  <dcterms:modified xsi:type="dcterms:W3CDTF">2017-06-24T00:28:51Z</dcterms:modified>
</cp:coreProperties>
</file>