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9"/>
  </p:notesMasterIdLst>
  <p:sldIdLst>
    <p:sldId id="401" r:id="rId3"/>
    <p:sldId id="332" r:id="rId4"/>
    <p:sldId id="333" r:id="rId5"/>
    <p:sldId id="334" r:id="rId6"/>
    <p:sldId id="335" r:id="rId7"/>
    <p:sldId id="336" r:id="rId8"/>
    <p:sldId id="337" r:id="rId9"/>
    <p:sldId id="338" r:id="rId10"/>
    <p:sldId id="339" r:id="rId11"/>
    <p:sldId id="340" r:id="rId12"/>
    <p:sldId id="341" r:id="rId13"/>
    <p:sldId id="342" r:id="rId14"/>
    <p:sldId id="343" r:id="rId15"/>
    <p:sldId id="344" r:id="rId16"/>
    <p:sldId id="345" r:id="rId17"/>
    <p:sldId id="480" r:id="rId18"/>
    <p:sldId id="347" r:id="rId19"/>
    <p:sldId id="348" r:id="rId20"/>
    <p:sldId id="477" r:id="rId21"/>
    <p:sldId id="349" r:id="rId22"/>
    <p:sldId id="350" r:id="rId23"/>
    <p:sldId id="351" r:id="rId24"/>
    <p:sldId id="352" r:id="rId25"/>
    <p:sldId id="353" r:id="rId26"/>
    <p:sldId id="354" r:id="rId27"/>
    <p:sldId id="355" r:id="rId28"/>
    <p:sldId id="356" r:id="rId29"/>
    <p:sldId id="357" r:id="rId30"/>
    <p:sldId id="358" r:id="rId31"/>
    <p:sldId id="359" r:id="rId32"/>
    <p:sldId id="360" r:id="rId33"/>
    <p:sldId id="361" r:id="rId34"/>
    <p:sldId id="362" r:id="rId35"/>
    <p:sldId id="363" r:id="rId36"/>
    <p:sldId id="364" r:id="rId37"/>
    <p:sldId id="365" r:id="rId38"/>
    <p:sldId id="366" r:id="rId39"/>
    <p:sldId id="367" r:id="rId40"/>
    <p:sldId id="368" r:id="rId41"/>
    <p:sldId id="369" r:id="rId42"/>
    <p:sldId id="370" r:id="rId43"/>
    <p:sldId id="371" r:id="rId44"/>
    <p:sldId id="372" r:id="rId45"/>
    <p:sldId id="373" r:id="rId46"/>
    <p:sldId id="374" r:id="rId47"/>
    <p:sldId id="375" r:id="rId48"/>
    <p:sldId id="376" r:id="rId49"/>
    <p:sldId id="377" r:id="rId50"/>
    <p:sldId id="378" r:id="rId51"/>
    <p:sldId id="379" r:id="rId52"/>
    <p:sldId id="380" r:id="rId53"/>
    <p:sldId id="381" r:id="rId54"/>
    <p:sldId id="382" r:id="rId55"/>
    <p:sldId id="383" r:id="rId56"/>
    <p:sldId id="384" r:id="rId57"/>
    <p:sldId id="385" r:id="rId58"/>
    <p:sldId id="386" r:id="rId59"/>
    <p:sldId id="457" r:id="rId60"/>
    <p:sldId id="388" r:id="rId61"/>
    <p:sldId id="389" r:id="rId62"/>
    <p:sldId id="396" r:id="rId63"/>
    <p:sldId id="390" r:id="rId64"/>
    <p:sldId id="391" r:id="rId65"/>
    <p:sldId id="392" r:id="rId66"/>
    <p:sldId id="393" r:id="rId67"/>
    <p:sldId id="394" r:id="rId68"/>
    <p:sldId id="395" r:id="rId69"/>
    <p:sldId id="397" r:id="rId70"/>
    <p:sldId id="398" r:id="rId71"/>
    <p:sldId id="399" r:id="rId72"/>
    <p:sldId id="478" r:id="rId73"/>
    <p:sldId id="472" r:id="rId74"/>
    <p:sldId id="473" r:id="rId75"/>
    <p:sldId id="474" r:id="rId76"/>
    <p:sldId id="475" r:id="rId77"/>
    <p:sldId id="479" r:id="rId78"/>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0rj873PQdgdWcNqoTDfzQ==" hashData="hLtOuVpIWO69cOAFjesOf0tus9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23" autoAdjust="0"/>
    <p:restoredTop sz="94660"/>
  </p:normalViewPr>
  <p:slideViewPr>
    <p:cSldViewPr>
      <p:cViewPr>
        <p:scale>
          <a:sx n="100" d="100"/>
          <a:sy n="100" d="100"/>
        </p:scale>
        <p:origin x="-138" y="-618"/>
      </p:cViewPr>
      <p:guideLst>
        <p:guide orient="horz" pos="1620"/>
        <p:guide pos="2880"/>
      </p:guideLst>
    </p:cSldViewPr>
  </p:slideViewPr>
  <p:notesTextViewPr>
    <p:cViewPr>
      <p:scale>
        <a:sx n="1" d="1"/>
        <a:sy n="1" d="1"/>
      </p:scale>
      <p:origin x="0" y="0"/>
    </p:cViewPr>
  </p:notesTextViewPr>
  <p:sorterViewPr>
    <p:cViewPr>
      <p:scale>
        <a:sx n="36" d="100"/>
        <a:sy n="36" d="100"/>
      </p:scale>
      <p:origin x="0" y="128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259187-02F6-4244-AD88-A2580EB940C7}" type="datetimeFigureOut">
              <a:rPr lang="es-ES" smtClean="0"/>
              <a:t>02/07/2017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AF15AF-E095-452D-8BD2-10D678E8C736}" type="slidenum">
              <a:rPr lang="es-ES" smtClean="0"/>
              <a:t>‹Nº›</a:t>
            </a:fld>
            <a:endParaRPr lang="es-ES"/>
          </a:p>
        </p:txBody>
      </p:sp>
    </p:spTree>
    <p:extLst>
      <p:ext uri="{BB962C8B-B14F-4D97-AF65-F5344CB8AC3E}">
        <p14:creationId xmlns:p14="http://schemas.microsoft.com/office/powerpoint/2010/main" val="2480677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7DFAF5F-E550-4CC9-9CDE-0A43FF4031AF}" type="slidenum">
              <a:rPr lang="es-ES" smtClean="0"/>
              <a:t>1</a:t>
            </a:fld>
            <a:endParaRPr lang="es-ES"/>
          </a:p>
        </p:txBody>
      </p:sp>
    </p:spTree>
    <p:extLst>
      <p:ext uri="{BB962C8B-B14F-4D97-AF65-F5344CB8AC3E}">
        <p14:creationId xmlns:p14="http://schemas.microsoft.com/office/powerpoint/2010/main" val="1479734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FAF15AF-E095-452D-8BD2-10D678E8C736}" type="slidenum">
              <a:rPr lang="es-ES" smtClean="0"/>
              <a:t>57</a:t>
            </a:fld>
            <a:endParaRPr lang="es-ES"/>
          </a:p>
        </p:txBody>
      </p:sp>
    </p:spTree>
    <p:extLst>
      <p:ext uri="{BB962C8B-B14F-4D97-AF65-F5344CB8AC3E}">
        <p14:creationId xmlns:p14="http://schemas.microsoft.com/office/powerpoint/2010/main" val="4053668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75</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857469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2662321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3840388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262798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1103813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2354893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4038229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713416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252562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1657389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088082-9B48-4943-8E9A-3FB673E50CA9}" type="datetimeFigureOut">
              <a:rPr lang="es-ES" smtClean="0"/>
              <a:t>02/07/2017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1FD13C-5899-490F-85DD-DF5E70DDBD93}" type="slidenum">
              <a:rPr lang="es-ES" smtClean="0"/>
              <a:t>‹Nº›</a:t>
            </a:fld>
            <a:endParaRPr lang="es-ES"/>
          </a:p>
        </p:txBody>
      </p:sp>
    </p:spTree>
    <p:extLst>
      <p:ext uri="{BB962C8B-B14F-4D97-AF65-F5344CB8AC3E}">
        <p14:creationId xmlns:p14="http://schemas.microsoft.com/office/powerpoint/2010/main" val="3502767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991637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B088082-9B48-4943-8E9A-3FB673E50CA9}" type="datetimeFigureOut">
              <a:rPr lang="es-ES" smtClean="0"/>
              <a:t>02/07/2017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21FD13C-5899-490F-85DD-DF5E70DDBD93}" type="slidenum">
              <a:rPr lang="es-ES" smtClean="0"/>
              <a:t>‹Nº›</a:t>
            </a:fld>
            <a:endParaRPr lang="es-ES"/>
          </a:p>
        </p:txBody>
      </p:sp>
    </p:spTree>
    <p:extLst>
      <p:ext uri="{BB962C8B-B14F-4D97-AF65-F5344CB8AC3E}">
        <p14:creationId xmlns:p14="http://schemas.microsoft.com/office/powerpoint/2010/main" val="59139090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acontecercristiano.net/2015/05/papa-francisco-ora-por-la-unidad-con.html" TargetMode="Externa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7.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noticiacristiana.com/iglesia/ecumenismo/2014/07/papa-ha-derribado-los-muros-de-la-division-aseguran-evangelistas-tras-reunirse-con-el.html" TargetMode="External"/><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www.ritualypropaganda.com/2017/05/los-eeuu-fueron-fundados-por-la-masoneria.html" TargetMode="External"/><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www.ladoctrina.org/libros/09-iglesia/la-vision-david-wilkerson.pdf" TargetMode="External"/><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5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s://www.youtube.com/watch?v=hsUYt8bb1kc&amp;feature=share" TargetMode="External"/><Relationship Id="rId2" Type="http://schemas.openxmlformats.org/officeDocument/2006/relationships/image" Target="../media/image66.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1.xml.rels><?xml version="1.0" encoding="UTF-8" standalone="yes"?>
<Relationships xmlns="http://schemas.openxmlformats.org/package/2006/relationships"><Relationship Id="rId3" Type="http://schemas.openxmlformats.org/officeDocument/2006/relationships/hyperlink" Target="https://www.youtube.com/watch?v=iUQ-U4MEpLM&amp;feature=youtu.be" TargetMode="External"/><Relationship Id="rId2" Type="http://schemas.openxmlformats.org/officeDocument/2006/relationships/image" Target="../media/image68.jp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62.xml.rels><?xml version="1.0" encoding="UTF-8" standalone="yes"?>
<Relationships xmlns="http://schemas.openxmlformats.org/package/2006/relationships"><Relationship Id="rId3" Type="http://schemas.openxmlformats.org/officeDocument/2006/relationships/hyperlink" Target="https://www.youtube.com/watch?v=5uRwcTdlI7w&amp;t=2s" TargetMode="External"/><Relationship Id="rId2" Type="http://schemas.openxmlformats.org/officeDocument/2006/relationships/image" Target="../media/image70.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3.xml.rels><?xml version="1.0" encoding="UTF-8" standalone="yes"?>
<Relationships xmlns="http://schemas.openxmlformats.org/package/2006/relationships"><Relationship Id="rId3" Type="http://schemas.openxmlformats.org/officeDocument/2006/relationships/hyperlink" Target="https://www.youtube.com/watch?v=c7cy9plY_jA" TargetMode="External"/><Relationship Id="rId2" Type="http://schemas.openxmlformats.org/officeDocument/2006/relationships/image" Target="../media/image71.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4.xml.rels><?xml version="1.0" encoding="UTF-8" standalone="yes"?>
<Relationships xmlns="http://schemas.openxmlformats.org/package/2006/relationships"><Relationship Id="rId3" Type="http://schemas.openxmlformats.org/officeDocument/2006/relationships/hyperlink" Target="https://www.youtube.com/watch?v=s9U7uTRTAJI&amp;feature=youtu.be" TargetMode="External"/><Relationship Id="rId2" Type="http://schemas.openxmlformats.org/officeDocument/2006/relationships/image" Target="../media/image72.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5.xml.rels><?xml version="1.0" encoding="UTF-8" standalone="yes"?>
<Relationships xmlns="http://schemas.openxmlformats.org/package/2006/relationships"><Relationship Id="rId3" Type="http://schemas.openxmlformats.org/officeDocument/2006/relationships/hyperlink" Target="https://www.youtube.com/watch?v=JBHgL5cmjEI" TargetMode="External"/><Relationship Id="rId2" Type="http://schemas.openxmlformats.org/officeDocument/2006/relationships/image" Target="../media/image73.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6.xml.rels><?xml version="1.0" encoding="UTF-8" standalone="yes"?>
<Relationships xmlns="http://schemas.openxmlformats.org/package/2006/relationships"><Relationship Id="rId3" Type="http://schemas.openxmlformats.org/officeDocument/2006/relationships/hyperlink" Target="https://www.youtube.com/watch?v=jd5CBvpYd2I&amp;t=71s" TargetMode="External"/><Relationship Id="rId2" Type="http://schemas.openxmlformats.org/officeDocument/2006/relationships/image" Target="../media/image74.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7.xml.rels><?xml version="1.0" encoding="UTF-8" standalone="yes"?>
<Relationships xmlns="http://schemas.openxmlformats.org/package/2006/relationships"><Relationship Id="rId3" Type="http://schemas.openxmlformats.org/officeDocument/2006/relationships/hyperlink" Target="https://www.youtube.com/watch?v=SNRt5bhWK-4" TargetMode="External"/><Relationship Id="rId2" Type="http://schemas.openxmlformats.org/officeDocument/2006/relationships/image" Target="../media/image75.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8.xml.rels><?xml version="1.0" encoding="UTF-8" standalone="yes"?>
<Relationships xmlns="http://schemas.openxmlformats.org/package/2006/relationships"><Relationship Id="rId3" Type="http://schemas.openxmlformats.org/officeDocument/2006/relationships/hyperlink" Target="https://www.youtube.com/watch?v=MjW4Tpo6q_k&amp;t=118" TargetMode="External"/><Relationship Id="rId2" Type="http://schemas.openxmlformats.org/officeDocument/2006/relationships/image" Target="../media/image76.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69.xml.rels><?xml version="1.0" encoding="UTF-8" standalone="yes"?>
<Relationships xmlns="http://schemas.openxmlformats.org/package/2006/relationships"><Relationship Id="rId3" Type="http://schemas.openxmlformats.org/officeDocument/2006/relationships/hyperlink" Target="http://www.noticiacristiana.com/iglesia/ecumenismo/2014/06/joel-osteen-tras-reunirse-con-papa-francisco-afirma-el-ha-hecho-la-iglesia-mas-inclusiva.html" TargetMode="External"/><Relationship Id="rId2" Type="http://schemas.openxmlformats.org/officeDocument/2006/relationships/image" Target="../media/image77.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70.xml.rels><?xml version="1.0" encoding="UTF-8" standalone="yes"?>
<Relationships xmlns="http://schemas.openxmlformats.org/package/2006/relationships"><Relationship Id="rId3" Type="http://schemas.openxmlformats.org/officeDocument/2006/relationships/hyperlink" Target="https://www.youtube.com/watch?v=UXvX3JfMK4E&amp;t=31s" TargetMode="External"/><Relationship Id="rId2" Type="http://schemas.openxmlformats.org/officeDocument/2006/relationships/image" Target="../media/image78.JP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7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g"/><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png"/></Relationships>
</file>

<file path=ppt/slides/_rels/slide72.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83.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73.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83.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83.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reflexion-73/de-cientifico-a-siervo-de-dios-(paloma-roby)/" TargetMode="External"/><Relationship Id="rId13" Type="http://schemas.openxmlformats.org/officeDocument/2006/relationships/hyperlink" Target="https://www.mispps.com/reflexion-73/conoce-lo-que-dios-aborrece-(paloma-roby)/" TargetMode="External"/><Relationship Id="rId3" Type="http://schemas.openxmlformats.org/officeDocument/2006/relationships/image" Target="../media/image83.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como-reconocer-a-una-secta-(paloma-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el-sacrificio-de-jesucristo-segun-el-antiguo-testamento-(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un-vistazo-a-la-eternidad-(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reconoce-ud-los-tiempos-que-estamos-viviendo-(paloma-roby)/" TargetMode="External"/><Relationship Id="rId14" Type="http://schemas.openxmlformats.org/officeDocument/2006/relationships/hyperlink" Target="https://www.mispps.com/reflexion-73/el-evangelio-de-la-prosperidad-(paloma-roby)/" TargetMode="External"/></Relationships>
</file>

<file path=ppt/slides/_rels/slide76.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89.png"/><Relationship Id="rId18" Type="http://schemas.openxmlformats.org/officeDocument/2006/relationships/image" Target="../media/image9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5.png"/><Relationship Id="rId11" Type="http://schemas.openxmlformats.org/officeDocument/2006/relationships/image" Target="../media/image88.png"/><Relationship Id="rId5" Type="http://schemas.openxmlformats.org/officeDocument/2006/relationships/hyperlink" Target="http://www.mispps.com/" TargetMode="External"/><Relationship Id="rId15" Type="http://schemas.openxmlformats.org/officeDocument/2006/relationships/image" Target="../media/image90.png"/><Relationship Id="rId10" Type="http://schemas.openxmlformats.org/officeDocument/2006/relationships/hyperlink" Target="https://www.facebook.com/mispps" TargetMode="External"/><Relationship Id="rId4" Type="http://schemas.openxmlformats.org/officeDocument/2006/relationships/image" Target="../media/image84.png"/><Relationship Id="rId9" Type="http://schemas.openxmlformats.org/officeDocument/2006/relationships/image" Target="../media/image8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L ECUMENISMOOOOOO [Recupera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7" y="3219823"/>
            <a:ext cx="4282882" cy="1051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6393" t="7011" r="8212" b="8870"/>
          <a:stretch/>
        </p:blipFill>
        <p:spPr bwMode="auto">
          <a:xfrm>
            <a:off x="323528" y="670254"/>
            <a:ext cx="3900146" cy="2313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 name="44 CuadroTexto"/>
          <p:cNvSpPr txBox="1"/>
          <p:nvPr/>
        </p:nvSpPr>
        <p:spPr>
          <a:xfrm>
            <a:off x="7911694" y="4827547"/>
            <a:ext cx="1232306" cy="284693"/>
          </a:xfrm>
          <a:prstGeom prst="rect">
            <a:avLst/>
          </a:prstGeom>
          <a:noFill/>
        </p:spPr>
        <p:txBody>
          <a:bodyPr wrap="square" lIns="68580" tIns="34290" rIns="68580" bIns="34290">
            <a:spAutoFit/>
            <a:scene3d>
              <a:camera prst="obliqueBottomLeft"/>
              <a:lightRig rig="threePt" dir="t"/>
            </a:scene3d>
            <a:sp3d extrusionH="25400">
              <a:extrusionClr>
                <a:srgbClr val="002060"/>
              </a:extrusionClr>
            </a:sp3d>
          </a:bodyPr>
          <a:lstStyle/>
          <a:p>
            <a:pPr algn="ctr">
              <a:defRPr/>
            </a:pPr>
            <a:r>
              <a:rPr lang="es-ES" sz="700" b="1" dirty="0">
                <a:ln w="0">
                  <a:noFill/>
                </a:ln>
                <a:solidFill>
                  <a:srgbClr val="0070C0"/>
                </a:solidFill>
                <a:latin typeface="Arial Black" panose="020B0A04020102020204" pitchFamily="34" charset="0"/>
                <a:ea typeface="Adobe Gothic Std B" pitchFamily="34" charset="-128"/>
                <a:cs typeface="Aharoni" pitchFamily="2" charset="-79"/>
              </a:rPr>
              <a:t>CON </a:t>
            </a:r>
            <a:r>
              <a:rPr lang="es-ES" sz="700" b="1" dirty="0" smtClean="0">
                <a:ln w="0">
                  <a:noFill/>
                </a:ln>
                <a:solidFill>
                  <a:srgbClr val="0070C0"/>
                </a:solidFill>
                <a:latin typeface="Arial Black" panose="020B0A04020102020204" pitchFamily="34" charset="0"/>
                <a:ea typeface="Adobe Gothic Std B" pitchFamily="34" charset="-128"/>
                <a:cs typeface="Aharoni" pitchFamily="2" charset="-79"/>
              </a:rPr>
              <a:t>REPRODUCCIÓN</a:t>
            </a:r>
            <a:endParaRPr lang="es-ES" sz="700" b="1" dirty="0">
              <a:ln w="0">
                <a:noFill/>
              </a:ln>
              <a:solidFill>
                <a:srgbClr val="0070C0"/>
              </a:solidFill>
              <a:latin typeface="Arial Black" panose="020B0A04020102020204" pitchFamily="34" charset="0"/>
              <a:ea typeface="Adobe Gothic Std B" pitchFamily="34" charset="-128"/>
              <a:cs typeface="Aharoni" pitchFamily="2" charset="-79"/>
            </a:endParaRPr>
          </a:p>
          <a:p>
            <a:pPr algn="ctr">
              <a:defRPr/>
            </a:pPr>
            <a:r>
              <a:rPr lang="es-ES" sz="700" b="1" dirty="0">
                <a:ln w="0">
                  <a:noFill/>
                </a:ln>
                <a:solidFill>
                  <a:srgbClr val="0070C0"/>
                </a:solidFill>
                <a:latin typeface="Arial Black" panose="020B0A04020102020204" pitchFamily="34" charset="0"/>
                <a:ea typeface="Adobe Gothic Std B" pitchFamily="34" charset="-128"/>
                <a:cs typeface="Aharoni" pitchFamily="2" charset="-79"/>
              </a:rPr>
              <a:t> </a:t>
            </a:r>
            <a:r>
              <a:rPr lang="es-ES" sz="700" b="1" dirty="0" smtClean="0">
                <a:ln w="0">
                  <a:noFill/>
                </a:ln>
                <a:solidFill>
                  <a:srgbClr val="0070C0"/>
                </a:solidFill>
                <a:latin typeface="Arial Black" panose="020B0A04020102020204" pitchFamily="34" charset="0"/>
                <a:ea typeface="Adobe Gothic Std B" pitchFamily="34" charset="-128"/>
                <a:cs typeface="Aharoni" pitchFamily="2" charset="-79"/>
              </a:rPr>
              <a:t>MANUAL Y MÚSICA </a:t>
            </a:r>
            <a:endParaRPr lang="es-ES" sz="700" b="1" dirty="0">
              <a:ln w="0">
                <a:noFill/>
              </a:ln>
              <a:solidFill>
                <a:srgbClr val="0070C0"/>
              </a:solidFill>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53548510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MUSICA PARA ORAR INSTRUMENTAL.wav"/>
          </p:stSnd>
        </p:sndAc>
      </p:transition>
    </mc:Choice>
    <mc:Fallback xmlns="">
      <p:transition spd="slow">
        <p:sndAc>
          <p:stSnd loop="1">
            <p:snd r:embed="rId7" name="MUSICA PARA ORAR INSTRUMENT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1650" fill="hold"/>
                                        <p:tgtEl>
                                          <p:spTgt spid="5123"/>
                                        </p:tgtEl>
                                        <p:attrNameLst>
                                          <p:attrName>ppt_w</p:attrName>
                                        </p:attrNameLst>
                                      </p:cBhvr>
                                      <p:tavLst>
                                        <p:tav tm="0">
                                          <p:val>
                                            <p:fltVal val="0"/>
                                          </p:val>
                                        </p:tav>
                                        <p:tav tm="100000">
                                          <p:val>
                                            <p:strVal val="#ppt_w"/>
                                          </p:val>
                                        </p:tav>
                                      </p:tavLst>
                                    </p:anim>
                                    <p:anim calcmode="lin" valueType="num">
                                      <p:cBhvr>
                                        <p:cTn id="8" dur="1650" fill="hold"/>
                                        <p:tgtEl>
                                          <p:spTgt spid="512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fltVal val="0"/>
                                          </p:val>
                                        </p:tav>
                                        <p:tav tm="100000">
                                          <p:val>
                                            <p:strVal val="#ppt_w"/>
                                          </p:val>
                                        </p:tav>
                                      </p:tavLst>
                                    </p:anim>
                                    <p:anim calcmode="lin" valueType="num">
                                      <p:cBhvr>
                                        <p:cTn id="12" dur="1650" fill="hold"/>
                                        <p:tgtEl>
                                          <p:spTgt spid="2"/>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50" fill="hold"/>
                                        <p:tgtEl>
                                          <p:spTgt spid="6"/>
                                        </p:tgtEl>
                                        <p:attrNameLst>
                                          <p:attrName>ppt_w</p:attrName>
                                        </p:attrNameLst>
                                      </p:cBhvr>
                                      <p:tavLst>
                                        <p:tav tm="0">
                                          <p:val>
                                            <p:strVal val="4/3*#ppt_w"/>
                                          </p:val>
                                        </p:tav>
                                        <p:tav tm="100000">
                                          <p:val>
                                            <p:strVal val="#ppt_w"/>
                                          </p:val>
                                        </p:tav>
                                      </p:tavLst>
                                    </p:anim>
                                    <p:anim calcmode="lin" valueType="num">
                                      <p:cBhvr>
                                        <p:cTn id="16"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571750"/>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El </a:t>
            </a:r>
            <a:r>
              <a:rPr lang="es-ES" b="1" dirty="0">
                <a:solidFill>
                  <a:srgbClr val="002060"/>
                </a:solidFill>
                <a:latin typeface="Arial Black" panose="020B0A04020102020204" pitchFamily="34" charset="0"/>
              </a:rPr>
              <a:t>ecumenismo originalmente nació como un intento de unificar las diferentes denominaciones cristianas en las cuales hay diferencias en cuestiones de doctrina, de historia o de práctica.</a:t>
            </a:r>
          </a:p>
          <a:p>
            <a:pPr algn="ctr"/>
            <a:r>
              <a:rPr lang="es-ES" b="1" dirty="0">
                <a:solidFill>
                  <a:srgbClr val="002060"/>
                </a:solidFill>
                <a:latin typeface="Arial Black" panose="020B0A04020102020204" pitchFamily="34" charset="0"/>
              </a:rPr>
              <a:t>Posteriormente, el ecumenismo logró tener un significado más amplio que implica UNIFICAR TODAS LAS RELIGIONES DEL MUNDO, INCLUYENDO LAS NO CRISTIANAS, para llegar a establecer UNA IGLESIA MUNDIAL, el cual es el plan de los masones </a:t>
            </a:r>
            <a:r>
              <a:rPr lang="es-ES" b="1" dirty="0" err="1">
                <a:solidFill>
                  <a:srgbClr val="002060"/>
                </a:solidFill>
                <a:latin typeface="Arial Black" panose="020B0A04020102020204" pitchFamily="34" charset="0"/>
              </a:rPr>
              <a:t>illuminatis</a:t>
            </a:r>
            <a:r>
              <a:rPr lang="es-ES" b="1" dirty="0">
                <a:solidFill>
                  <a:srgbClr val="002060"/>
                </a:solidFill>
                <a:latin typeface="Arial Black" panose="020B0A04020102020204" pitchFamily="34" charset="0"/>
              </a:rPr>
              <a:t> en su objetivo de lograr un gobierno mundial</a:t>
            </a:r>
            <a:r>
              <a:rPr lang="es-ES" b="1" dirty="0" smtClean="0">
                <a:solidFill>
                  <a:srgbClr val="002060"/>
                </a:solidFill>
                <a:latin typeface="Arial Black" panose="020B0A04020102020204" pitchFamily="34" charset="0"/>
              </a:rPr>
              <a:t>.</a:t>
            </a: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42977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753" y="0"/>
            <a:ext cx="9144000" cy="5143500"/>
          </a:xfrm>
          <a:prstGeom prst="rect">
            <a:avLst/>
          </a:prstGeom>
          <a:noFill/>
          <a:ln>
            <a:noFill/>
          </a:ln>
        </p:spPr>
      </p:pic>
      <p:sp>
        <p:nvSpPr>
          <p:cNvPr id="3" name="CuadroTexto 1"/>
          <p:cNvSpPr txBox="1"/>
          <p:nvPr/>
        </p:nvSpPr>
        <p:spPr>
          <a:xfrm>
            <a:off x="323528" y="1347614"/>
            <a:ext cx="8424936" cy="367023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endParaRPr lang="es-ES" b="1" dirty="0">
              <a:solidFill>
                <a:srgbClr val="002060"/>
              </a:solidFill>
              <a:latin typeface="Arial Black" panose="020B0A04020102020204" pitchFamily="34" charset="0"/>
            </a:endParaRPr>
          </a:p>
          <a:p>
            <a:pPr algn="ctr"/>
            <a:endParaRPr lang="es-ES"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1.- La Iglesia Católica Romana, es la que actualmente está liderando el movimiento ecuménico a nivel mundial. Quien impulso </a:t>
            </a:r>
            <a:r>
              <a:rPr lang="es-ES" b="1" dirty="0" smtClean="0">
                <a:solidFill>
                  <a:srgbClr val="002060"/>
                </a:solidFill>
                <a:latin typeface="Arial Black" panose="020B0A04020102020204" pitchFamily="34" charset="0"/>
              </a:rPr>
              <a:t>el mismo fue </a:t>
            </a:r>
            <a:r>
              <a:rPr lang="es-ES" b="1" dirty="0">
                <a:solidFill>
                  <a:srgbClr val="002060"/>
                </a:solidFill>
                <a:latin typeface="Arial Black" panose="020B0A04020102020204" pitchFamily="34" charset="0"/>
              </a:rPr>
              <a:t>el papa Juan XXIII a través del Concilio Vaticano II. En ese intento le siguieron sus sucesores Paulo VI, Juan Pablo II, Benedicto XVI y el actual papa Francisco. En la actualidad es muy notoria la activa participación de la Iglesia Católica de Roma en unir a las diferentes denominaciones cristianas y otras confesiones no cristianas, para que sean una sola iglesia mundial. </a:t>
            </a:r>
          </a:p>
          <a:p>
            <a:pPr algn="ctr"/>
            <a:endParaRPr lang="es-ES" b="1" dirty="0">
              <a:solidFill>
                <a:srgbClr val="002060"/>
              </a:solidFill>
              <a:latin typeface="Arial Black" panose="020B0A04020102020204" pitchFamily="34" charset="0"/>
            </a:endParaRPr>
          </a:p>
        </p:txBody>
      </p:sp>
      <p:sp>
        <p:nvSpPr>
          <p:cNvPr id="4" name="CuadroTexto 1"/>
          <p:cNvSpPr txBox="1"/>
          <p:nvPr/>
        </p:nvSpPr>
        <p:spPr>
          <a:xfrm>
            <a:off x="323528" y="483518"/>
            <a:ext cx="8424936" cy="2377574"/>
          </a:xfrm>
          <a:prstGeom prst="rect">
            <a:avLst/>
          </a:prstGeom>
          <a:noFill/>
        </p:spPr>
        <p:txBody>
          <a:bodyPr wrap="square" lIns="68580" tIns="34290" rIns="68580" bIns="34290" rtlCol="0">
            <a:spAutoFit/>
            <a:scene3d>
              <a:camera prst="obliqueBottomLeft"/>
              <a:lightRig rig="threePt" dir="t"/>
            </a:scene3d>
            <a:sp3d extrusionH="88900">
              <a:extrusionClr>
                <a:schemeClr val="accent5">
                  <a:lumMod val="40000"/>
                  <a:lumOff val="60000"/>
                </a:schemeClr>
              </a:extrusionClr>
            </a:sp3d>
          </a:bodyPr>
          <a:lstStyle/>
          <a:p>
            <a:pPr algn="ctr"/>
            <a:endParaRPr lang="es-ES" b="1" dirty="0" smtClean="0">
              <a:solidFill>
                <a:srgbClr val="002060"/>
              </a:solidFill>
              <a:latin typeface="Arial Black" panose="020B0A04020102020204" pitchFamily="34" charset="0"/>
            </a:endParaRPr>
          </a:p>
          <a:p>
            <a:pPr algn="ctr"/>
            <a:r>
              <a:rPr lang="es-ES" sz="2400" b="1" dirty="0" smtClean="0">
                <a:solidFill>
                  <a:srgbClr val="002060"/>
                </a:solidFill>
                <a:latin typeface="Arial Black" panose="020B0A04020102020204" pitchFamily="34" charset="0"/>
              </a:rPr>
              <a:t>¿</a:t>
            </a:r>
            <a:r>
              <a:rPr lang="es-ES" sz="2400" b="1" dirty="0">
                <a:solidFill>
                  <a:srgbClr val="002060"/>
                </a:solidFill>
                <a:latin typeface="Arial Black" panose="020B0A04020102020204" pitchFamily="34" charset="0"/>
              </a:rPr>
              <a:t>Quiénes más están detrás </a:t>
            </a:r>
            <a:r>
              <a:rPr lang="es-ES" sz="2400" b="1" dirty="0" smtClean="0">
                <a:solidFill>
                  <a:srgbClr val="002060"/>
                </a:solidFill>
                <a:latin typeface="Arial Black" panose="020B0A04020102020204" pitchFamily="34" charset="0"/>
              </a:rPr>
              <a:t>del</a:t>
            </a:r>
          </a:p>
          <a:p>
            <a:pPr algn="ctr"/>
            <a:r>
              <a:rPr lang="es-ES" sz="2400" b="1" dirty="0" smtClean="0">
                <a:solidFill>
                  <a:srgbClr val="002060"/>
                </a:solidFill>
                <a:latin typeface="Arial Black" panose="020B0A04020102020204" pitchFamily="34" charset="0"/>
              </a:rPr>
              <a:t> </a:t>
            </a:r>
            <a:r>
              <a:rPr lang="es-ES" sz="2400" b="1" dirty="0">
                <a:solidFill>
                  <a:srgbClr val="002060"/>
                </a:solidFill>
                <a:latin typeface="Arial Black" panose="020B0A04020102020204" pitchFamily="34" charset="0"/>
              </a:rPr>
              <a:t>Ecumenismo</a:t>
            </a:r>
            <a:r>
              <a:rPr lang="es-ES" sz="2400" b="1" dirty="0" smtClean="0">
                <a:solidFill>
                  <a:srgbClr val="002060"/>
                </a:solidFill>
                <a:latin typeface="Arial Black" panose="020B0A04020102020204" pitchFamily="34" charset="0"/>
              </a:rPr>
              <a:t>?</a:t>
            </a:r>
          </a:p>
          <a:p>
            <a:pPr algn="ctr"/>
            <a:endParaRPr lang="es-ES" sz="2400" b="1" dirty="0">
              <a:solidFill>
                <a:srgbClr val="002060"/>
              </a:solidFill>
              <a:latin typeface="Arial Black" panose="020B0A04020102020204" pitchFamily="34" charset="0"/>
            </a:endParaRPr>
          </a:p>
          <a:p>
            <a:pPr algn="ctr"/>
            <a:endParaRPr lang="es-ES" sz="2400"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84121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50" fill="hold"/>
                                        <p:tgtEl>
                                          <p:spTgt spid="2"/>
                                        </p:tgtEl>
                                        <p:attrNameLst>
                                          <p:attrName>ppt_w</p:attrName>
                                        </p:attrNameLst>
                                      </p:cBhvr>
                                      <p:tavLst>
                                        <p:tav tm="0">
                                          <p:val>
                                            <p:strVal val="4/3*#ppt_w"/>
                                          </p:val>
                                        </p:tav>
                                        <p:tav tm="100000">
                                          <p:val>
                                            <p:strVal val="#ppt_w"/>
                                          </p:val>
                                        </p:tav>
                                      </p:tavLst>
                                    </p:anim>
                                    <p:anim calcmode="lin" valueType="num">
                                      <p:cBhvr>
                                        <p:cTn id="16"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06790" cy="154657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En </a:t>
            </a:r>
            <a:r>
              <a:rPr lang="es-ES" sz="1600" b="1" dirty="0">
                <a:solidFill>
                  <a:srgbClr val="002060"/>
                </a:solidFill>
                <a:latin typeface="Arial Black" panose="020B0A04020102020204" pitchFamily="34" charset="0"/>
              </a:rPr>
              <a:t>la imagen, el papa Francisco se reúne con 100 pastores evangélicos en el vaticano</a:t>
            </a:r>
            <a:r>
              <a:rPr lang="es-ES" sz="1600" b="1" dirty="0" smtClean="0">
                <a:solidFill>
                  <a:srgbClr val="002060"/>
                </a:solidFill>
                <a:latin typeface="Arial Black" panose="020B0A04020102020204" pitchFamily="34" charset="0"/>
              </a:rPr>
              <a:t>.</a:t>
            </a:r>
          </a:p>
          <a:p>
            <a:pPr algn="ctr"/>
            <a:endParaRPr lang="es-ES" sz="1600" b="1" dirty="0">
              <a:solidFill>
                <a:srgbClr val="002060"/>
              </a:solidFill>
              <a:latin typeface="Arial Black" panose="020B0A04020102020204" pitchFamily="34" charset="0"/>
            </a:endParaRPr>
          </a:p>
          <a:p>
            <a:pPr algn="ctr"/>
            <a:r>
              <a:rPr lang="es-ES" sz="1600" b="1" dirty="0">
                <a:solidFill>
                  <a:srgbClr val="002060"/>
                </a:solidFill>
                <a:latin typeface="Arial Black" panose="020B0A04020102020204" pitchFamily="34" charset="0"/>
              </a:rPr>
              <a:t>Fuente: http://</a:t>
            </a:r>
            <a:r>
              <a:rPr lang="es-ES" sz="1600" b="1" dirty="0">
                <a:solidFill>
                  <a:srgbClr val="002060"/>
                </a:solidFill>
                <a:latin typeface="Arial Black" panose="020B0A04020102020204" pitchFamily="34" charset="0"/>
                <a:hlinkClick r:id="rId3"/>
              </a:rPr>
              <a:t>www.acontecercristiano.net/2015/05/papa-francisco-ora-por-la-unidad-con.html</a:t>
            </a:r>
            <a:endParaRPr lang="es-ES" sz="1600" b="1" dirty="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2776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078" y="0"/>
            <a:ext cx="9144000" cy="5143500"/>
          </a:xfrm>
          <a:prstGeom prst="rect">
            <a:avLst/>
          </a:prstGeom>
          <a:noFill/>
          <a:ln>
            <a:noFill/>
          </a:ln>
        </p:spPr>
      </p:pic>
      <p:sp>
        <p:nvSpPr>
          <p:cNvPr id="4" name="CuadroTexto 1"/>
          <p:cNvSpPr txBox="1"/>
          <p:nvPr/>
        </p:nvSpPr>
        <p:spPr>
          <a:xfrm>
            <a:off x="251520" y="4371950"/>
            <a:ext cx="8606790" cy="62324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estas imágenes observamos al papa Francisco reuniéndose con varios líderes de otras religiones.</a:t>
            </a:r>
          </a:p>
        </p:txBody>
      </p:sp>
    </p:spTree>
    <p:extLst>
      <p:ext uri="{BB962C8B-B14F-4D97-AF65-F5344CB8AC3E}">
        <p14:creationId xmlns:p14="http://schemas.microsoft.com/office/powerpoint/2010/main" val="353342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219" y="0"/>
            <a:ext cx="9144000" cy="5143500"/>
          </a:xfrm>
          <a:prstGeom prst="rect">
            <a:avLst/>
          </a:prstGeom>
          <a:noFill/>
          <a:ln>
            <a:noFill/>
          </a:ln>
        </p:spPr>
      </p:pic>
      <p:sp>
        <p:nvSpPr>
          <p:cNvPr id="3" name="CuadroTexto 1"/>
          <p:cNvSpPr txBox="1"/>
          <p:nvPr/>
        </p:nvSpPr>
        <p:spPr>
          <a:xfrm>
            <a:off x="3203848" y="411510"/>
            <a:ext cx="2664296" cy="2562240"/>
          </a:xfrm>
          <a:prstGeom prst="rect">
            <a:avLst/>
          </a:prstGeom>
          <a:noFill/>
        </p:spPr>
        <p:txBody>
          <a:bodyPr wrap="square" lIns="68580" tIns="34290" rIns="68580" bIns="34290" rtlCol="0">
            <a:spAutoFit/>
            <a:scene3d>
              <a:camera prst="obliqueBottomLeft"/>
              <a:lightRig rig="threePt" dir="t"/>
            </a:scene3d>
            <a:sp3d extrusionH="63500">
              <a:extrusionClr>
                <a:schemeClr val="accent5">
                  <a:lumMod val="40000"/>
                  <a:lumOff val="60000"/>
                </a:schemeClr>
              </a:extrusionClr>
            </a:sp3d>
          </a:bodyPr>
          <a:lstStyle/>
          <a:p>
            <a:pPr algn="ctr"/>
            <a:r>
              <a:rPr lang="es-ES" sz="1600" b="1" dirty="0" smtClean="0">
                <a:solidFill>
                  <a:srgbClr val="002060"/>
                </a:solidFill>
                <a:effectLst>
                  <a:outerShdw blurRad="254000" dist="50800" dir="5400000" algn="ctr" rotWithShape="0">
                    <a:srgbClr val="FFD5FF"/>
                  </a:outerShdw>
                </a:effectLst>
                <a:latin typeface="Arial Black" panose="020B0A04020102020204" pitchFamily="34" charset="0"/>
              </a:rPr>
              <a:t>Aquí </a:t>
            </a:r>
            <a:r>
              <a:rPr lang="es-ES" sz="1600" b="1" dirty="0">
                <a:solidFill>
                  <a:srgbClr val="002060"/>
                </a:solidFill>
                <a:effectLst>
                  <a:outerShdw blurRad="254000" dist="50800" dir="5400000" algn="ctr" rotWithShape="0">
                    <a:srgbClr val="FFD5FF"/>
                  </a:outerShdw>
                </a:effectLst>
                <a:latin typeface="Arial Black" panose="020B0A04020102020204" pitchFamily="34" charset="0"/>
              </a:rPr>
              <a:t>observamos otras reuniones ecuménicas entre católicos y protestantes del concilio mundial </a:t>
            </a:r>
            <a:endParaRPr lang="es-ES" sz="1600" b="1" dirty="0" smtClean="0">
              <a:solidFill>
                <a:srgbClr val="002060"/>
              </a:solidFill>
              <a:effectLst>
                <a:outerShdw blurRad="254000" dist="50800" dir="5400000" algn="ctr" rotWithShape="0">
                  <a:srgbClr val="FFD5FF"/>
                </a:outerShdw>
              </a:effectLst>
              <a:latin typeface="Arial Black" panose="020B0A04020102020204" pitchFamily="34" charset="0"/>
            </a:endParaRPr>
          </a:p>
          <a:p>
            <a:pPr algn="ctr"/>
            <a:r>
              <a:rPr lang="es-ES" sz="1600" b="1" dirty="0" smtClean="0">
                <a:solidFill>
                  <a:srgbClr val="002060"/>
                </a:solidFill>
                <a:effectLst>
                  <a:outerShdw blurRad="254000" dist="50800" dir="5400000" algn="ctr" rotWithShape="0">
                    <a:srgbClr val="FFD5FF"/>
                  </a:outerShdw>
                </a:effectLst>
                <a:latin typeface="Arial Black" panose="020B0A04020102020204" pitchFamily="34" charset="0"/>
              </a:rPr>
              <a:t>de </a:t>
            </a:r>
            <a:r>
              <a:rPr lang="es-ES" sz="1600" b="1" dirty="0">
                <a:solidFill>
                  <a:srgbClr val="002060"/>
                </a:solidFill>
                <a:effectLst>
                  <a:outerShdw blurRad="254000" dist="50800" dir="5400000" algn="ctr" rotWithShape="0">
                    <a:srgbClr val="FFD5FF"/>
                  </a:outerShdw>
                </a:effectLst>
                <a:latin typeface="Arial Black" panose="020B0A04020102020204" pitchFamily="34" charset="0"/>
              </a:rPr>
              <a:t>Iglesias.</a:t>
            </a:r>
          </a:p>
          <a:p>
            <a:pPr algn="ctr"/>
            <a:r>
              <a:rPr lang="es-ES" sz="1600" b="1" dirty="0">
                <a:solidFill>
                  <a:srgbClr val="002060"/>
                </a:solidFill>
                <a:effectLst>
                  <a:outerShdw blurRad="254000" dist="50800" dir="5400000" algn="ctr" rotWithShape="0">
                    <a:srgbClr val="FFD5FF"/>
                  </a:outerShdw>
                </a:effectLst>
                <a:latin typeface="Arial Black" panose="020B0A04020102020204" pitchFamily="34" charset="0"/>
              </a:rPr>
              <a:t> </a:t>
            </a:r>
          </a:p>
          <a:p>
            <a:pPr algn="ctr"/>
            <a:r>
              <a:rPr lang="es-ES" sz="1600" b="1" dirty="0" smtClean="0">
                <a:solidFill>
                  <a:srgbClr val="002060"/>
                </a:solidFill>
                <a:effectLst>
                  <a:outerShdw blurRad="254000" dist="50800" dir="5400000" algn="ctr" rotWithShape="0">
                    <a:srgbClr val="FFD5FF"/>
                  </a:outerShdw>
                </a:effectLst>
                <a:latin typeface="Arial Black" panose="020B0A04020102020204" pitchFamily="34" charset="0"/>
              </a:rPr>
              <a:t> </a:t>
            </a:r>
            <a:endParaRPr lang="es-ES" sz="1600" b="1" dirty="0">
              <a:solidFill>
                <a:srgbClr val="002060"/>
              </a:solidFill>
              <a:effectLst>
                <a:outerShdw blurRad="254000" dist="50800" dir="5400000" algn="ctr" rotWithShape="0">
                  <a:srgbClr val="FFD5FF"/>
                </a:outerShdw>
              </a:effectLst>
              <a:latin typeface="Arial Black" panose="020B0A04020102020204" pitchFamily="34" charset="0"/>
            </a:endParaRPr>
          </a:p>
          <a:p>
            <a:pPr algn="ctr"/>
            <a:endParaRPr lang="es-PE" b="1" dirty="0">
              <a:solidFill>
                <a:srgbClr val="002060"/>
              </a:solidFill>
              <a:effectLst>
                <a:outerShdw blurRad="254000" dist="50800" dir="5400000" algn="ctr" rotWithShape="0">
                  <a:srgbClr val="FFD5FF"/>
                </a:outerShdw>
              </a:effectLst>
              <a:latin typeface="Arial Black" panose="020B0A04020102020204" pitchFamily="34" charset="0"/>
            </a:endParaRPr>
          </a:p>
        </p:txBody>
      </p:sp>
      <p:sp>
        <p:nvSpPr>
          <p:cNvPr id="4" name="CuadroTexto 1"/>
          <p:cNvSpPr txBox="1"/>
          <p:nvPr/>
        </p:nvSpPr>
        <p:spPr>
          <a:xfrm>
            <a:off x="251520" y="2715766"/>
            <a:ext cx="8606790" cy="203902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2</a:t>
            </a:r>
            <a:r>
              <a:rPr lang="es-ES" sz="1600" b="1" dirty="0">
                <a:solidFill>
                  <a:srgbClr val="002060"/>
                </a:solidFill>
                <a:latin typeface="Arial Black" panose="020B0A04020102020204" pitchFamily="34" charset="0"/>
              </a:rPr>
              <a:t>.- El Consejo Mundial de Iglesias, es un ente que agrupa a cierto grupo de iglesias protestantes apostatas (evangélicos liberales que se apartaron de la verdad del Evangelio) quienes rechazan la INSPIRACIÓN completa y verbal de las ESCRITURAS y su carácter de ÚNICA regla de fe y conducta. Ellos participan de la teología de la liberación, doctrina católica basada en el marxismo, donde se incorpora la lucha de clases como medio político para la consecución de la paz y justicia social, lo que implica hacer uso de la violencia, algo contrario a lo que predicó Jesucristo.</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24036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650" fill="hold"/>
                                        <p:tgtEl>
                                          <p:spTgt spid="3"/>
                                        </p:tgtEl>
                                        <p:attrNameLst>
                                          <p:attrName>ppt_w</p:attrName>
                                        </p:attrNameLst>
                                      </p:cBhvr>
                                      <p:tavLst>
                                        <p:tav tm="0">
                                          <p:val>
                                            <p:fltVal val="0"/>
                                          </p:val>
                                        </p:tav>
                                        <p:tav tm="100000">
                                          <p:val>
                                            <p:strVal val="#ppt_w"/>
                                          </p:val>
                                        </p:tav>
                                      </p:tavLst>
                                    </p:anim>
                                    <p:anim calcmode="lin" valueType="num">
                                      <p:cBhvr>
                                        <p:cTn id="16"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572000" y="411510"/>
            <a:ext cx="3710246" cy="1731243"/>
          </a:xfrm>
          <a:prstGeom prst="rect">
            <a:avLst/>
          </a:prstGeom>
          <a:noFill/>
        </p:spPr>
        <p:txBody>
          <a:bodyPr wrap="square" lIns="68580" tIns="34290" rIns="68580" bIns="34290" rtlCol="0">
            <a:spAutoFit/>
            <a:scene3d>
              <a:camera prst="obliqueBottomLeft"/>
              <a:lightRig rig="threePt" dir="t"/>
            </a:scene3d>
            <a:sp3d extrusionH="63500">
              <a:extrusionClr>
                <a:schemeClr val="accent5">
                  <a:lumMod val="40000"/>
                  <a:lumOff val="60000"/>
                </a:schemeClr>
              </a:extrusionClr>
            </a:sp3d>
          </a:bodyPr>
          <a:lstStyle/>
          <a:p>
            <a:pPr algn="ctr"/>
            <a:r>
              <a:rPr lang="es-ES" b="1" dirty="0" smtClean="0">
                <a:solidFill>
                  <a:srgbClr val="002060"/>
                </a:solidFill>
                <a:effectLst>
                  <a:outerShdw blurRad="254000" dist="50800" dir="5400000" algn="ctr" rotWithShape="0">
                    <a:schemeClr val="tx1"/>
                  </a:outerShdw>
                </a:effectLst>
                <a:latin typeface="Arial Black" panose="020B0A04020102020204" pitchFamily="34" charset="0"/>
              </a:rPr>
              <a:t>En </a:t>
            </a:r>
            <a:r>
              <a:rPr lang="es-ES" b="1" dirty="0">
                <a:solidFill>
                  <a:srgbClr val="002060"/>
                </a:solidFill>
                <a:effectLst>
                  <a:outerShdw blurRad="254000" dist="50800" dir="5400000" algn="ctr" rotWithShape="0">
                    <a:schemeClr val="tx1"/>
                  </a:outerShdw>
                </a:effectLst>
                <a:latin typeface="Arial Black" panose="020B0A04020102020204" pitchFamily="34" charset="0"/>
              </a:rPr>
              <a:t>esta imagen vemos al Papa Francisco cuando recibió a </a:t>
            </a:r>
            <a:r>
              <a:rPr lang="es-ES" b="1" dirty="0" err="1">
                <a:solidFill>
                  <a:srgbClr val="002060"/>
                </a:solidFill>
                <a:effectLst>
                  <a:outerShdw blurRad="254000" dist="50800" dir="5400000" algn="ctr" rotWithShape="0">
                    <a:schemeClr val="tx1"/>
                  </a:outerShdw>
                </a:effectLst>
                <a:latin typeface="Arial Black" panose="020B0A04020102020204" pitchFamily="34" charset="0"/>
              </a:rPr>
              <a:t>Nikolaus</a:t>
            </a:r>
            <a:r>
              <a:rPr lang="es-ES" b="1" dirty="0">
                <a:solidFill>
                  <a:srgbClr val="002060"/>
                </a:solidFill>
                <a:effectLst>
                  <a:outerShdw blurRad="254000" dist="50800" dir="5400000" algn="ctr" rotWithShape="0">
                    <a:schemeClr val="tx1"/>
                  </a:outerShdw>
                </a:effectLst>
                <a:latin typeface="Arial Black" panose="020B0A04020102020204" pitchFamily="34" charset="0"/>
              </a:rPr>
              <a:t> Schneider, presidente de la Iglesia Evangélica de Alemania.</a:t>
            </a:r>
            <a:endParaRPr lang="es-PE" b="1" dirty="0">
              <a:solidFill>
                <a:srgbClr val="002060"/>
              </a:solidFill>
              <a:effectLst>
                <a:outerShdw blurRad="254000" dist="50800" dir="5400000" algn="ctr" rotWithShape="0">
                  <a:schemeClr val="tx1"/>
                </a:outerShdw>
              </a:effectLst>
              <a:latin typeface="Arial Black" panose="020B0A04020102020204" pitchFamily="34" charset="0"/>
            </a:endParaRPr>
          </a:p>
        </p:txBody>
      </p:sp>
      <p:sp>
        <p:nvSpPr>
          <p:cNvPr id="4" name="CuadroTexto 1"/>
          <p:cNvSpPr txBox="1"/>
          <p:nvPr/>
        </p:nvSpPr>
        <p:spPr>
          <a:xfrm>
            <a:off x="251520" y="2427734"/>
            <a:ext cx="8606790" cy="283923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El </a:t>
            </a:r>
            <a:r>
              <a:rPr lang="es-ES" b="1" dirty="0">
                <a:solidFill>
                  <a:srgbClr val="002060"/>
                </a:solidFill>
                <a:latin typeface="Arial Black" panose="020B0A04020102020204" pitchFamily="34" charset="0"/>
              </a:rPr>
              <a:t>Consejo Mundial de Iglesias usa el ecumenismo no con el significado de simple hermandad entre las diferentes denominaciones cristianas, sino como la constitución de una gran fraternidad humana universal, que implica necesariamente aceptar otras religiones no cristianas.</a:t>
            </a:r>
          </a:p>
          <a:p>
            <a:pPr algn="ctr"/>
            <a:r>
              <a:rPr lang="es-ES" b="1" dirty="0">
                <a:solidFill>
                  <a:srgbClr val="002060"/>
                </a:solidFill>
                <a:latin typeface="Arial Black" panose="020B0A04020102020204" pitchFamily="34" charset="0"/>
              </a:rPr>
              <a:t>El Consejo Mundial de Iglesias y la Iglesia </a:t>
            </a:r>
            <a:r>
              <a:rPr lang="es-ES" b="1" dirty="0" smtClean="0">
                <a:solidFill>
                  <a:srgbClr val="002060"/>
                </a:solidFill>
                <a:latin typeface="Arial Black" panose="020B0A04020102020204" pitchFamily="34" charset="0"/>
              </a:rPr>
              <a:t>Católica </a:t>
            </a:r>
            <a:r>
              <a:rPr lang="es-ES" b="1" dirty="0">
                <a:solidFill>
                  <a:srgbClr val="002060"/>
                </a:solidFill>
                <a:latin typeface="Arial Black" panose="020B0A04020102020204" pitchFamily="34" charset="0"/>
              </a:rPr>
              <a:t>R</a:t>
            </a:r>
            <a:r>
              <a:rPr lang="es-ES" b="1" dirty="0" smtClean="0">
                <a:solidFill>
                  <a:srgbClr val="002060"/>
                </a:solidFill>
                <a:latin typeface="Arial Black" panose="020B0A04020102020204" pitchFamily="34" charset="0"/>
              </a:rPr>
              <a:t>omana </a:t>
            </a:r>
            <a:r>
              <a:rPr lang="es-ES" b="1" dirty="0">
                <a:solidFill>
                  <a:srgbClr val="002060"/>
                </a:solidFill>
                <a:latin typeface="Arial Black" panose="020B0A04020102020204" pitchFamily="34" charset="0"/>
              </a:rPr>
              <a:t>se reúnen frecuentemente. Es más, la Iglesia Católica Romana es miembro de pleno derecho de dos de las comisiones más importantes del Consejo Mundial de Iglesias.</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1597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650" fill="hold"/>
                                        <p:tgtEl>
                                          <p:spTgt spid="3"/>
                                        </p:tgtEl>
                                        <p:attrNameLst>
                                          <p:attrName>ppt_w</p:attrName>
                                        </p:attrNameLst>
                                      </p:cBhvr>
                                      <p:tavLst>
                                        <p:tav tm="0">
                                          <p:val>
                                            <p:fltVal val="0"/>
                                          </p:val>
                                        </p:tav>
                                        <p:tav tm="100000">
                                          <p:val>
                                            <p:strVal val="#ppt_w"/>
                                          </p:val>
                                        </p:tav>
                                      </p:tavLst>
                                    </p:anim>
                                    <p:anim calcmode="lin" valueType="num">
                                      <p:cBhvr>
                                        <p:cTn id="16"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443" y="0"/>
            <a:ext cx="9144000" cy="5143500"/>
          </a:xfrm>
          <a:prstGeom prst="rect">
            <a:avLst/>
          </a:prstGeom>
          <a:noFill/>
          <a:ln>
            <a:noFill/>
          </a:ln>
        </p:spPr>
      </p:pic>
      <p:sp>
        <p:nvSpPr>
          <p:cNvPr id="3" name="CuadroTexto 1"/>
          <p:cNvSpPr txBox="1"/>
          <p:nvPr/>
        </p:nvSpPr>
        <p:spPr>
          <a:xfrm>
            <a:off x="251520" y="3939902"/>
            <a:ext cx="8606790"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3</a:t>
            </a:r>
            <a:r>
              <a:rPr lang="es-ES" b="1" dirty="0">
                <a:solidFill>
                  <a:srgbClr val="002060"/>
                </a:solidFill>
                <a:latin typeface="Arial Black" panose="020B0A04020102020204" pitchFamily="34" charset="0"/>
              </a:rPr>
              <a:t>.- </a:t>
            </a:r>
            <a:r>
              <a:rPr lang="es-ES" b="1" dirty="0" smtClean="0">
                <a:solidFill>
                  <a:srgbClr val="002060"/>
                </a:solidFill>
                <a:latin typeface="Arial Black" panose="020B0A04020102020204" pitchFamily="34" charset="0"/>
              </a:rPr>
              <a:t>El movimiento </a:t>
            </a:r>
            <a:r>
              <a:rPr lang="es-ES" b="1" dirty="0">
                <a:solidFill>
                  <a:srgbClr val="002060"/>
                </a:solidFill>
                <a:latin typeface="Arial Black" panose="020B0A04020102020204" pitchFamily="34" charset="0"/>
              </a:rPr>
              <a:t>carismático o Neo pentecostal, propicia el ecumenismo, promoviendo la iglesia mundial a través de 2 vertientes </a:t>
            </a:r>
            <a:r>
              <a:rPr lang="es-ES" b="1" dirty="0" err="1">
                <a:solidFill>
                  <a:srgbClr val="002060"/>
                </a:solidFill>
                <a:latin typeface="Arial Black" panose="020B0A04020102020204" pitchFamily="34" charset="0"/>
              </a:rPr>
              <a:t>pseudo</a:t>
            </a:r>
            <a:r>
              <a:rPr lang="es-ES" b="1" dirty="0">
                <a:solidFill>
                  <a:srgbClr val="002060"/>
                </a:solidFill>
                <a:latin typeface="Arial Black" panose="020B0A04020102020204" pitchFamily="34" charset="0"/>
              </a:rPr>
              <a:t> evangélicas protestantes: </a:t>
            </a:r>
          </a:p>
        </p:txBody>
      </p:sp>
    </p:spTree>
    <p:extLst>
      <p:ext uri="{BB962C8B-B14F-4D97-AF65-F5344CB8AC3E}">
        <p14:creationId xmlns:p14="http://schemas.microsoft.com/office/powerpoint/2010/main" val="641874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788024" y="411510"/>
            <a:ext cx="3744416" cy="2839239"/>
          </a:xfrm>
          <a:prstGeom prst="rect">
            <a:avLst/>
          </a:prstGeom>
          <a:noFill/>
          <a:scene3d>
            <a:camera prst="obliqueBottomLeft"/>
            <a:lightRig rig="threePt" dir="t"/>
          </a:scene3d>
          <a:sp3d extrusionH="38100"/>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effectLst>
                  <a:outerShdw blurRad="254000" dist="50800" dir="5400000" algn="ctr" rotWithShape="0">
                    <a:schemeClr val="tx1"/>
                  </a:outerShdw>
                </a:effectLst>
                <a:latin typeface="Arial Black" panose="020B0A04020102020204" pitchFamily="34" charset="0"/>
              </a:rPr>
              <a:t>En </a:t>
            </a:r>
            <a:r>
              <a:rPr lang="es-ES" b="1" dirty="0">
                <a:solidFill>
                  <a:srgbClr val="002060"/>
                </a:solidFill>
                <a:effectLst>
                  <a:outerShdw blurRad="254000" dist="50800" dir="5400000" algn="ctr" rotWithShape="0">
                    <a:schemeClr val="tx1"/>
                  </a:outerShdw>
                </a:effectLst>
                <a:latin typeface="Arial Black" panose="020B0A04020102020204" pitchFamily="34" charset="0"/>
              </a:rPr>
              <a:t>esta imagen vemos al predicador del falso evangelio de la prosperidad y del movimiento </a:t>
            </a:r>
            <a:r>
              <a:rPr lang="es-ES" b="1" dirty="0" err="1">
                <a:solidFill>
                  <a:srgbClr val="002060"/>
                </a:solidFill>
                <a:effectLst>
                  <a:outerShdw blurRad="254000" dist="50800" dir="5400000" algn="ctr" rotWithShape="0">
                    <a:schemeClr val="tx1"/>
                  </a:outerShdw>
                </a:effectLst>
                <a:latin typeface="Arial Black" panose="020B0A04020102020204" pitchFamily="34" charset="0"/>
              </a:rPr>
              <a:t>pseudo</a:t>
            </a:r>
            <a:r>
              <a:rPr lang="es-ES" b="1" dirty="0">
                <a:solidFill>
                  <a:srgbClr val="002060"/>
                </a:solidFill>
                <a:effectLst>
                  <a:outerShdw blurRad="254000" dist="50800" dir="5400000" algn="ctr" rotWithShape="0">
                    <a:schemeClr val="tx1"/>
                  </a:outerShdw>
                </a:effectLst>
                <a:latin typeface="Arial Black" panose="020B0A04020102020204" pitchFamily="34" charset="0"/>
              </a:rPr>
              <a:t> </a:t>
            </a:r>
            <a:r>
              <a:rPr lang="es-ES" b="1" dirty="0" err="1" smtClean="0">
                <a:solidFill>
                  <a:srgbClr val="002060"/>
                </a:solidFill>
                <a:effectLst>
                  <a:outerShdw blurRad="254000" dist="50800" dir="5400000" algn="ctr" rotWithShape="0">
                    <a:schemeClr val="tx1"/>
                  </a:outerShdw>
                </a:effectLst>
                <a:latin typeface="Arial Black" panose="020B0A04020102020204" pitchFamily="34" charset="0"/>
              </a:rPr>
              <a:t>apostolico</a:t>
            </a:r>
            <a:r>
              <a:rPr lang="es-ES" b="1" dirty="0" smtClean="0">
                <a:solidFill>
                  <a:srgbClr val="002060"/>
                </a:solidFill>
                <a:effectLst>
                  <a:outerShdw blurRad="254000" dist="50800" dir="5400000" algn="ctr" rotWithShape="0">
                    <a:schemeClr val="tx1"/>
                  </a:outerShdw>
                </a:effectLst>
                <a:latin typeface="Arial Black" panose="020B0A04020102020204" pitchFamily="34" charset="0"/>
              </a:rPr>
              <a:t> </a:t>
            </a:r>
            <a:r>
              <a:rPr lang="es-ES" b="1" dirty="0">
                <a:solidFill>
                  <a:srgbClr val="002060"/>
                </a:solidFill>
                <a:effectLst>
                  <a:outerShdw blurRad="254000" dist="50800" dir="5400000" algn="ctr" rotWithShape="0">
                    <a:schemeClr val="tx1"/>
                  </a:outerShdw>
                </a:effectLst>
                <a:latin typeface="Arial Black" panose="020B0A04020102020204" pitchFamily="34" charset="0"/>
              </a:rPr>
              <a:t>- profético, Guillermo Maldonado haciendo una muy llamativa señal con los dedos.</a:t>
            </a:r>
          </a:p>
          <a:p>
            <a:pPr algn="ctr"/>
            <a:r>
              <a:rPr lang="es-ES" b="1" dirty="0">
                <a:solidFill>
                  <a:srgbClr val="002060"/>
                </a:solidFill>
                <a:effectLst>
                  <a:outerShdw blurRad="254000" dist="50800" dir="5400000" algn="ctr" rotWithShape="0">
                    <a:schemeClr val="tx1"/>
                  </a:outerShdw>
                </a:effectLst>
                <a:latin typeface="Arial Black" panose="020B0A04020102020204" pitchFamily="34" charset="0"/>
              </a:rPr>
              <a:t> </a:t>
            </a:r>
          </a:p>
          <a:p>
            <a:pPr algn="ctr"/>
            <a:endParaRPr lang="es-PE" b="1" dirty="0">
              <a:solidFill>
                <a:schemeClr val="bg1"/>
              </a:solidFill>
              <a:effectLst>
                <a:outerShdw blurRad="254000" dist="50800" dir="5400000" algn="ctr" rotWithShape="0">
                  <a:schemeClr val="tx1"/>
                </a:outerShdw>
              </a:effectLst>
              <a:latin typeface="Arial Black" panose="020B0A04020102020204" pitchFamily="34" charset="0"/>
            </a:endParaRPr>
          </a:p>
        </p:txBody>
      </p:sp>
      <p:sp>
        <p:nvSpPr>
          <p:cNvPr id="4" name="CuadroTexto 1"/>
          <p:cNvSpPr txBox="1"/>
          <p:nvPr/>
        </p:nvSpPr>
        <p:spPr>
          <a:xfrm>
            <a:off x="251520" y="3723878"/>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a:t>
            </a:r>
            <a:r>
              <a:rPr lang="es-ES" b="1" dirty="0">
                <a:solidFill>
                  <a:srgbClr val="002060"/>
                </a:solidFill>
                <a:latin typeface="Arial Black" panose="020B0A04020102020204" pitchFamily="34" charset="0"/>
              </a:rPr>
              <a:t>) “El movimiento apostólico y profético”, que es un grupo evangélico de </a:t>
            </a:r>
            <a:r>
              <a:rPr lang="es-ES" b="1" dirty="0" err="1">
                <a:solidFill>
                  <a:srgbClr val="002060"/>
                </a:solidFill>
                <a:latin typeface="Arial Black" panose="020B0A04020102020204" pitchFamily="34" charset="0"/>
              </a:rPr>
              <a:t>pseudo</a:t>
            </a:r>
            <a:r>
              <a:rPr lang="es-ES" b="1" dirty="0">
                <a:solidFill>
                  <a:srgbClr val="002060"/>
                </a:solidFill>
                <a:latin typeface="Arial Black" panose="020B0A04020102020204" pitchFamily="34" charset="0"/>
              </a:rPr>
              <a:t> apóstoles y </a:t>
            </a:r>
            <a:r>
              <a:rPr lang="es-ES" b="1" dirty="0" err="1">
                <a:solidFill>
                  <a:srgbClr val="002060"/>
                </a:solidFill>
                <a:latin typeface="Arial Black" panose="020B0A04020102020204" pitchFamily="34" charset="0"/>
              </a:rPr>
              <a:t>pseudo</a:t>
            </a:r>
            <a:r>
              <a:rPr lang="es-ES" b="1" dirty="0">
                <a:solidFill>
                  <a:srgbClr val="002060"/>
                </a:solidFill>
                <a:latin typeface="Arial Black" panose="020B0A04020102020204" pitchFamily="34" charset="0"/>
              </a:rPr>
              <a:t> profetas, donde uno de sus principales líderes es Guillermo Maldonado. </a:t>
            </a:r>
          </a:p>
          <a:p>
            <a:pPr algn="ctr"/>
            <a:r>
              <a:rPr lang="es-ES" b="1" dirty="0" smtClean="0">
                <a:solidFill>
                  <a:srgbClr val="002060"/>
                </a:solidFill>
                <a:latin typeface="Arial Black" panose="020B0A04020102020204" pitchFamily="34" charset="0"/>
              </a:rPr>
              <a:t>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005287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918"/>
            <a:ext cx="9144000" cy="5123582"/>
          </a:xfrm>
          <a:prstGeom prst="rect">
            <a:avLst/>
          </a:prstGeom>
          <a:noFill/>
          <a:ln>
            <a:noFill/>
          </a:ln>
        </p:spPr>
      </p:pic>
      <p:sp>
        <p:nvSpPr>
          <p:cNvPr id="3" name="CuadroTexto 1"/>
          <p:cNvSpPr txBox="1"/>
          <p:nvPr/>
        </p:nvSpPr>
        <p:spPr>
          <a:xfrm>
            <a:off x="323528" y="3507854"/>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estas dos imágenes vemos a Benny </a:t>
            </a:r>
            <a:r>
              <a:rPr lang="es-ES" b="1" dirty="0" err="1">
                <a:solidFill>
                  <a:srgbClr val="002060"/>
                </a:solidFill>
                <a:latin typeface="Arial Black" panose="020B0A04020102020204" pitchFamily="34" charset="0"/>
              </a:rPr>
              <a:t>Hinn</a:t>
            </a:r>
            <a:r>
              <a:rPr lang="es-ES" b="1" dirty="0">
                <a:solidFill>
                  <a:srgbClr val="002060"/>
                </a:solidFill>
                <a:latin typeface="Arial Black" panose="020B0A04020102020204" pitchFamily="34" charset="0"/>
              </a:rPr>
              <a:t>, </a:t>
            </a:r>
            <a:r>
              <a:rPr lang="es-ES" b="1" dirty="0" smtClean="0">
                <a:solidFill>
                  <a:srgbClr val="002060"/>
                </a:solidFill>
                <a:latin typeface="Arial Black" panose="020B0A04020102020204" pitchFamily="34" charset="0"/>
              </a:rPr>
              <a:t>personaje promotor del ecumenismo y también predicador </a:t>
            </a:r>
            <a:r>
              <a:rPr lang="es-ES" b="1" dirty="0">
                <a:solidFill>
                  <a:srgbClr val="002060"/>
                </a:solidFill>
                <a:latin typeface="Arial Black" panose="020B0A04020102020204" pitchFamily="34" charset="0"/>
              </a:rPr>
              <a:t>del falso evangelio de la prosperidad y del </a:t>
            </a:r>
            <a:r>
              <a:rPr lang="es-ES" b="1" dirty="0" err="1">
                <a:solidFill>
                  <a:srgbClr val="002060"/>
                </a:solidFill>
                <a:latin typeface="Arial Black" panose="020B0A04020102020204" pitchFamily="34" charset="0"/>
              </a:rPr>
              <a:t>pseudo</a:t>
            </a:r>
            <a:r>
              <a:rPr lang="es-ES" b="1" dirty="0">
                <a:solidFill>
                  <a:srgbClr val="002060"/>
                </a:solidFill>
                <a:latin typeface="Arial Black" panose="020B0A04020102020204" pitchFamily="34" charset="0"/>
              </a:rPr>
              <a:t> movimiento neo profético, haciendo la misma señal muy llamativa con los dedos</a:t>
            </a:r>
            <a:r>
              <a:rPr lang="es-ES" b="1" dirty="0" smtClean="0">
                <a:solidFill>
                  <a:srgbClr val="002060"/>
                </a:solidFill>
                <a:latin typeface="Arial Black" panose="020B0A04020102020204" pitchFamily="34" charset="0"/>
              </a:rPr>
              <a:t>.</a:t>
            </a:r>
          </a:p>
          <a:p>
            <a:pPr algn="ctr"/>
            <a:endParaRPr lang="es-ES" b="1" dirty="0">
              <a:solidFill>
                <a:srgbClr val="002060"/>
              </a:solidFill>
              <a:latin typeface="Arial Black" panose="020B0A04020102020204" pitchFamily="34" charset="0"/>
            </a:endParaRPr>
          </a:p>
          <a:p>
            <a:pPr algn="ctr"/>
            <a:endParaRPr lang="es-ES" b="1" dirty="0" smtClean="0">
              <a:solidFill>
                <a:srgbClr val="002060"/>
              </a:solidFill>
              <a:latin typeface="Arial Black" panose="020B0A04020102020204" pitchFamily="34" charset="0"/>
            </a:endParaRPr>
          </a:p>
        </p:txBody>
      </p:sp>
    </p:spTree>
    <p:extLst>
      <p:ext uri="{BB962C8B-B14F-4D97-AF65-F5344CB8AC3E}">
        <p14:creationId xmlns:p14="http://schemas.microsoft.com/office/powerpoint/2010/main" val="408971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261" y="7657"/>
            <a:ext cx="9144000" cy="5135843"/>
          </a:xfrm>
          <a:prstGeom prst="rect">
            <a:avLst/>
          </a:prstGeom>
          <a:noFill/>
          <a:ln>
            <a:noFill/>
          </a:ln>
        </p:spPr>
      </p:pic>
      <p:sp>
        <p:nvSpPr>
          <p:cNvPr id="4" name="CuadroTexto 1"/>
          <p:cNvSpPr txBox="1"/>
          <p:nvPr/>
        </p:nvSpPr>
        <p:spPr>
          <a:xfrm>
            <a:off x="179512" y="3579862"/>
            <a:ext cx="8750806"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esta otra imagen </a:t>
            </a:r>
            <a:r>
              <a:rPr lang="es-ES" b="1" dirty="0" smtClean="0">
                <a:solidFill>
                  <a:srgbClr val="002060"/>
                </a:solidFill>
                <a:latin typeface="Arial Black" panose="020B0A04020102020204" pitchFamily="34" charset="0"/>
              </a:rPr>
              <a:t>vemos a otro importante promotor del ecumenismo y también predicador del </a:t>
            </a:r>
            <a:r>
              <a:rPr lang="es-ES" b="1" dirty="0">
                <a:solidFill>
                  <a:srgbClr val="002060"/>
                </a:solidFill>
                <a:latin typeface="Arial Black" panose="020B0A04020102020204" pitchFamily="34" charset="0"/>
              </a:rPr>
              <a:t>falso evangelio de la prosperidad Joel </a:t>
            </a:r>
            <a:r>
              <a:rPr lang="es-ES" b="1" dirty="0" err="1">
                <a:solidFill>
                  <a:srgbClr val="002060"/>
                </a:solidFill>
                <a:latin typeface="Arial Black" panose="020B0A04020102020204" pitchFamily="34" charset="0"/>
              </a:rPr>
              <a:t>Osteen</a:t>
            </a:r>
            <a:r>
              <a:rPr lang="es-ES" b="1" dirty="0">
                <a:solidFill>
                  <a:srgbClr val="002060"/>
                </a:solidFill>
                <a:latin typeface="Arial Black" panose="020B0A04020102020204" pitchFamily="34" charset="0"/>
              </a:rPr>
              <a:t> </a:t>
            </a:r>
            <a:r>
              <a:rPr lang="es-ES" b="1" dirty="0" smtClean="0">
                <a:solidFill>
                  <a:srgbClr val="002060"/>
                </a:solidFill>
                <a:latin typeface="Arial Black" panose="020B0A04020102020204" pitchFamily="34" charset="0"/>
              </a:rPr>
              <a:t>haciendo junto con su hijo </a:t>
            </a:r>
            <a:r>
              <a:rPr lang="es-ES" b="1" dirty="0">
                <a:solidFill>
                  <a:srgbClr val="002060"/>
                </a:solidFill>
                <a:latin typeface="Arial Black" panose="020B0A04020102020204" pitchFamily="34" charset="0"/>
              </a:rPr>
              <a:t>esa señal extraña </a:t>
            </a:r>
            <a:r>
              <a:rPr lang="es-ES" b="1" dirty="0" smtClean="0">
                <a:solidFill>
                  <a:srgbClr val="002060"/>
                </a:solidFill>
                <a:latin typeface="Arial Black" panose="020B0A04020102020204" pitchFamily="34" charset="0"/>
              </a:rPr>
              <a:t>con los </a:t>
            </a:r>
            <a:r>
              <a:rPr lang="es-ES" b="1" dirty="0">
                <a:solidFill>
                  <a:srgbClr val="002060"/>
                </a:solidFill>
                <a:latin typeface="Arial Black" panose="020B0A04020102020204" pitchFamily="34" charset="0"/>
              </a:rPr>
              <a:t>dedos.</a:t>
            </a: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9850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221"/>
            <a:ext cx="9144000" cy="5135279"/>
          </a:xfrm>
          <a:prstGeom prst="rect">
            <a:avLst/>
          </a:prstGeom>
          <a:noFill/>
          <a:ln>
            <a:noFill/>
          </a:ln>
        </p:spPr>
      </p:pic>
      <p:sp>
        <p:nvSpPr>
          <p:cNvPr id="3" name="CuadroTexto 1"/>
          <p:cNvSpPr txBox="1"/>
          <p:nvPr/>
        </p:nvSpPr>
        <p:spPr>
          <a:xfrm>
            <a:off x="323528" y="3075806"/>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Por </a:t>
            </a:r>
            <a:r>
              <a:rPr lang="es-ES" b="1" dirty="0">
                <a:solidFill>
                  <a:srgbClr val="002060"/>
                </a:solidFill>
                <a:latin typeface="Arial Black" panose="020B0A04020102020204" pitchFamily="34" charset="0"/>
              </a:rPr>
              <a:t>último, en esta imagen observamos al fundador de la Iglesia de Satanás </a:t>
            </a:r>
            <a:r>
              <a:rPr lang="es-ES" b="1" dirty="0" err="1">
                <a:solidFill>
                  <a:srgbClr val="002060"/>
                </a:solidFill>
                <a:latin typeface="Arial Black" panose="020B0A04020102020204" pitchFamily="34" charset="0"/>
              </a:rPr>
              <a:t>Anton</a:t>
            </a:r>
            <a:r>
              <a:rPr lang="es-ES" b="1" dirty="0">
                <a:solidFill>
                  <a:srgbClr val="002060"/>
                </a:solidFill>
                <a:latin typeface="Arial Black" panose="020B0A04020102020204" pitchFamily="34" charset="0"/>
              </a:rPr>
              <a:t> </a:t>
            </a:r>
            <a:r>
              <a:rPr lang="es-ES" b="1" dirty="0" err="1">
                <a:solidFill>
                  <a:srgbClr val="002060"/>
                </a:solidFill>
                <a:latin typeface="Arial Black" panose="020B0A04020102020204" pitchFamily="34" charset="0"/>
              </a:rPr>
              <a:t>Lavey</a:t>
            </a:r>
            <a:r>
              <a:rPr lang="es-ES" b="1" dirty="0">
                <a:solidFill>
                  <a:srgbClr val="002060"/>
                </a:solidFill>
                <a:latin typeface="Arial Black" panose="020B0A04020102020204" pitchFamily="34" charset="0"/>
              </a:rPr>
              <a:t>, haciendo con sus dedos una señal satánica que lleva por nombre “el gesto de la mano cornuda”, el cual quiere decir que los cuernos (representados por los dedos índice y meñique) están sometiendo a los otros 3 dedos que están doblados y que representan al Padre, al Hijo y al Espíritu Santo. </a:t>
            </a: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6916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784"/>
            <a:ext cx="9144000" cy="5134716"/>
          </a:xfrm>
          <a:prstGeom prst="rect">
            <a:avLst/>
          </a:prstGeom>
          <a:noFill/>
          <a:ln>
            <a:noFill/>
          </a:ln>
        </p:spPr>
      </p:pic>
      <p:sp>
        <p:nvSpPr>
          <p:cNvPr id="3" name="CuadroTexto 1"/>
          <p:cNvSpPr txBox="1"/>
          <p:nvPr/>
        </p:nvSpPr>
        <p:spPr>
          <a:xfrm>
            <a:off x="251520" y="3939902"/>
            <a:ext cx="8606790"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estas dos imágenes vemos </a:t>
            </a:r>
            <a:r>
              <a:rPr lang="es-ES" b="1" dirty="0" smtClean="0">
                <a:solidFill>
                  <a:srgbClr val="002060"/>
                </a:solidFill>
                <a:latin typeface="Arial Black" panose="020B0A04020102020204" pitchFamily="34" charset="0"/>
              </a:rPr>
              <a:t>nuevamente al </a:t>
            </a:r>
            <a:r>
              <a:rPr lang="es-ES" b="1" dirty="0">
                <a:solidFill>
                  <a:srgbClr val="002060"/>
                </a:solidFill>
                <a:latin typeface="Arial Black" panose="020B0A04020102020204" pitchFamily="34" charset="0"/>
              </a:rPr>
              <a:t>predicador Benny </a:t>
            </a:r>
            <a:r>
              <a:rPr lang="es-ES" b="1" dirty="0" err="1">
                <a:solidFill>
                  <a:srgbClr val="002060"/>
                </a:solidFill>
                <a:latin typeface="Arial Black" panose="020B0A04020102020204" pitchFamily="34" charset="0"/>
              </a:rPr>
              <a:t>Hinn</a:t>
            </a:r>
            <a:r>
              <a:rPr lang="es-ES" b="1" dirty="0">
                <a:solidFill>
                  <a:srgbClr val="002060"/>
                </a:solidFill>
                <a:latin typeface="Arial Black" panose="020B0A04020102020204" pitchFamily="34" charset="0"/>
              </a:rPr>
              <a:t> </a:t>
            </a:r>
            <a:r>
              <a:rPr lang="es-ES" b="1" dirty="0" smtClean="0">
                <a:solidFill>
                  <a:srgbClr val="002060"/>
                </a:solidFill>
                <a:latin typeface="Arial Black" panose="020B0A04020102020204" pitchFamily="34" charset="0"/>
              </a:rPr>
              <a:t>(vestido </a:t>
            </a:r>
            <a:r>
              <a:rPr lang="es-ES" b="1" dirty="0">
                <a:solidFill>
                  <a:srgbClr val="002060"/>
                </a:solidFill>
                <a:latin typeface="Arial Black" panose="020B0A04020102020204" pitchFamily="34" charset="0"/>
              </a:rPr>
              <a:t>como cura del Vaticano) con el obispo católico, </a:t>
            </a:r>
            <a:r>
              <a:rPr lang="es-ES" b="1" dirty="0" err="1">
                <a:solidFill>
                  <a:srgbClr val="002060"/>
                </a:solidFill>
                <a:latin typeface="Arial Black" panose="020B0A04020102020204" pitchFamily="34" charset="0"/>
              </a:rPr>
              <a:t>Raniero</a:t>
            </a:r>
            <a:r>
              <a:rPr lang="es-ES" b="1" dirty="0">
                <a:solidFill>
                  <a:srgbClr val="002060"/>
                </a:solidFill>
                <a:latin typeface="Arial Black" panose="020B0A04020102020204" pitchFamily="34" charset="0"/>
              </a:rPr>
              <a:t> </a:t>
            </a:r>
            <a:r>
              <a:rPr lang="es-ES" b="1" dirty="0" err="1" smtClean="0">
                <a:solidFill>
                  <a:srgbClr val="002060"/>
                </a:solidFill>
                <a:latin typeface="Arial Black" panose="020B0A04020102020204" pitchFamily="34" charset="0"/>
              </a:rPr>
              <a:t>Cantalamessa</a:t>
            </a:r>
            <a:r>
              <a:rPr lang="es-ES" b="1" dirty="0" smtClean="0">
                <a:solidFill>
                  <a:srgbClr val="002060"/>
                </a:solidFill>
                <a:latin typeface="Arial Black" panose="020B0A04020102020204" pitchFamily="34" charset="0"/>
              </a:rPr>
              <a:t>.</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591449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507854"/>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Al </a:t>
            </a:r>
            <a:r>
              <a:rPr lang="es-ES" b="1" dirty="0">
                <a:solidFill>
                  <a:srgbClr val="002060"/>
                </a:solidFill>
                <a:latin typeface="Arial Black" panose="020B0A04020102020204" pitchFamily="34" charset="0"/>
              </a:rPr>
              <a:t>final, de nuestra presentación mostraremos un vídeo </a:t>
            </a:r>
            <a:r>
              <a:rPr lang="es-ES" b="1" dirty="0" smtClean="0">
                <a:solidFill>
                  <a:srgbClr val="002060"/>
                </a:solidFill>
                <a:latin typeface="Arial Black" panose="020B0A04020102020204" pitchFamily="34" charset="0"/>
              </a:rPr>
              <a:t>donde </a:t>
            </a:r>
            <a:r>
              <a:rPr lang="es-ES" b="1" dirty="0">
                <a:solidFill>
                  <a:srgbClr val="002060"/>
                </a:solidFill>
                <a:latin typeface="Arial Black" panose="020B0A04020102020204" pitchFamily="34" charset="0"/>
              </a:rPr>
              <a:t>el predicador Benny </a:t>
            </a:r>
            <a:r>
              <a:rPr lang="es-ES" b="1" dirty="0" err="1">
                <a:solidFill>
                  <a:srgbClr val="002060"/>
                </a:solidFill>
                <a:latin typeface="Arial Black" panose="020B0A04020102020204" pitchFamily="34" charset="0"/>
              </a:rPr>
              <a:t>Hinn</a:t>
            </a:r>
            <a:r>
              <a:rPr lang="es-ES" b="1" dirty="0">
                <a:solidFill>
                  <a:srgbClr val="002060"/>
                </a:solidFill>
                <a:latin typeface="Arial Black" panose="020B0A04020102020204" pitchFamily="34" charset="0"/>
              </a:rPr>
              <a:t>, dice que fue nombrado “mayordomo de las obras de Miguel Ángel” y que estaba solicitando ofrendas a sus fieles y terceras personas para llevar jugosas sumas de dinero a las arcas millonarias del Vaticano.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02115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9122"/>
          </a:xfrm>
          <a:prstGeom prst="rect">
            <a:avLst/>
          </a:prstGeom>
          <a:noFill/>
          <a:ln>
            <a:noFill/>
          </a:ln>
        </p:spPr>
      </p:pic>
      <p:sp>
        <p:nvSpPr>
          <p:cNvPr id="3" name="CuadroTexto 1"/>
          <p:cNvSpPr txBox="1"/>
          <p:nvPr/>
        </p:nvSpPr>
        <p:spPr>
          <a:xfrm>
            <a:off x="323528" y="3003798"/>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b</a:t>
            </a:r>
            <a:r>
              <a:rPr lang="es-ES" b="1" dirty="0">
                <a:solidFill>
                  <a:srgbClr val="002060"/>
                </a:solidFill>
                <a:latin typeface="Arial Black" panose="020B0A04020102020204" pitchFamily="34" charset="0"/>
              </a:rPr>
              <a:t>) “El movimiento de los G12”, llamados también “Visión celular”, fundado por el colombiano César Castellanos, </a:t>
            </a:r>
            <a:r>
              <a:rPr lang="es-ES" b="1" dirty="0" smtClean="0">
                <a:solidFill>
                  <a:srgbClr val="002060"/>
                </a:solidFill>
                <a:latin typeface="Arial Black" panose="020B0A04020102020204" pitchFamily="34" charset="0"/>
              </a:rPr>
              <a:t>quien </a:t>
            </a:r>
            <a:r>
              <a:rPr lang="es-ES" b="1" dirty="0">
                <a:solidFill>
                  <a:srgbClr val="002060"/>
                </a:solidFill>
                <a:latin typeface="Arial Black" panose="020B0A04020102020204" pitchFamily="34" charset="0"/>
              </a:rPr>
              <a:t>dice recibió una “revelación especial” del Espíritu Santo para un mayor crecimiento de las iglesias cristianas (mega iglesias), cuando en realidad dicha visión, doctrina, métodos y prácticas fue concebida en la mente del jesuita Ignacio de Loyola, la cual fue perfeccionada por Josemaría Escrivá de Balaguer, fundador del “Opus Dei”.</a:t>
            </a:r>
            <a:endParaRPr lang="es-PE" b="1" dirty="0">
              <a:solidFill>
                <a:schemeClr val="bg1"/>
              </a:solidFill>
              <a:latin typeface="Arial Black" panose="020B0A04020102020204" pitchFamily="34" charset="0"/>
            </a:endParaRPr>
          </a:p>
        </p:txBody>
      </p:sp>
      <p:sp>
        <p:nvSpPr>
          <p:cNvPr id="4" name="CuadroTexto 1"/>
          <p:cNvSpPr txBox="1"/>
          <p:nvPr/>
        </p:nvSpPr>
        <p:spPr>
          <a:xfrm>
            <a:off x="4860032" y="1131590"/>
            <a:ext cx="4032448" cy="900246"/>
          </a:xfrm>
          <a:prstGeom prst="rect">
            <a:avLst/>
          </a:prstGeom>
          <a:noFill/>
        </p:spPr>
        <p:txBody>
          <a:bodyPr wrap="square" lIns="68580" tIns="34290" rIns="68580" bIns="34290" rtlCol="0">
            <a:spAutoFit/>
            <a:scene3d>
              <a:camera prst="obliqueBottomLeft"/>
              <a:lightRig rig="threePt" dir="t"/>
            </a:scene3d>
            <a:sp3d extrusionH="38100">
              <a:extrusionClr>
                <a:schemeClr val="tx1"/>
              </a:extrusionClr>
            </a:sp3d>
          </a:bodyPr>
          <a:lstStyle/>
          <a:p>
            <a:pPr algn="ctr"/>
            <a:r>
              <a:rPr lang="es-ES" b="1" dirty="0" smtClean="0">
                <a:solidFill>
                  <a:srgbClr val="002060"/>
                </a:solidFill>
                <a:effectLst>
                  <a:outerShdw blurRad="355600" dist="50800" dir="5400000" algn="ctr" rotWithShape="0">
                    <a:schemeClr val="tx1"/>
                  </a:outerShdw>
                </a:effectLst>
                <a:latin typeface="Arial Black" panose="020B0A04020102020204" pitchFamily="34" charset="0"/>
              </a:rPr>
              <a:t>En </a:t>
            </a:r>
            <a:r>
              <a:rPr lang="es-ES" b="1" dirty="0">
                <a:solidFill>
                  <a:srgbClr val="002060"/>
                </a:solidFill>
                <a:effectLst>
                  <a:outerShdw blurRad="355600" dist="50800" dir="5400000" algn="ctr" rotWithShape="0">
                    <a:schemeClr val="tx1"/>
                  </a:outerShdw>
                </a:effectLst>
                <a:latin typeface="Arial Black" panose="020B0A04020102020204" pitchFamily="34" charset="0"/>
              </a:rPr>
              <a:t>esta imagen vemos al fundador de la secta G12, César Castellanos </a:t>
            </a:r>
            <a:endParaRPr lang="es-PE" b="1" dirty="0">
              <a:solidFill>
                <a:schemeClr val="bg1"/>
              </a:solidFill>
              <a:effectLst>
                <a:outerShdw blurRad="355600" dist="50800" dir="5400000" algn="ctr" rotWithShape="0">
                  <a:schemeClr val="tx1"/>
                </a:outerShdw>
              </a:effectLst>
              <a:latin typeface="Arial Black" panose="020B0A04020102020204" pitchFamily="34" charset="0"/>
            </a:endParaRPr>
          </a:p>
        </p:txBody>
      </p:sp>
    </p:spTree>
    <p:extLst>
      <p:ext uri="{BB962C8B-B14F-4D97-AF65-F5344CB8AC3E}">
        <p14:creationId xmlns:p14="http://schemas.microsoft.com/office/powerpoint/2010/main" val="586825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50" fill="hold"/>
                                        <p:tgtEl>
                                          <p:spTgt spid="6"/>
                                        </p:tgtEl>
                                        <p:attrNameLst>
                                          <p:attrName>ppt_w</p:attrName>
                                        </p:attrNameLst>
                                      </p:cBhvr>
                                      <p:tavLst>
                                        <p:tav tm="0">
                                          <p:val>
                                            <p:strVal val="4/3*#ppt_w"/>
                                          </p:val>
                                        </p:tav>
                                        <p:tav tm="100000">
                                          <p:val>
                                            <p:strVal val="#ppt_w"/>
                                          </p:val>
                                        </p:tav>
                                      </p:tavLst>
                                    </p:anim>
                                    <p:anim calcmode="lin" valueType="num">
                                      <p:cBhvr>
                                        <p:cTn id="16"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219822"/>
            <a:ext cx="8454682" cy="179279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En </a:t>
            </a:r>
            <a:r>
              <a:rPr lang="es-ES" sz="1600" b="1" dirty="0">
                <a:solidFill>
                  <a:srgbClr val="002060"/>
                </a:solidFill>
                <a:latin typeface="Arial Black" panose="020B0A04020102020204" pitchFamily="34" charset="0"/>
              </a:rPr>
              <a:t>esta imagen vemos a César Castellanos predicando sobre un piso cuadriculado, el cual es el tipo de piso que usa la secta satánica de los masones. </a:t>
            </a:r>
          </a:p>
          <a:p>
            <a:pPr algn="ctr"/>
            <a:r>
              <a:rPr lang="es-ES" sz="1600" b="1" dirty="0">
                <a:solidFill>
                  <a:srgbClr val="002060"/>
                </a:solidFill>
                <a:latin typeface="Arial Black" panose="020B0A04020102020204" pitchFamily="34" charset="0"/>
              </a:rPr>
              <a:t>En la masonería, cuando se hacen ritos o invocaciones usando el piso cuadriculado lo que hacen es invocar espíritus inmundos o demonios que pululan en el inframundo (mundo extra dimensional).</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9493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451" y="0"/>
            <a:ext cx="9144000" cy="5143500"/>
          </a:xfrm>
          <a:prstGeom prst="rect">
            <a:avLst/>
          </a:prstGeom>
          <a:noFill/>
          <a:ln>
            <a:noFill/>
          </a:ln>
        </p:spPr>
      </p:pic>
      <p:sp>
        <p:nvSpPr>
          <p:cNvPr id="3" name="2 Rectángulo"/>
          <p:cNvSpPr/>
          <p:nvPr/>
        </p:nvSpPr>
        <p:spPr>
          <a:xfrm>
            <a:off x="1763688" y="339502"/>
            <a:ext cx="5544616" cy="1569660"/>
          </a:xfrm>
          <a:prstGeom prst="rect">
            <a:avLst/>
          </a:prstGeom>
          <a:scene3d>
            <a:camera prst="obliqueBottomLeft"/>
            <a:lightRig rig="threePt" dir="t"/>
          </a:scene3d>
          <a:sp3d>
            <a:bevelT w="152400" h="50800" prst="softRound"/>
          </a:sp3d>
        </p:spPr>
        <p:txBody>
          <a:bodyPr wrap="square">
            <a:spAutoFit/>
            <a:sp3d extrusionH="88900" contourW="6350">
              <a:extrusionClr>
                <a:srgbClr val="005392"/>
              </a:extrusionClr>
              <a:contourClr>
                <a:schemeClr val="accent5">
                  <a:lumMod val="50000"/>
                </a:schemeClr>
              </a:contourClr>
            </a:sp3d>
          </a:bodyPr>
          <a:lstStyle/>
          <a:p>
            <a:pPr algn="ctr"/>
            <a: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“Porque se levantarán falsos </a:t>
            </a:r>
            <a:r>
              <a:rPr lang="es-ES" sz="2000" dirty="0" err="1">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Cristos</a:t>
            </a:r>
            <a: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y falsos profetas, y harán grandes señales y prodigios, de tal manera que engañarán, si fuere posible, aun a los escogidos</a:t>
            </a: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endPar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r>
              <a:rPr lang="es-ES" sz="16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Mateo 24:24</a:t>
            </a:r>
            <a:endPar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p:txBody>
      </p:sp>
      <p:sp>
        <p:nvSpPr>
          <p:cNvPr id="4" name="CuadroTexto 1"/>
          <p:cNvSpPr txBox="1"/>
          <p:nvPr/>
        </p:nvSpPr>
        <p:spPr>
          <a:xfrm>
            <a:off x="251520" y="2335039"/>
            <a:ext cx="8606790" cy="280846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a:solidFill>
                  <a:srgbClr val="002060"/>
                </a:solidFill>
                <a:latin typeface="Arial Black" panose="020B0A04020102020204" pitchFamily="34" charset="0"/>
              </a:rPr>
              <a:t>Estos dos falsos movimientos, el apostólico - profético, y el G12 se han introducido e infiltrado dentro del protestantismo como agentes de los masones </a:t>
            </a:r>
            <a:r>
              <a:rPr lang="es-ES" sz="1600" b="1" dirty="0" err="1">
                <a:solidFill>
                  <a:srgbClr val="002060"/>
                </a:solidFill>
                <a:latin typeface="Arial Black" panose="020B0A04020102020204" pitchFamily="34" charset="0"/>
              </a:rPr>
              <a:t>illuminatis</a:t>
            </a:r>
            <a:r>
              <a:rPr lang="es-ES" sz="1600" b="1" dirty="0">
                <a:solidFill>
                  <a:srgbClr val="002060"/>
                </a:solidFill>
                <a:latin typeface="Arial Black" panose="020B0A04020102020204" pitchFamily="34" charset="0"/>
              </a:rPr>
              <a:t>, y tienen en común que son seguidores del falso evangelio de la prosperidad, tema éste que tratamos en nuestra presentación anterior, y donde en sus </a:t>
            </a:r>
            <a:r>
              <a:rPr lang="es-ES" sz="1600" b="1" dirty="0" smtClean="0">
                <a:solidFill>
                  <a:srgbClr val="002060"/>
                </a:solidFill>
                <a:latin typeface="Arial Black" panose="020B0A04020102020204" pitchFamily="34" charset="0"/>
              </a:rPr>
              <a:t>prédicas </a:t>
            </a:r>
            <a:r>
              <a:rPr lang="es-ES" sz="1600" b="1" dirty="0">
                <a:solidFill>
                  <a:srgbClr val="002060"/>
                </a:solidFill>
                <a:latin typeface="Arial Black" panose="020B0A04020102020204" pitchFamily="34" charset="0"/>
              </a:rPr>
              <a:t>ponen énfasis en el dinero y todo lo material, sacando dinero a los fieles a través de la manipulación. No predican acerca de la </a:t>
            </a:r>
            <a:r>
              <a:rPr lang="es-ES" sz="1600" b="1" dirty="0" smtClean="0">
                <a:solidFill>
                  <a:srgbClr val="002060"/>
                </a:solidFill>
                <a:latin typeface="Arial Black" panose="020B0A04020102020204" pitchFamily="34" charset="0"/>
              </a:rPr>
              <a:t>2ª </a:t>
            </a:r>
            <a:r>
              <a:rPr lang="es-ES" sz="1600" b="1" dirty="0">
                <a:solidFill>
                  <a:srgbClr val="002060"/>
                </a:solidFill>
                <a:latin typeface="Arial Black" panose="020B0A04020102020204" pitchFamily="34" charset="0"/>
              </a:rPr>
              <a:t>venida de Cristo ni de las señales que a la luz de los acontecimientos mundiales la están precediendo, no hablan acerca del pecado ni lo confrontan, no predican acerca del arrepentimiento, ni instruyen sobre el desprendimiento material.</a:t>
            </a:r>
          </a:p>
          <a:p>
            <a:pPr algn="ct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19974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188" y="0"/>
            <a:ext cx="9144000" cy="5143500"/>
          </a:xfrm>
          <a:prstGeom prst="rect">
            <a:avLst/>
          </a:prstGeom>
          <a:noFill/>
          <a:ln>
            <a:noFill/>
          </a:ln>
        </p:spPr>
      </p:pic>
      <p:sp>
        <p:nvSpPr>
          <p:cNvPr id="4" name="CuadroTexto 1"/>
          <p:cNvSpPr txBox="1"/>
          <p:nvPr/>
        </p:nvSpPr>
        <p:spPr>
          <a:xfrm>
            <a:off x="251520" y="4083918"/>
            <a:ext cx="8606790" cy="80791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Otros miembros propulsores del ecumenismo relacionados a </a:t>
            </a:r>
            <a:r>
              <a:rPr lang="es-ES" sz="1600" b="1" dirty="0">
                <a:solidFill>
                  <a:srgbClr val="002060"/>
                </a:solidFill>
                <a:latin typeface="Arial Black" panose="020B0A04020102020204" pitchFamily="34" charset="0"/>
              </a:rPr>
              <a:t>estos dos falsos movimientos </a:t>
            </a:r>
            <a:r>
              <a:rPr lang="es-ES" sz="1600" b="1" dirty="0" err="1">
                <a:solidFill>
                  <a:srgbClr val="002060"/>
                </a:solidFill>
                <a:latin typeface="Arial Black" panose="020B0A04020102020204" pitchFamily="34" charset="0"/>
              </a:rPr>
              <a:t>pseudo</a:t>
            </a:r>
            <a:r>
              <a:rPr lang="es-ES" sz="1600" b="1" dirty="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evangélicos que </a:t>
            </a:r>
            <a:r>
              <a:rPr lang="es-ES" sz="1600" b="1" dirty="0">
                <a:solidFill>
                  <a:srgbClr val="002060"/>
                </a:solidFill>
                <a:latin typeface="Arial Black" panose="020B0A04020102020204" pitchFamily="34" charset="0"/>
              </a:rPr>
              <a:t>tienen conexión con los masones </a:t>
            </a:r>
            <a:r>
              <a:rPr lang="es-ES" sz="1600" b="1" dirty="0" err="1" smtClean="0">
                <a:solidFill>
                  <a:srgbClr val="002060"/>
                </a:solidFill>
                <a:latin typeface="Arial Black" panose="020B0A04020102020204" pitchFamily="34" charset="0"/>
              </a:rPr>
              <a:t>illuminatis</a:t>
            </a:r>
            <a:r>
              <a:rPr lang="es-ES" sz="1600" b="1" dirty="0" smtClean="0">
                <a:solidFill>
                  <a:srgbClr val="002060"/>
                </a:solidFill>
                <a:latin typeface="Arial Black" panose="020B0A04020102020204" pitchFamily="34" charset="0"/>
              </a:rPr>
              <a:t>.</a:t>
            </a: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068012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ECUMENISMOOOOOO [Recuperado]"/>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15225" y="0"/>
            <a:ext cx="9144000" cy="5143500"/>
          </a:xfrm>
          <a:prstGeom prst="rect">
            <a:avLst/>
          </a:prstGeom>
          <a:noFill/>
          <a:ln>
            <a:noFill/>
          </a:ln>
        </p:spPr>
      </p:pic>
      <p:sp>
        <p:nvSpPr>
          <p:cNvPr id="3" name="CuadroTexto 1"/>
          <p:cNvSpPr txBox="1"/>
          <p:nvPr/>
        </p:nvSpPr>
        <p:spPr>
          <a:xfrm>
            <a:off x="323528" y="4083918"/>
            <a:ext cx="8606790" cy="80791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Otros miembros también propulsores del ecumenismo relacionados a </a:t>
            </a:r>
            <a:r>
              <a:rPr lang="es-ES" sz="1600" b="1" dirty="0">
                <a:solidFill>
                  <a:srgbClr val="002060"/>
                </a:solidFill>
                <a:latin typeface="Arial Black" panose="020B0A04020102020204" pitchFamily="34" charset="0"/>
              </a:rPr>
              <a:t>estos dos falsos movimientos </a:t>
            </a:r>
            <a:r>
              <a:rPr lang="es-ES" sz="1600" b="1" dirty="0" err="1">
                <a:solidFill>
                  <a:srgbClr val="002060"/>
                </a:solidFill>
                <a:latin typeface="Arial Black" panose="020B0A04020102020204" pitchFamily="34" charset="0"/>
              </a:rPr>
              <a:t>pseudo</a:t>
            </a:r>
            <a:r>
              <a:rPr lang="es-ES" sz="1600" b="1" dirty="0">
                <a:solidFill>
                  <a:srgbClr val="002060"/>
                </a:solidFill>
                <a:latin typeface="Arial Black" panose="020B0A04020102020204" pitchFamily="34" charset="0"/>
              </a:rPr>
              <a:t> </a:t>
            </a:r>
            <a:r>
              <a:rPr lang="es-ES" sz="1600" b="1" dirty="0" smtClean="0">
                <a:solidFill>
                  <a:srgbClr val="002060"/>
                </a:solidFill>
                <a:latin typeface="Arial Black" panose="020B0A04020102020204" pitchFamily="34" charset="0"/>
              </a:rPr>
              <a:t>evangélicos cuya vinculación con los masones </a:t>
            </a:r>
            <a:r>
              <a:rPr lang="es-ES" sz="1600" b="1" dirty="0" err="1" smtClean="0">
                <a:solidFill>
                  <a:srgbClr val="002060"/>
                </a:solidFill>
                <a:latin typeface="Arial Black" panose="020B0A04020102020204" pitchFamily="34" charset="0"/>
              </a:rPr>
              <a:t>illuminatis</a:t>
            </a:r>
            <a:r>
              <a:rPr lang="es-ES" sz="1600" b="1" dirty="0" smtClean="0">
                <a:solidFill>
                  <a:srgbClr val="002060"/>
                </a:solidFill>
                <a:latin typeface="Arial Black" panose="020B0A04020102020204" pitchFamily="34" charset="0"/>
              </a:rPr>
              <a:t> no está acreditada.</a:t>
            </a:r>
            <a:endParaRPr lang="es-ES"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96090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348"/>
            <a:ext cx="9144000" cy="5134152"/>
          </a:xfrm>
          <a:prstGeom prst="rect">
            <a:avLst/>
          </a:prstGeom>
          <a:noFill/>
          <a:ln>
            <a:noFill/>
          </a:ln>
        </p:spPr>
      </p:pic>
      <p:sp>
        <p:nvSpPr>
          <p:cNvPr id="3" name="CuadroTexto 1"/>
          <p:cNvSpPr txBox="1"/>
          <p:nvPr/>
        </p:nvSpPr>
        <p:spPr>
          <a:xfrm>
            <a:off x="251520" y="411510"/>
            <a:ext cx="8606790" cy="477823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a:t>
            </a:r>
            <a:r>
              <a:rPr lang="es-ES" b="1" dirty="0">
                <a:solidFill>
                  <a:srgbClr val="002060"/>
                </a:solidFill>
                <a:latin typeface="Arial Black" panose="020B0A04020102020204" pitchFamily="34" charset="0"/>
              </a:rPr>
              <a:t>lector, Ud. con justa razón podría pensar desde un punto de vista humanista y moral ¿Qué tiene de malo que varias religiones se unan, si todas ellas tienen por finalidad el bien común?</a:t>
            </a:r>
          </a:p>
          <a:p>
            <a:pPr algn="ctr"/>
            <a:r>
              <a:rPr lang="es-ES" b="1" dirty="0">
                <a:solidFill>
                  <a:srgbClr val="002060"/>
                </a:solidFill>
                <a:latin typeface="Arial Black" panose="020B0A04020102020204" pitchFamily="34" charset="0"/>
              </a:rPr>
              <a:t>Sin embargo, la Biblia dice que los pensamientos de Dios no son nuestros pensamientos (los cuales son lógicos, moralistas, éticos). Por ello, Isaías 55:8-9 nos dice</a:t>
            </a:r>
            <a:r>
              <a:rPr lang="es-ES" b="1" dirty="0" smtClean="0">
                <a:solidFill>
                  <a:srgbClr val="002060"/>
                </a:solidFill>
                <a:latin typeface="Arial Black" panose="020B0A04020102020204" pitchFamily="34" charset="0"/>
              </a:rPr>
              <a:t>:</a:t>
            </a:r>
          </a:p>
          <a:p>
            <a:pPr algn="ctr"/>
            <a:endParaRPr lang="es-ES" b="1" dirty="0">
              <a:solidFill>
                <a:srgbClr val="002060"/>
              </a:solidFill>
              <a:effectLst>
                <a:outerShdw blurRad="38100" dist="50800" dir="5400000" algn="ctr" rotWithShape="0">
                  <a:srgbClr val="000000">
                    <a:alpha val="43137"/>
                  </a:srgbClr>
                </a:outerShdw>
              </a:effectLst>
              <a:latin typeface="Arial Black" panose="020B0A04020102020204" pitchFamily="34" charset="0"/>
            </a:endParaRPr>
          </a:p>
          <a:p>
            <a:pPr algn="ctr"/>
            <a:r>
              <a:rPr lang="es-ES" b="1" dirty="0">
                <a:solidFill>
                  <a:srgbClr val="002060"/>
                </a:solidFill>
                <a:latin typeface="Arial Black" panose="020B0A04020102020204" pitchFamily="34" charset="0"/>
              </a:rPr>
              <a:t>“Porque mis pensamientos no son vuestros pensamientos, ni vuestros caminos mis caminos, dijo Yahveh.</a:t>
            </a:r>
          </a:p>
          <a:p>
            <a:pPr algn="ctr"/>
            <a:r>
              <a:rPr lang="es-ES" b="1" dirty="0">
                <a:solidFill>
                  <a:srgbClr val="002060"/>
                </a:solidFill>
                <a:latin typeface="Arial Black" panose="020B0A04020102020204" pitchFamily="34" charset="0"/>
              </a:rPr>
              <a:t>Como son más altos los cielos que la tierra, así son mis caminos más altos que vuestros caminos, y mis pensamientos más que vuestros pensamientos”.</a:t>
            </a: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Y en el evangelio de Lucas 16:15, Jesucristo dijo “…….porque lo que los hombres tienen por sublime, delante de Dios es ABOMINACIÓN.”</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81315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075806"/>
            <a:ext cx="8606790" cy="179279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En ese </a:t>
            </a:r>
            <a:r>
              <a:rPr lang="es-ES" sz="1600" b="1" dirty="0">
                <a:solidFill>
                  <a:srgbClr val="002060"/>
                </a:solidFill>
                <a:latin typeface="Arial Black" panose="020B0A04020102020204" pitchFamily="34" charset="0"/>
              </a:rPr>
              <a:t>sentido, daremos 2 razones </a:t>
            </a:r>
            <a:r>
              <a:rPr lang="es-ES" sz="1600" b="1" dirty="0" smtClean="0">
                <a:solidFill>
                  <a:srgbClr val="002060"/>
                </a:solidFill>
                <a:latin typeface="Arial Black" panose="020B0A04020102020204" pitchFamily="34" charset="0"/>
              </a:rPr>
              <a:t>por las cuales </a:t>
            </a:r>
            <a:r>
              <a:rPr lang="es-ES" sz="1600" b="1" dirty="0">
                <a:solidFill>
                  <a:srgbClr val="002060"/>
                </a:solidFill>
                <a:latin typeface="Arial Black" panose="020B0A04020102020204" pitchFamily="34" charset="0"/>
              </a:rPr>
              <a:t>el ecumenismo o intento de unir varias religiones en pos de constituir una iglesia mundial es anti bíblico. </a:t>
            </a:r>
          </a:p>
          <a:p>
            <a:pPr algn="ctr"/>
            <a:r>
              <a:rPr lang="es-ES" sz="1600" b="1" dirty="0">
                <a:solidFill>
                  <a:srgbClr val="002060"/>
                </a:solidFill>
                <a:latin typeface="Arial Black" panose="020B0A04020102020204" pitchFamily="34" charset="0"/>
              </a:rPr>
              <a:t>1ª Razón: Porque prepara el camino para la aparición del Anticristo (líder político) junto a su fiel colaborador, el Falso Profeta, quien será un religioso que ejercerá liderazgo mundial de esa iglesia unificada, dentro del Nuevo Orden Mundial promovido por los masones </a:t>
            </a:r>
            <a:r>
              <a:rPr lang="es-ES" sz="1600" b="1" dirty="0" err="1">
                <a:solidFill>
                  <a:srgbClr val="002060"/>
                </a:solidFill>
                <a:latin typeface="Arial Black" panose="020B0A04020102020204" pitchFamily="34" charset="0"/>
              </a:rPr>
              <a:t>illuminatis</a:t>
            </a:r>
            <a:r>
              <a:rPr lang="es-ES" sz="1600" b="1" dirty="0">
                <a:solidFill>
                  <a:srgbClr val="002060"/>
                </a:solidFill>
                <a:latin typeface="Arial Black" panose="020B0A04020102020204" pitchFamily="34" charset="0"/>
              </a:rPr>
              <a:t>.</a:t>
            </a:r>
          </a:p>
        </p:txBody>
      </p:sp>
    </p:spTree>
    <p:extLst>
      <p:ext uri="{BB962C8B-B14F-4D97-AF65-F5344CB8AC3E}">
        <p14:creationId xmlns:p14="http://schemas.microsoft.com/office/powerpoint/2010/main" val="242362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2139702"/>
            <a:ext cx="8280920" cy="333168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effectLst>
                  <a:outerShdw blurRad="330200" dist="50800" dir="5400000" algn="ctr" rotWithShape="0">
                    <a:schemeClr val="tx1"/>
                  </a:outerShdw>
                </a:effectLst>
                <a:latin typeface="Arial Black" panose="020B0A04020102020204" pitchFamily="34" charset="0"/>
              </a:rPr>
              <a:t>Apocalipsis </a:t>
            </a:r>
            <a:r>
              <a:rPr lang="es-ES" sz="1600" b="1" dirty="0">
                <a:solidFill>
                  <a:srgbClr val="002060"/>
                </a:solidFill>
                <a:effectLst>
                  <a:outerShdw blurRad="330200" dist="50800" dir="5400000" algn="ctr" rotWithShape="0">
                    <a:schemeClr val="tx1"/>
                  </a:outerShdw>
                </a:effectLst>
                <a:latin typeface="Arial Black" panose="020B0A04020102020204" pitchFamily="34" charset="0"/>
              </a:rPr>
              <a:t>13:1-7, nos habla del Anticristo, cuando dice:</a:t>
            </a:r>
          </a:p>
          <a:p>
            <a:pPr algn="ctr"/>
            <a:r>
              <a:rPr lang="es-ES" sz="1600" b="1" dirty="0">
                <a:solidFill>
                  <a:srgbClr val="002060"/>
                </a:solidFill>
                <a:effectLst>
                  <a:outerShdw blurRad="330200" dist="50800" dir="5400000" algn="ctr" rotWithShape="0">
                    <a:schemeClr val="tx1"/>
                  </a:outerShdw>
                </a:effectLst>
                <a:latin typeface="Arial Black" panose="020B0A04020102020204" pitchFamily="34" charset="0"/>
              </a:rPr>
              <a:t>“Y se le permitió hacer guerra contra los santos, y vencerlos. También se le dio AUTORIDAD SOBRE TODA TRIBU, PUEBLO, LENGUA Y NACIÓN”. Precisamente esto último nos habla de un GOBIERNO MUNDIAL, al cual aspiran los masones </a:t>
            </a:r>
            <a:r>
              <a:rPr lang="es-ES" sz="1600" b="1" dirty="0" err="1">
                <a:solidFill>
                  <a:srgbClr val="002060"/>
                </a:solidFill>
                <a:effectLst>
                  <a:outerShdw blurRad="330200" dist="50800" dir="5400000" algn="ctr" rotWithShape="0">
                    <a:schemeClr val="tx1"/>
                  </a:outerShdw>
                </a:effectLst>
                <a:latin typeface="Arial Black" panose="020B0A04020102020204" pitchFamily="34" charset="0"/>
              </a:rPr>
              <a:t>illuminatis</a:t>
            </a:r>
            <a:r>
              <a:rPr lang="es-ES" sz="1600" b="1" dirty="0">
                <a:solidFill>
                  <a:srgbClr val="002060"/>
                </a:solidFill>
                <a:effectLst>
                  <a:outerShdw blurRad="330200" dist="50800" dir="5400000" algn="ctr" rotWithShape="0">
                    <a:schemeClr val="tx1"/>
                  </a:outerShdw>
                </a:effectLst>
                <a:latin typeface="Arial Black" panose="020B0A04020102020204" pitchFamily="34" charset="0"/>
              </a:rPr>
              <a:t>.</a:t>
            </a:r>
          </a:p>
          <a:p>
            <a:pPr algn="ctr"/>
            <a:r>
              <a:rPr lang="es-ES" sz="1600" b="1" dirty="0">
                <a:solidFill>
                  <a:srgbClr val="002060"/>
                </a:solidFill>
                <a:effectLst>
                  <a:outerShdw blurRad="330200" dist="50800" dir="5400000" algn="ctr" rotWithShape="0">
                    <a:schemeClr val="tx1"/>
                  </a:outerShdw>
                </a:effectLst>
                <a:latin typeface="Arial Black" panose="020B0A04020102020204" pitchFamily="34" charset="0"/>
              </a:rPr>
              <a:t>Apocalipsis 13:11-17, nos habla del Falso Profeta, un líder religioso de la iglesia mundial o ecuménica, que hará creer a los moradores de la Tierra que el Anticristo es el verdadero Mesías y muchos serán engañados, pues este falso profeta, según el versículo 12,  ordenará adoración pública al Anticristo (falso mesías); también hará falsos milagros y señales como hacer descender fuego del cielo a la Tierra. </a:t>
            </a:r>
          </a:p>
          <a:p>
            <a:pPr algn="ctr"/>
            <a:endParaRPr lang="es-ES" sz="1600" b="1" dirty="0">
              <a:solidFill>
                <a:srgbClr val="002060"/>
              </a:solidFill>
              <a:effectLst>
                <a:outerShdw blurRad="330200" dist="50800" dir="5400000" algn="ctr" rotWithShape="0">
                  <a:schemeClr val="tx1"/>
                </a:outerShdw>
              </a:effectLst>
              <a:latin typeface="Arial Black" panose="020B0A04020102020204" pitchFamily="34" charset="0"/>
            </a:endParaRPr>
          </a:p>
          <a:p>
            <a:pPr algn="ctr"/>
            <a:endParaRPr lang="es-PE" sz="1600" b="1" dirty="0">
              <a:solidFill>
                <a:schemeClr val="bg1"/>
              </a:solidFill>
              <a:effectLst>
                <a:outerShdw blurRad="330200" dist="50800" dir="5400000" algn="ctr" rotWithShape="0">
                  <a:schemeClr val="tx1"/>
                </a:outerShdw>
              </a:effectLst>
              <a:latin typeface="Arial Black" panose="020B0A04020102020204" pitchFamily="34" charset="0"/>
            </a:endParaRPr>
          </a:p>
        </p:txBody>
      </p:sp>
    </p:spTree>
    <p:extLst>
      <p:ext uri="{BB962C8B-B14F-4D97-AF65-F5344CB8AC3E}">
        <p14:creationId xmlns:p14="http://schemas.microsoft.com/office/powerpoint/2010/main" val="329159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2715766"/>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los versículos 16-17, el falso profeta, por orden del Anticristo, mandará marcar a todos los moradores de la Tierra, el número 666, sea en la mano derecha o en la frente y esta marca sustituirá al dinero, ya que servirá para poder comprar y vender, y el ciudadano que no </a:t>
            </a:r>
            <a:r>
              <a:rPr lang="es-ES" b="1" dirty="0" smtClean="0">
                <a:solidFill>
                  <a:srgbClr val="002060"/>
                </a:solidFill>
                <a:latin typeface="Arial Black" panose="020B0A04020102020204" pitchFamily="34" charset="0"/>
              </a:rPr>
              <a:t>la </a:t>
            </a:r>
            <a:r>
              <a:rPr lang="es-ES" b="1" dirty="0">
                <a:solidFill>
                  <a:srgbClr val="002060"/>
                </a:solidFill>
                <a:latin typeface="Arial Black" panose="020B0A04020102020204" pitchFamily="34" charset="0"/>
              </a:rPr>
              <a:t>tenga estará fuera del sistema, será perseguido y obligado a ponérsela y si rehúsa hacerlo será decapitado. Todo aquel que tenga la marca del 666 irá a la condenación eterna, esto lo dice Apocalipsis 14:9-11.</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156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840"/>
            <a:ext cx="9144000" cy="5138660"/>
          </a:xfrm>
          <a:prstGeom prst="rect">
            <a:avLst/>
          </a:prstGeom>
          <a:noFill/>
          <a:ln>
            <a:noFill/>
          </a:ln>
        </p:spPr>
      </p:pic>
      <p:sp>
        <p:nvSpPr>
          <p:cNvPr id="3" name="CuadroTexto 1"/>
          <p:cNvSpPr txBox="1"/>
          <p:nvPr/>
        </p:nvSpPr>
        <p:spPr>
          <a:xfrm>
            <a:off x="251520" y="3147814"/>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a:t>
            </a:r>
            <a:r>
              <a:rPr lang="es-ES" b="1" dirty="0">
                <a:solidFill>
                  <a:srgbClr val="002060"/>
                </a:solidFill>
                <a:latin typeface="Arial Black" panose="020B0A04020102020204" pitchFamily="34" charset="0"/>
              </a:rPr>
              <a:t>lector, por si Ud. no sabía el papa Francisco en su última encíclica “</a:t>
            </a:r>
            <a:r>
              <a:rPr lang="es-ES" b="1" dirty="0" err="1">
                <a:solidFill>
                  <a:srgbClr val="002060"/>
                </a:solidFill>
                <a:latin typeface="Arial Black" panose="020B0A04020102020204" pitchFamily="34" charset="0"/>
              </a:rPr>
              <a:t>Laudato</a:t>
            </a:r>
            <a:r>
              <a:rPr lang="es-ES" b="1" dirty="0">
                <a:solidFill>
                  <a:srgbClr val="002060"/>
                </a:solidFill>
                <a:latin typeface="Arial Black" panose="020B0A04020102020204" pitchFamily="34" charset="0"/>
              </a:rPr>
              <a:t> Si” (que significa “Alabado seas”) en el punto 175, muestra su deseo por la conformación de UN GOBIERNO MUNDIAL, que solucione los grandes problemas del mundo, y lastimosamente eso es trabajar para el advenimiento del Anticristo y su Nuevo Orden Mundial.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24209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4299942"/>
            <a:ext cx="8136904"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Adjuntamos para su verificación la </a:t>
            </a:r>
            <a:r>
              <a:rPr lang="es-ES" b="1" dirty="0">
                <a:solidFill>
                  <a:srgbClr val="002060"/>
                </a:solidFill>
                <a:latin typeface="Arial Black" panose="020B0A04020102020204" pitchFamily="34" charset="0"/>
              </a:rPr>
              <a:t>foto impresión del punto 175 de dicha </a:t>
            </a:r>
            <a:r>
              <a:rPr lang="es-ES" b="1" dirty="0" smtClean="0">
                <a:solidFill>
                  <a:srgbClr val="002060"/>
                </a:solidFill>
                <a:latin typeface="Arial Black" panose="020B0A04020102020204" pitchFamily="34" charset="0"/>
              </a:rPr>
              <a:t>encíclica. </a:t>
            </a: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rgbClr val="002060"/>
              </a:solidFill>
              <a:latin typeface="Arial Black" panose="020B0A04020102020204" pitchFamily="34" charset="0"/>
            </a:endParaRPr>
          </a:p>
        </p:txBody>
      </p:sp>
      <p:pic>
        <p:nvPicPr>
          <p:cNvPr id="2050" name="Picture 2" descr="https://attachment.outlook.office.net/owa/gorax94@hotmail.com/service.svc/s/GetAttachmentThumbnail?id=AQMkADAwATY0MDABLWQ1YzEtOWJkOC0wMAItMDAKAEYAAAOhtOTcAW6fTJM5zPxuUGMtBwAX7xEBUCHPQooCsqNTWQhVAAACAQwAAAAX7xEBUCHPQooCsqNTWQhVAAGVY7pXAAAAARIAEACv9WlxUE%2FNRYgxudLDT%2BX%2B&amp;thumbnailType=2&amp;X-OWA-CANARY=WAm4qOZRPU6_hl_apuP34zCPwFegwNQYlXTk6kdTdoudp6ZBVIJGJdrvFy3Oa8tdqn6dF4AO1c4.&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NDA5NjAwLTM1ODYyMzUzNTJcIixcInB1aWRcIjpcIjE3NTkyMjIxOTA2NzY5NTJcIixcIm9pZFwiOlwiMDAwNjQwMDAtZDVjMS05YmQ4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Q5ODkyNzkxNywibmJmIjoxNDk4OTI3MzE3fQ.h-SIh-dlhokEV2MfDwp52F8T4MVC-IiCgP7lpbk33gZvjdb-Meytw_rCRSrEgthIRQ_mB-FMsepT3FlRwAskAabRTCGcOE-E-uYHjq_Q9o-xEhtIpb0GyFhiY5qOez_XE35J2_T-GaClGuQ1HrcRiZ9z-PbfNnjkEh4ksyxJ1gy2-IVD0ArocCJN8cJBqgj53Vksi4J_KrwYKgGiq9gWhwYTd5Pia6MntApzSUkoxEDtYh2zZyR9ahaVH2aO6YR2p6oAD8mAO-DNbK1pjLbfASyNP8EMSTlUroREOdV6obGvf6DiGFPLIqP4nrlNsni9PnjqzhJdV8-UTJIUHRlAGw&amp;owa=outlook.live.com&amp;isc=1"/>
          <p:cNvPicPr>
            <a:picLocks noChangeAspect="1" noChangeArrowheads="1"/>
          </p:cNvPicPr>
          <p:nvPr/>
        </p:nvPicPr>
        <p:blipFill>
          <a:blip r:embed="rId3">
            <a:extLst>
              <a:ext uri="{BEBA8EAE-BF5A-486C-A8C5-ECC9F3942E4B}">
                <a14:imgProps xmlns:a14="http://schemas.microsoft.com/office/drawing/2010/main">
                  <a14:imgLayer r:embed="rId4"/>
                </a14:imgProps>
              </a:ext>
              <a:ext uri="{28A0092B-C50C-407E-A947-70E740481C1C}">
                <a14:useLocalDpi xmlns:a14="http://schemas.microsoft.com/office/drawing/2010/main" val="0"/>
              </a:ext>
            </a:extLst>
          </a:blip>
          <a:srcRect/>
          <a:stretch>
            <a:fillRect/>
          </a:stretch>
        </p:blipFill>
        <p:spPr bwMode="auto">
          <a:xfrm>
            <a:off x="1043608" y="123478"/>
            <a:ext cx="7040782" cy="3960440"/>
          </a:xfrm>
          <a:prstGeom prst="rect">
            <a:avLst/>
          </a:prstGeom>
          <a:noFill/>
          <a:effectLst>
            <a:outerShdw blurRad="266700" dist="50800" dir="5400000" algn="ctr" rotWithShape="0">
              <a:schemeClr val="accent1">
                <a:lumMod val="50000"/>
              </a:scheme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85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650" fill="hold"/>
                                        <p:tgtEl>
                                          <p:spTgt spid="2050"/>
                                        </p:tgtEl>
                                        <p:attrNameLst>
                                          <p:attrName>ppt_w</p:attrName>
                                        </p:attrNameLst>
                                      </p:cBhvr>
                                      <p:tavLst>
                                        <p:tav tm="0">
                                          <p:val>
                                            <p:strVal val="4/3*#ppt_w"/>
                                          </p:val>
                                        </p:tav>
                                        <p:tav tm="100000">
                                          <p:val>
                                            <p:strVal val="#ppt_w"/>
                                          </p:val>
                                        </p:tav>
                                      </p:tavLst>
                                    </p:anim>
                                    <p:anim calcmode="lin" valueType="num">
                                      <p:cBhvr>
                                        <p:cTn id="16" dur="1650" fill="hold"/>
                                        <p:tgtEl>
                                          <p:spTgt spid="205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570" y="1"/>
            <a:ext cx="9144000" cy="5143500"/>
          </a:xfrm>
          <a:prstGeom prst="rect">
            <a:avLst/>
          </a:prstGeom>
          <a:noFill/>
          <a:ln>
            <a:noFill/>
          </a:ln>
        </p:spPr>
      </p:pic>
      <p:sp>
        <p:nvSpPr>
          <p:cNvPr id="3" name="CuadroTexto 1"/>
          <p:cNvSpPr txBox="1"/>
          <p:nvPr/>
        </p:nvSpPr>
        <p:spPr>
          <a:xfrm>
            <a:off x="323528" y="3219822"/>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2ª </a:t>
            </a:r>
            <a:r>
              <a:rPr lang="es-ES" b="1" dirty="0">
                <a:solidFill>
                  <a:srgbClr val="002060"/>
                </a:solidFill>
                <a:latin typeface="Arial Black" panose="020B0A04020102020204" pitchFamily="34" charset="0"/>
              </a:rPr>
              <a:t>Razón: Escrito está en </a:t>
            </a:r>
            <a:r>
              <a:rPr lang="es-ES" b="1" dirty="0" smtClean="0">
                <a:solidFill>
                  <a:srgbClr val="002060"/>
                </a:solidFill>
                <a:latin typeface="Arial Black" panose="020B0A04020102020204" pitchFamily="34" charset="0"/>
              </a:rPr>
              <a:t>2ª </a:t>
            </a:r>
            <a:r>
              <a:rPr lang="es-ES" b="1" dirty="0">
                <a:solidFill>
                  <a:srgbClr val="002060"/>
                </a:solidFill>
                <a:latin typeface="Arial Black" panose="020B0A04020102020204" pitchFamily="34" charset="0"/>
              </a:rPr>
              <a:t>Corintios 6:14-15, que dice:</a:t>
            </a:r>
          </a:p>
          <a:p>
            <a:pPr algn="ctr"/>
            <a:r>
              <a:rPr lang="es-ES" b="1" dirty="0">
                <a:solidFill>
                  <a:srgbClr val="002060"/>
                </a:solidFill>
                <a:latin typeface="Arial Black" panose="020B0A04020102020204" pitchFamily="34" charset="0"/>
              </a:rPr>
              <a:t>“No os unáis en yugo desigual con los incrédulos; porque ¿qué compañerismo tiene la justicia con la injusticia? ¿Y qué comunión la luz con las tinieblas?</a:t>
            </a:r>
          </a:p>
          <a:p>
            <a:pPr algn="ctr"/>
            <a:r>
              <a:rPr lang="es-ES" b="1" dirty="0">
                <a:solidFill>
                  <a:srgbClr val="002060"/>
                </a:solidFill>
                <a:latin typeface="Arial Black" panose="020B0A04020102020204" pitchFamily="34" charset="0"/>
              </a:rPr>
              <a:t>¿Y qué concordia Cristo con </a:t>
            </a:r>
            <a:r>
              <a:rPr lang="es-ES" b="1" dirty="0" err="1">
                <a:solidFill>
                  <a:srgbClr val="002060"/>
                </a:solidFill>
                <a:latin typeface="Arial Black" panose="020B0A04020102020204" pitchFamily="34" charset="0"/>
              </a:rPr>
              <a:t>Belial</a:t>
            </a:r>
            <a:r>
              <a:rPr lang="es-ES" b="1" dirty="0">
                <a:solidFill>
                  <a:srgbClr val="002060"/>
                </a:solidFill>
                <a:latin typeface="Arial Black" panose="020B0A04020102020204" pitchFamily="34" charset="0"/>
              </a:rPr>
              <a:t>? ¿O qué parte el creyente con el incrédulo?”</a:t>
            </a:r>
          </a:p>
          <a:p>
            <a:pPr algn="ctr"/>
            <a:endParaRPr lang="es-ES" b="1" dirty="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 </a:t>
            </a:r>
            <a:endParaRPr lang="es-PE" b="1" dirty="0">
              <a:solidFill>
                <a:schemeClr val="bg1"/>
              </a:solidFill>
              <a:latin typeface="Arial Black" panose="020B0A04020102020204" pitchFamily="34" charset="0"/>
            </a:endParaRPr>
          </a:p>
        </p:txBody>
      </p:sp>
      <p:sp>
        <p:nvSpPr>
          <p:cNvPr id="5" name="4 Rectángulo"/>
          <p:cNvSpPr/>
          <p:nvPr/>
        </p:nvSpPr>
        <p:spPr>
          <a:xfrm>
            <a:off x="1115616" y="1059582"/>
            <a:ext cx="6696744" cy="1446550"/>
          </a:xfrm>
          <a:prstGeom prst="rect">
            <a:avLst/>
          </a:prstGeom>
          <a:scene3d>
            <a:camera prst="obliqueBottomLeft"/>
            <a:lightRig rig="threePt" dir="t"/>
          </a:scene3d>
          <a:sp3d>
            <a:bevelT w="152400" h="50800" prst="softRound"/>
          </a:sp3d>
        </p:spPr>
        <p:txBody>
          <a:bodyPr wrap="square">
            <a:spAutoFit/>
            <a:sp3d extrusionH="88900" contourW="6350">
              <a:extrusionClr>
                <a:srgbClr val="005392"/>
              </a:extrusionClr>
              <a:contourClr>
                <a:schemeClr val="accent5">
                  <a:lumMod val="50000"/>
                </a:schemeClr>
              </a:contourClr>
            </a:sp3d>
          </a:bodyPr>
          <a:lstStyle/>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“Hay </a:t>
            </a: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camino que al hombre le parece derecho; </a:t>
            </a:r>
          </a:p>
          <a:p>
            <a:pPr algn="ct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Pero su fin es camino de muerte</a:t>
            </a: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a:t>
            </a:r>
          </a:p>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Proverbios 14:12 </a:t>
            </a:r>
            <a:endPar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endPar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p:txBody>
      </p:sp>
    </p:spTree>
    <p:extLst>
      <p:ext uri="{BB962C8B-B14F-4D97-AF65-F5344CB8AC3E}">
        <p14:creationId xmlns:p14="http://schemas.microsoft.com/office/powerpoint/2010/main" val="186685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650" fill="hold"/>
                                        <p:tgtEl>
                                          <p:spTgt spid="5"/>
                                        </p:tgtEl>
                                        <p:attrNameLst>
                                          <p:attrName>ppt_w</p:attrName>
                                        </p:attrNameLst>
                                      </p:cBhvr>
                                      <p:tavLst>
                                        <p:tav tm="0">
                                          <p:val>
                                            <p:fltVal val="0"/>
                                          </p:val>
                                        </p:tav>
                                        <p:tav tm="100000">
                                          <p:val>
                                            <p:strVal val="#ppt_w"/>
                                          </p:val>
                                        </p:tav>
                                      </p:tavLst>
                                    </p:anim>
                                    <p:anim calcmode="lin" valueType="num">
                                      <p:cBhvr>
                                        <p:cTn id="16"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045"/>
            <a:ext cx="9144000" cy="5122455"/>
          </a:xfrm>
          <a:prstGeom prst="rect">
            <a:avLst/>
          </a:prstGeom>
          <a:noFill/>
          <a:ln>
            <a:noFill/>
          </a:ln>
        </p:spPr>
      </p:pic>
      <p:sp>
        <p:nvSpPr>
          <p:cNvPr id="3" name="CuadroTexto 1"/>
          <p:cNvSpPr txBox="1"/>
          <p:nvPr/>
        </p:nvSpPr>
        <p:spPr>
          <a:xfrm>
            <a:off x="323528" y="3003798"/>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Como </a:t>
            </a:r>
            <a:r>
              <a:rPr lang="es-ES" b="1" dirty="0">
                <a:solidFill>
                  <a:srgbClr val="002060"/>
                </a:solidFill>
                <a:latin typeface="Arial Black" panose="020B0A04020102020204" pitchFamily="34" charset="0"/>
              </a:rPr>
              <a:t>dijimos, el ecumenismo trata de unir diferentes religiones. Por ejemplo, el 27 de Octubre de 1986, Juan Pablo II invitó a los principales líderes de todas las falsas religiones del mundo a acudir a Asís, Italia para una Jornada Mundial de Oración por la Paz. Juan Pablo II oró con más de 100 líderes religiosos de diferentes </a:t>
            </a:r>
            <a:r>
              <a:rPr lang="es-ES" b="1" dirty="0" smtClean="0">
                <a:solidFill>
                  <a:srgbClr val="002060"/>
                </a:solidFill>
                <a:latin typeface="Arial Black" panose="020B0A04020102020204" pitchFamily="34" charset="0"/>
              </a:rPr>
              <a:t>religiones</a:t>
            </a:r>
            <a:r>
              <a:rPr lang="es-ES" b="1" dirty="0">
                <a:solidFill>
                  <a:srgbClr val="002060"/>
                </a:solidFill>
                <a:latin typeface="Arial Black" panose="020B0A04020102020204" pitchFamily="34" charset="0"/>
              </a:rPr>
              <a:t>. </a:t>
            </a:r>
            <a:r>
              <a:rPr lang="es-ES" b="1" dirty="0" smtClean="0">
                <a:solidFill>
                  <a:srgbClr val="002060"/>
                </a:solidFill>
                <a:latin typeface="Arial Black" panose="020B0A04020102020204" pitchFamily="34" charset="0"/>
              </a:rPr>
              <a:t>Arriba </a:t>
            </a:r>
            <a:r>
              <a:rPr lang="es-ES" b="1" dirty="0">
                <a:solidFill>
                  <a:srgbClr val="002060"/>
                </a:solidFill>
                <a:latin typeface="Arial Black" panose="020B0A04020102020204" pitchFamily="34" charset="0"/>
              </a:rPr>
              <a:t>la foto.</a:t>
            </a: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30368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717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2615"/>
          <a:stretch/>
        </p:blipFill>
        <p:spPr bwMode="auto">
          <a:xfrm>
            <a:off x="1259632" y="483518"/>
            <a:ext cx="6626225" cy="1812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3003798"/>
            <a:ext cx="8606790" cy="206979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La </a:t>
            </a:r>
            <a:r>
              <a:rPr lang="es-ES" sz="1600" b="1" dirty="0">
                <a:solidFill>
                  <a:srgbClr val="002060"/>
                </a:solidFill>
                <a:latin typeface="Arial Black" panose="020B0A04020102020204" pitchFamily="34" charset="0"/>
              </a:rPr>
              <a:t>Biblia es bien clara en </a:t>
            </a:r>
            <a:r>
              <a:rPr lang="es-ES" sz="1600" b="1" dirty="0" smtClean="0">
                <a:solidFill>
                  <a:srgbClr val="002060"/>
                </a:solidFill>
                <a:latin typeface="Arial Black" panose="020B0A04020102020204" pitchFamily="34" charset="0"/>
              </a:rPr>
              <a:t>2ª </a:t>
            </a:r>
            <a:r>
              <a:rPr lang="es-ES" sz="1600" b="1" dirty="0">
                <a:solidFill>
                  <a:srgbClr val="002060"/>
                </a:solidFill>
                <a:latin typeface="Arial Black" panose="020B0A04020102020204" pitchFamily="34" charset="0"/>
              </a:rPr>
              <a:t>Corintios 6:14-15, antes mencionado, ya que NO PUEDE HABER COMUNIÓN ENTRE UN CRISTIANO Y UN MUSULMÁN, O CON UN TAOISTA, O CON UN BUDISTA, LOS CUALES SON INCRÉDULOS. </a:t>
            </a:r>
          </a:p>
          <a:p>
            <a:pPr algn="ctr"/>
            <a:r>
              <a:rPr lang="es-ES" sz="1600" b="1" dirty="0">
                <a:solidFill>
                  <a:srgbClr val="002060"/>
                </a:solidFill>
                <a:latin typeface="Arial Black" panose="020B0A04020102020204" pitchFamily="34" charset="0"/>
              </a:rPr>
              <a:t>A eso la Biblia le denomina “yugo desigual”, porque no puede haber comunión entre la luz cristiana y las tinieblas de las religiones </a:t>
            </a:r>
            <a:r>
              <a:rPr lang="es-ES" sz="1600" b="1" dirty="0" smtClean="0">
                <a:solidFill>
                  <a:srgbClr val="002060"/>
                </a:solidFill>
                <a:latin typeface="Arial Black" panose="020B0A04020102020204" pitchFamily="34" charset="0"/>
              </a:rPr>
              <a:t>falsas (</a:t>
            </a:r>
            <a:r>
              <a:rPr lang="es-ES" sz="1600" b="1" dirty="0">
                <a:solidFill>
                  <a:srgbClr val="002060"/>
                </a:solidFill>
                <a:latin typeface="Arial Black" panose="020B0A04020102020204" pitchFamily="34" charset="0"/>
              </a:rPr>
              <a:t>que son obras de Satanás, para que la gente no conozca la verdad del Evangelio de Cristo y sean salvas de la condenación eterna).</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68989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1650" fill="hold"/>
                                        <p:tgtEl>
                                          <p:spTgt spid="7170"/>
                                        </p:tgtEl>
                                        <p:attrNameLst>
                                          <p:attrName>ppt_w</p:attrName>
                                        </p:attrNameLst>
                                      </p:cBhvr>
                                      <p:tavLst>
                                        <p:tav tm="0">
                                          <p:val>
                                            <p:fltVal val="0"/>
                                          </p:val>
                                        </p:tav>
                                        <p:tav tm="100000">
                                          <p:val>
                                            <p:strVal val="#ppt_w"/>
                                          </p:val>
                                        </p:tav>
                                      </p:tavLst>
                                    </p:anim>
                                    <p:anim calcmode="lin" valueType="num">
                                      <p:cBhvr>
                                        <p:cTn id="12" dur="1650" fill="hold"/>
                                        <p:tgtEl>
                                          <p:spTgt spid="717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13682" y="2571750"/>
            <a:ext cx="8750806" cy="308546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Durante </a:t>
            </a:r>
            <a:r>
              <a:rPr lang="es-ES" sz="1600" b="1" dirty="0">
                <a:solidFill>
                  <a:srgbClr val="002060"/>
                </a:solidFill>
                <a:latin typeface="Arial Black" panose="020B0A04020102020204" pitchFamily="34" charset="0"/>
              </a:rPr>
              <a:t>esta reunión, el Dalai Lama colocó una estatua de Buda sobre el tabernáculo en la iglesia de San </a:t>
            </a:r>
            <a:r>
              <a:rPr lang="es-ES" sz="1600" b="1" dirty="0" smtClean="0">
                <a:solidFill>
                  <a:srgbClr val="002060"/>
                </a:solidFill>
                <a:latin typeface="Arial Black" panose="020B0A04020102020204" pitchFamily="34" charset="0"/>
              </a:rPr>
              <a:t>Francisco, que para muchos amados católicos pueden resultar extremadamente ofensivo.</a:t>
            </a:r>
          </a:p>
          <a:p>
            <a:pPr algn="ctr"/>
            <a:r>
              <a:rPr lang="es-ES" sz="1600" b="1" dirty="0">
                <a:solidFill>
                  <a:srgbClr val="002060"/>
                </a:solidFill>
                <a:latin typeface="Arial Black" panose="020B0A04020102020204" pitchFamily="34" charset="0"/>
              </a:rPr>
              <a:t>Entre los distintos líderes de las religiones en Asís, había rabinos, muftíes musulmanes, monjes budistas, sintoístas, un surtido de ministros protestantes, animistas, </a:t>
            </a:r>
            <a:r>
              <a:rPr lang="es-ES" sz="1600" b="1" dirty="0" err="1">
                <a:solidFill>
                  <a:srgbClr val="002060"/>
                </a:solidFill>
                <a:latin typeface="Arial Black" panose="020B0A04020102020204" pitchFamily="34" charset="0"/>
              </a:rPr>
              <a:t>jainistas</a:t>
            </a:r>
            <a:r>
              <a:rPr lang="es-ES" sz="1600" b="1" dirty="0">
                <a:solidFill>
                  <a:srgbClr val="002060"/>
                </a:solidFill>
                <a:latin typeface="Arial Black" panose="020B0A04020102020204" pitchFamily="34" charset="0"/>
              </a:rPr>
              <a:t>, entre otros.</a:t>
            </a:r>
          </a:p>
          <a:p>
            <a:pPr algn="ctr"/>
            <a:r>
              <a:rPr lang="es-ES" sz="1600" b="1" dirty="0" smtClean="0">
                <a:solidFill>
                  <a:srgbClr val="002060"/>
                </a:solidFill>
                <a:latin typeface="Arial Black" panose="020B0A04020102020204" pitchFamily="34" charset="0"/>
              </a:rPr>
              <a:t>En </a:t>
            </a:r>
            <a:r>
              <a:rPr lang="es-ES" sz="1600" b="1" dirty="0">
                <a:solidFill>
                  <a:srgbClr val="002060"/>
                </a:solidFill>
                <a:latin typeface="Arial Black" panose="020B0A04020102020204" pitchFamily="34" charset="0"/>
              </a:rPr>
              <a:t>esa jornada ecuménica de oración que ofició Juan Pablo II, cada líder religioso oró a su dios. Obviamente el Dios cristiano, no es el dios (con minúscula) de los musulmanes, budistas, sintoístas, animistas, </a:t>
            </a:r>
            <a:r>
              <a:rPr lang="es-ES" sz="1600" b="1" dirty="0" err="1">
                <a:solidFill>
                  <a:srgbClr val="002060"/>
                </a:solidFill>
                <a:latin typeface="Arial Black" panose="020B0A04020102020204" pitchFamily="34" charset="0"/>
              </a:rPr>
              <a:t>jainistas</a:t>
            </a:r>
            <a:r>
              <a:rPr lang="es-ES" sz="1600" b="1" dirty="0">
                <a:solidFill>
                  <a:srgbClr val="002060"/>
                </a:solidFill>
                <a:latin typeface="Arial Black" panose="020B0A04020102020204" pitchFamily="34" charset="0"/>
              </a:rPr>
              <a:t>, etc.</a:t>
            </a:r>
          </a:p>
          <a:p>
            <a:pPr algn="ctr"/>
            <a:endParaRPr lang="es-ES" sz="1600"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59957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011910"/>
            <a:ext cx="8606790" cy="62324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Aquí </a:t>
            </a:r>
            <a:r>
              <a:rPr lang="es-ES" b="1" dirty="0">
                <a:solidFill>
                  <a:srgbClr val="002060"/>
                </a:solidFill>
                <a:latin typeface="Arial Black" panose="020B0A04020102020204" pitchFamily="34" charset="0"/>
              </a:rPr>
              <a:t>vemos otras imágenes ecuménicas de Juan Pablo II, siendo “bendecido” en un ritual pagano por un chamán indio en 1987.</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21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3855"/>
            <a:ext cx="9164712" cy="5129645"/>
          </a:xfrm>
          <a:prstGeom prst="rect">
            <a:avLst/>
          </a:prstGeom>
          <a:noFill/>
          <a:ln>
            <a:noFill/>
          </a:ln>
        </p:spPr>
      </p:pic>
      <p:sp>
        <p:nvSpPr>
          <p:cNvPr id="3" name="CuadroTexto 1"/>
          <p:cNvSpPr txBox="1"/>
          <p:nvPr/>
        </p:nvSpPr>
        <p:spPr>
          <a:xfrm>
            <a:off x="323528" y="2859782"/>
            <a:ext cx="8606790" cy="154657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En </a:t>
            </a:r>
            <a:r>
              <a:rPr lang="es-ES" sz="1600" b="1" dirty="0">
                <a:solidFill>
                  <a:srgbClr val="002060"/>
                </a:solidFill>
                <a:latin typeface="Arial Black" panose="020B0A04020102020204" pitchFamily="34" charset="0"/>
              </a:rPr>
              <a:t>esta imagen vemos al papa Francisco, rodeado de </a:t>
            </a:r>
            <a:r>
              <a:rPr lang="es-ES" sz="1600" b="1" dirty="0" smtClean="0">
                <a:solidFill>
                  <a:srgbClr val="002060"/>
                </a:solidFill>
                <a:latin typeface="Arial Black" panose="020B0A04020102020204" pitchFamily="34" charset="0"/>
              </a:rPr>
              <a:t>predicadores </a:t>
            </a:r>
            <a:r>
              <a:rPr lang="es-ES" sz="1600" b="1" dirty="0">
                <a:solidFill>
                  <a:srgbClr val="002060"/>
                </a:solidFill>
                <a:latin typeface="Arial Black" panose="020B0A04020102020204" pitchFamily="34" charset="0"/>
              </a:rPr>
              <a:t>del </a:t>
            </a:r>
            <a:r>
              <a:rPr lang="es-ES" sz="1600" b="1" dirty="0" smtClean="0">
                <a:solidFill>
                  <a:srgbClr val="002060"/>
                </a:solidFill>
                <a:latin typeface="Arial Black" panose="020B0A04020102020204" pitchFamily="34" charset="0"/>
              </a:rPr>
              <a:t>falso evangelio  </a:t>
            </a:r>
            <a:r>
              <a:rPr lang="es-ES" sz="1600" b="1" dirty="0">
                <a:solidFill>
                  <a:srgbClr val="002060"/>
                </a:solidFill>
                <a:latin typeface="Arial Black" panose="020B0A04020102020204" pitchFamily="34" charset="0"/>
              </a:rPr>
              <a:t>de la prosperidad, entre ellos se distinguen dos, como son </a:t>
            </a:r>
            <a:r>
              <a:rPr lang="es-ES" sz="1600" b="1" dirty="0" err="1">
                <a:solidFill>
                  <a:srgbClr val="002060"/>
                </a:solidFill>
                <a:latin typeface="Arial Black" panose="020B0A04020102020204" pitchFamily="34" charset="0"/>
              </a:rPr>
              <a:t>Kennet</a:t>
            </a:r>
            <a:r>
              <a:rPr lang="es-ES" sz="1600" b="1" dirty="0">
                <a:solidFill>
                  <a:srgbClr val="002060"/>
                </a:solidFill>
                <a:latin typeface="Arial Black" panose="020B0A04020102020204" pitchFamily="34" charset="0"/>
              </a:rPr>
              <a:t> </a:t>
            </a:r>
            <a:r>
              <a:rPr lang="es-ES" sz="1600" b="1" dirty="0" err="1">
                <a:solidFill>
                  <a:srgbClr val="002060"/>
                </a:solidFill>
                <a:latin typeface="Arial Black" panose="020B0A04020102020204" pitchFamily="34" charset="0"/>
              </a:rPr>
              <a:t>Copeland</a:t>
            </a:r>
            <a:r>
              <a:rPr lang="es-ES" sz="1600" b="1" dirty="0">
                <a:solidFill>
                  <a:srgbClr val="002060"/>
                </a:solidFill>
                <a:latin typeface="Arial Black" panose="020B0A04020102020204" pitchFamily="34" charset="0"/>
              </a:rPr>
              <a:t> y James </a:t>
            </a:r>
            <a:r>
              <a:rPr lang="es-ES" sz="1600" b="1" dirty="0" err="1">
                <a:solidFill>
                  <a:srgbClr val="002060"/>
                </a:solidFill>
                <a:latin typeface="Arial Black" panose="020B0A04020102020204" pitchFamily="34" charset="0"/>
              </a:rPr>
              <a:t>Robison</a:t>
            </a:r>
            <a:r>
              <a:rPr lang="es-ES" sz="1600" b="1" dirty="0">
                <a:solidFill>
                  <a:srgbClr val="002060"/>
                </a:solidFill>
                <a:latin typeface="Arial Black" panose="020B0A04020102020204" pitchFamily="34" charset="0"/>
              </a:rPr>
              <a:t>. Tony Palmer, que aparece en la foto, fue un obispo anglicano (ya fallecido), quien fue el nexo entre el papa Francisco y estos </a:t>
            </a:r>
            <a:r>
              <a:rPr lang="es-ES" sz="1600" b="1" dirty="0" smtClean="0">
                <a:solidFill>
                  <a:srgbClr val="002060"/>
                </a:solidFill>
                <a:latin typeface="Arial Black" panose="020B0A04020102020204" pitchFamily="34" charset="0"/>
              </a:rPr>
              <a:t>dos predicadores a </a:t>
            </a:r>
            <a:r>
              <a:rPr lang="es-ES" sz="1600" b="1" dirty="0">
                <a:solidFill>
                  <a:srgbClr val="002060"/>
                </a:solidFill>
                <a:latin typeface="Arial Black" panose="020B0A04020102020204" pitchFamily="34" charset="0"/>
              </a:rPr>
              <a:t>fin de que se diera dicha reunión en Roma en Junio del 2014.</a:t>
            </a:r>
            <a:endParaRPr lang="es-PE" sz="1600" b="1" dirty="0">
              <a:solidFill>
                <a:schemeClr val="bg1"/>
              </a:solidFill>
              <a:latin typeface="Arial Black" panose="020B0A04020102020204" pitchFamily="34" charset="0"/>
            </a:endParaRPr>
          </a:p>
        </p:txBody>
      </p:sp>
      <p:sp>
        <p:nvSpPr>
          <p:cNvPr id="4" name="CuadroTexto 1"/>
          <p:cNvSpPr txBox="1"/>
          <p:nvPr/>
        </p:nvSpPr>
        <p:spPr>
          <a:xfrm>
            <a:off x="179512" y="4443958"/>
            <a:ext cx="8750806" cy="50013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400" b="1" dirty="0">
                <a:solidFill>
                  <a:srgbClr val="002060"/>
                </a:solidFill>
                <a:latin typeface="Arial Black" panose="020B0A04020102020204" pitchFamily="34" charset="0"/>
              </a:rPr>
              <a:t>Fuente: http://</a:t>
            </a:r>
            <a:r>
              <a:rPr lang="es-ES" sz="1400" b="1" dirty="0">
                <a:solidFill>
                  <a:srgbClr val="002060"/>
                </a:solidFill>
                <a:latin typeface="Arial Black" panose="020B0A04020102020204" pitchFamily="34" charset="0"/>
                <a:hlinkClick r:id="rId3"/>
              </a:rPr>
              <a:t>www.noticiacristiana.com/iglesia/ecumenismo/2014/07/papa-ha-derribado-los-muros-de-la-division-aseguran-evangelistas-tras-reunirse-con-el.html</a:t>
            </a:r>
            <a:endParaRPr lang="es-PE" sz="1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05119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3867894"/>
            <a:ext cx="8208912"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a:solidFill>
                  <a:srgbClr val="002060"/>
                </a:solidFill>
                <a:latin typeface="Arial Black" panose="020B0A04020102020204" pitchFamily="34" charset="0"/>
              </a:rPr>
              <a:t>En la primera imagen vemos al papa Francisco compartiendo con el predicador protestante James </a:t>
            </a:r>
            <a:r>
              <a:rPr lang="es-ES" b="1" dirty="0" err="1">
                <a:solidFill>
                  <a:srgbClr val="002060"/>
                </a:solidFill>
                <a:latin typeface="Arial Black" panose="020B0A04020102020204" pitchFamily="34" charset="0"/>
              </a:rPr>
              <a:t>Robison</a:t>
            </a:r>
            <a:r>
              <a:rPr lang="es-ES" b="1" dirty="0">
                <a:solidFill>
                  <a:srgbClr val="002060"/>
                </a:solidFill>
                <a:latin typeface="Arial Black" panose="020B0A04020102020204" pitchFamily="34" charset="0"/>
              </a:rPr>
              <a:t> y en la segunda imagen a </a:t>
            </a:r>
            <a:r>
              <a:rPr lang="es-ES" b="1" dirty="0" err="1">
                <a:solidFill>
                  <a:srgbClr val="002060"/>
                </a:solidFill>
                <a:latin typeface="Arial Black" panose="020B0A04020102020204" pitchFamily="34" charset="0"/>
              </a:rPr>
              <a:t>Kennet</a:t>
            </a:r>
            <a:r>
              <a:rPr lang="es-ES" b="1" dirty="0">
                <a:solidFill>
                  <a:srgbClr val="002060"/>
                </a:solidFill>
                <a:latin typeface="Arial Black" panose="020B0A04020102020204" pitchFamily="34" charset="0"/>
              </a:rPr>
              <a:t> </a:t>
            </a:r>
            <a:r>
              <a:rPr lang="es-ES" b="1" dirty="0" err="1">
                <a:solidFill>
                  <a:srgbClr val="002060"/>
                </a:solidFill>
                <a:latin typeface="Arial Black" panose="020B0A04020102020204" pitchFamily="34" charset="0"/>
              </a:rPr>
              <a:t>Copeland</a:t>
            </a:r>
            <a:r>
              <a:rPr lang="es-ES" b="1" dirty="0">
                <a:solidFill>
                  <a:srgbClr val="002060"/>
                </a:solidFill>
                <a:latin typeface="Arial Black" panose="020B0A04020102020204" pitchFamily="34" charset="0"/>
              </a:rPr>
              <a:t> orando por el papa Francisco.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54284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4011910"/>
            <a:ext cx="8208912" cy="62324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esta imagen, nuevamente vemos al papa Francisco y a su derecha, al obispo anglicano Tony Palmer y </a:t>
            </a:r>
            <a:r>
              <a:rPr lang="es-ES" b="1" dirty="0" err="1">
                <a:solidFill>
                  <a:srgbClr val="002060"/>
                </a:solidFill>
                <a:latin typeface="Arial Black" panose="020B0A04020102020204" pitchFamily="34" charset="0"/>
              </a:rPr>
              <a:t>Kennet</a:t>
            </a:r>
            <a:r>
              <a:rPr lang="es-ES" b="1" dirty="0">
                <a:solidFill>
                  <a:srgbClr val="002060"/>
                </a:solidFill>
                <a:latin typeface="Arial Black" panose="020B0A04020102020204" pitchFamily="34" charset="0"/>
              </a:rPr>
              <a:t> </a:t>
            </a:r>
            <a:r>
              <a:rPr lang="es-ES" b="1" dirty="0" err="1">
                <a:solidFill>
                  <a:srgbClr val="002060"/>
                </a:solidFill>
                <a:latin typeface="Arial Black" panose="020B0A04020102020204" pitchFamily="34" charset="0"/>
              </a:rPr>
              <a:t>Copeland</a:t>
            </a:r>
            <a:r>
              <a:rPr lang="es-ES" b="1" dirty="0">
                <a:solidFill>
                  <a:srgbClr val="002060"/>
                </a:solidFill>
                <a:latin typeface="Arial Black" panose="020B0A04020102020204" pitchFamily="34" charset="0"/>
              </a:rPr>
              <a:t>.</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381911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007" y="5404"/>
            <a:ext cx="9144000" cy="5138096"/>
          </a:xfrm>
          <a:prstGeom prst="rect">
            <a:avLst/>
          </a:prstGeom>
          <a:noFill/>
          <a:ln>
            <a:noFill/>
          </a:ln>
        </p:spPr>
      </p:pic>
      <p:sp>
        <p:nvSpPr>
          <p:cNvPr id="3" name="2 Rectángulo"/>
          <p:cNvSpPr/>
          <p:nvPr/>
        </p:nvSpPr>
        <p:spPr>
          <a:xfrm>
            <a:off x="539552" y="267494"/>
            <a:ext cx="8136904" cy="2308324"/>
          </a:xfrm>
          <a:prstGeom prst="rect">
            <a:avLst/>
          </a:prstGeom>
          <a:scene3d>
            <a:camera prst="obliqueBottomLeft"/>
            <a:lightRig rig="threePt" dir="t"/>
          </a:scene3d>
          <a:sp3d>
            <a:bevelT w="152400" h="50800" prst="softRound"/>
          </a:sp3d>
        </p:spPr>
        <p:txBody>
          <a:bodyPr wrap="square">
            <a:spAutoFit/>
            <a:sp3d extrusionH="88900" contourW="6350">
              <a:extrusionClr>
                <a:srgbClr val="005392"/>
              </a:extrusionClr>
              <a:contourClr>
                <a:schemeClr val="accent5">
                  <a:lumMod val="50000"/>
                </a:schemeClr>
              </a:contourClr>
            </a:sp3d>
          </a:bodyPr>
          <a:lstStyle/>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Id </a:t>
            </a: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por todo el mundo y predicad el evangelio a toda criatura.</a:t>
            </a:r>
          </a:p>
          <a:p>
            <a:pPr algn="ct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El que creyere y fuere bautizado, será salvo; mas el que no creyere, será </a:t>
            </a: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condenado.” (Jesucristo)</a:t>
            </a:r>
          </a:p>
          <a:p>
            <a:pPr algn="ct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Marcos 16:15-16</a:t>
            </a:r>
            <a:endPar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p>
        </p:txBody>
      </p:sp>
      <p:sp>
        <p:nvSpPr>
          <p:cNvPr id="4" name="CuadroTexto 1"/>
          <p:cNvSpPr txBox="1"/>
          <p:nvPr/>
        </p:nvSpPr>
        <p:spPr>
          <a:xfrm>
            <a:off x="251520" y="2427734"/>
            <a:ext cx="8606790"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También es oportuno mencionar al </a:t>
            </a:r>
            <a:r>
              <a:rPr lang="es-ES" sz="1600" b="1" dirty="0">
                <a:solidFill>
                  <a:srgbClr val="002060"/>
                </a:solidFill>
                <a:latin typeface="Arial Black" panose="020B0A04020102020204" pitchFamily="34" charset="0"/>
              </a:rPr>
              <a:t>predicador protestante Billy </a:t>
            </a:r>
            <a:r>
              <a:rPr lang="es-ES" sz="1600" b="1" dirty="0" smtClean="0">
                <a:solidFill>
                  <a:srgbClr val="002060"/>
                </a:solidFill>
                <a:latin typeface="Arial Black" panose="020B0A04020102020204" pitchFamily="34" charset="0"/>
              </a:rPr>
              <a:t>Graham, quien </a:t>
            </a:r>
            <a:r>
              <a:rPr lang="es-ES" sz="1600" b="1" dirty="0">
                <a:solidFill>
                  <a:srgbClr val="002060"/>
                </a:solidFill>
                <a:latin typeface="Arial Black" panose="020B0A04020102020204" pitchFamily="34" charset="0"/>
              </a:rPr>
              <a:t>dijo en una entrevista que el Cuerpo de Cristo también lo componían los musulmanes, los budistas y todos los no creyentes en general (incluido ateos, agnósticos), que ellos son salvos y que irán al cielo aunque no conozcan a Jesús. Sin duda, lo que dijo este predicador fue una tremenda herejía, ya que va contra lo que dijo Jesucristo en el </a:t>
            </a:r>
            <a:r>
              <a:rPr lang="es-ES" sz="1600" b="1" dirty="0" smtClean="0">
                <a:solidFill>
                  <a:srgbClr val="002060"/>
                </a:solidFill>
                <a:latin typeface="Arial Black" panose="020B0A04020102020204" pitchFamily="34" charset="0"/>
              </a:rPr>
              <a:t>Evangelio de Juan 3:36 “</a:t>
            </a:r>
            <a:r>
              <a:rPr lang="es-ES" sz="1600" b="1" dirty="0">
                <a:solidFill>
                  <a:srgbClr val="002060"/>
                </a:solidFill>
                <a:latin typeface="Arial Black" panose="020B0A04020102020204" pitchFamily="34" charset="0"/>
              </a:rPr>
              <a:t>El que cree en el Hijo tiene vida eterna; pero el que rehúsa creer en el Hijo no verá la vida, sino que la ira de Dios está sobre él”.</a:t>
            </a:r>
            <a:endParaRPr lang="es-ES" sz="1600" b="1" dirty="0" smtClean="0">
              <a:solidFill>
                <a:srgbClr val="FF000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Estas declaraciones del predicador Billy Graham las veremos ampliamente </a:t>
            </a:r>
            <a:r>
              <a:rPr lang="es-ES" sz="1600" b="1" dirty="0">
                <a:solidFill>
                  <a:srgbClr val="002060"/>
                </a:solidFill>
                <a:latin typeface="Arial Black" panose="020B0A04020102020204" pitchFamily="34" charset="0"/>
              </a:rPr>
              <a:t>en un extraordinario documental al final </a:t>
            </a:r>
            <a:r>
              <a:rPr lang="es-ES" sz="1600" b="1" dirty="0" smtClean="0">
                <a:solidFill>
                  <a:srgbClr val="002060"/>
                </a:solidFill>
                <a:latin typeface="Arial Black" panose="020B0A04020102020204" pitchFamily="34" charset="0"/>
              </a:rPr>
              <a:t>de </a:t>
            </a:r>
            <a:r>
              <a:rPr lang="es-ES" sz="1600" b="1" dirty="0">
                <a:solidFill>
                  <a:srgbClr val="002060"/>
                </a:solidFill>
                <a:latin typeface="Arial Black" panose="020B0A04020102020204" pitchFamily="34" charset="0"/>
              </a:rPr>
              <a:t>nuestra exposición.</a:t>
            </a:r>
          </a:p>
          <a:p>
            <a:pPr algn="ctr"/>
            <a:endParaRPr lang="es-PE"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57278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795886"/>
            <a:ext cx="8606790" cy="80791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Estas fotos corresponden a una entrevista </a:t>
            </a:r>
            <a:r>
              <a:rPr lang="es-ES" sz="1600" b="1" dirty="0">
                <a:solidFill>
                  <a:srgbClr val="002060"/>
                </a:solidFill>
                <a:latin typeface="Arial Black" panose="020B0A04020102020204" pitchFamily="34" charset="0"/>
              </a:rPr>
              <a:t>que tuvo el papa Juan Pablo II </a:t>
            </a:r>
            <a:r>
              <a:rPr lang="es-ES" sz="1600" b="1" dirty="0" smtClean="0">
                <a:solidFill>
                  <a:srgbClr val="002060"/>
                </a:solidFill>
                <a:latin typeface="Arial Black" panose="020B0A04020102020204" pitchFamily="34" charset="0"/>
              </a:rPr>
              <a:t>con el predicador protestante (infiltrado por los masones </a:t>
            </a:r>
            <a:r>
              <a:rPr lang="es-ES" sz="1600" b="1" dirty="0" err="1" smtClean="0">
                <a:solidFill>
                  <a:srgbClr val="002060"/>
                </a:solidFill>
                <a:latin typeface="Arial Black" panose="020B0A04020102020204" pitchFamily="34" charset="0"/>
              </a:rPr>
              <a:t>illuminatis</a:t>
            </a:r>
            <a:r>
              <a:rPr lang="es-ES" sz="1600" b="1" dirty="0" smtClean="0">
                <a:solidFill>
                  <a:srgbClr val="002060"/>
                </a:solidFill>
                <a:latin typeface="Arial Black" panose="020B0A04020102020204" pitchFamily="34" charset="0"/>
              </a:rPr>
              <a:t>) </a:t>
            </a:r>
          </a:p>
          <a:p>
            <a:pPr algn="ctr"/>
            <a:r>
              <a:rPr lang="es-ES" sz="1600" b="1" dirty="0" smtClean="0">
                <a:solidFill>
                  <a:srgbClr val="002060"/>
                </a:solidFill>
                <a:latin typeface="Arial Black" panose="020B0A04020102020204" pitchFamily="34" charset="0"/>
              </a:rPr>
              <a:t>Billy </a:t>
            </a:r>
            <a:r>
              <a:rPr lang="es-ES" sz="1600" b="1" dirty="0">
                <a:solidFill>
                  <a:srgbClr val="002060"/>
                </a:solidFill>
                <a:latin typeface="Arial Black" panose="020B0A04020102020204" pitchFamily="34" charset="0"/>
              </a:rPr>
              <a:t>Graham.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00422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094"/>
            <a:ext cx="9144000" cy="5136406"/>
          </a:xfrm>
          <a:prstGeom prst="rect">
            <a:avLst/>
          </a:prstGeom>
          <a:noFill/>
          <a:ln>
            <a:noFill/>
          </a:ln>
        </p:spPr>
      </p:pic>
      <p:sp>
        <p:nvSpPr>
          <p:cNvPr id="3" name="CuadroTexto 1"/>
          <p:cNvSpPr txBox="1"/>
          <p:nvPr/>
        </p:nvSpPr>
        <p:spPr>
          <a:xfrm>
            <a:off x="251520" y="3219822"/>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esta imagen veremos 3 figuras. La primera, </a:t>
            </a:r>
            <a:r>
              <a:rPr lang="es-ES" b="1" dirty="0" smtClean="0">
                <a:solidFill>
                  <a:srgbClr val="002060"/>
                </a:solidFill>
                <a:latin typeface="Arial Black" panose="020B0A04020102020204" pitchFamily="34" charset="0"/>
              </a:rPr>
              <a:t>del </a:t>
            </a:r>
            <a:r>
              <a:rPr lang="es-ES" b="1" dirty="0">
                <a:solidFill>
                  <a:srgbClr val="002060"/>
                </a:solidFill>
                <a:latin typeface="Arial Black" panose="020B0A04020102020204" pitchFamily="34" charset="0"/>
              </a:rPr>
              <a:t>predicador Billy Graham haciendo la señal masónica de la mano escondida (es masón grado 33), </a:t>
            </a:r>
            <a:r>
              <a:rPr lang="es-ES" b="1" dirty="0" smtClean="0">
                <a:solidFill>
                  <a:srgbClr val="002060"/>
                </a:solidFill>
                <a:latin typeface="Arial Black" panose="020B0A04020102020204" pitchFamily="34" charset="0"/>
              </a:rPr>
              <a:t>la </a:t>
            </a:r>
            <a:r>
              <a:rPr lang="es-ES" b="1" dirty="0">
                <a:solidFill>
                  <a:srgbClr val="002060"/>
                </a:solidFill>
                <a:latin typeface="Arial Black" panose="020B0A04020102020204" pitchFamily="34" charset="0"/>
              </a:rPr>
              <a:t>cual tiene sus antecedentes en el antiguo Egipto (ver esculturas de la segunda figura). La tercera figura, de un hombre en fondo blanco corresponde a una réplica del saludo masónico de la mano escondida.</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576313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608"/>
            <a:ext cx="9144000" cy="5121892"/>
          </a:xfrm>
          <a:prstGeom prst="rect">
            <a:avLst/>
          </a:prstGeom>
          <a:noFill/>
          <a:ln>
            <a:noFill/>
          </a:ln>
        </p:spPr>
      </p:pic>
      <p:sp>
        <p:nvSpPr>
          <p:cNvPr id="3" name="CuadroTexto 1"/>
          <p:cNvSpPr txBox="1"/>
          <p:nvPr/>
        </p:nvSpPr>
        <p:spPr>
          <a:xfrm>
            <a:off x="4283968" y="627534"/>
            <a:ext cx="4032448" cy="2531462"/>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La mano oculta es una señal de que el iniciado pertenece a las órdenes secretas y que sus acciones están inspiradas en la filosofía masona y sus creencias satánicas.</a:t>
            </a:r>
          </a:p>
          <a:p>
            <a:pPr algn="ctr"/>
            <a:r>
              <a:rPr lang="es-ES" sz="1600" b="1" dirty="0" smtClean="0">
                <a:solidFill>
                  <a:srgbClr val="002060"/>
                </a:solidFill>
                <a:latin typeface="Arial Black" panose="020B0A04020102020204" pitchFamily="34" charset="0"/>
              </a:rPr>
              <a:t>Simboliza la mano oculta de Satanás y se refiere a que todas sus acciones masónicas son encubiertas o secretas.</a:t>
            </a:r>
          </a:p>
        </p:txBody>
      </p:sp>
      <p:sp>
        <p:nvSpPr>
          <p:cNvPr id="4" name="CuadroTexto 1"/>
          <p:cNvSpPr txBox="1"/>
          <p:nvPr/>
        </p:nvSpPr>
        <p:spPr>
          <a:xfrm>
            <a:off x="251520" y="379588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a:t>
            </a:r>
            <a:r>
              <a:rPr lang="es-ES" b="1" dirty="0">
                <a:solidFill>
                  <a:srgbClr val="002060"/>
                </a:solidFill>
                <a:latin typeface="Arial Black" panose="020B0A04020102020204" pitchFamily="34" charset="0"/>
              </a:rPr>
              <a:t>esta imagen </a:t>
            </a:r>
            <a:r>
              <a:rPr lang="es-ES" b="1" dirty="0" smtClean="0">
                <a:solidFill>
                  <a:srgbClr val="002060"/>
                </a:solidFill>
                <a:latin typeface="Arial Black" panose="020B0A04020102020204" pitchFamily="34" charset="0"/>
              </a:rPr>
              <a:t>vemos como es la </a:t>
            </a:r>
            <a:r>
              <a:rPr lang="es-ES" b="1" dirty="0">
                <a:solidFill>
                  <a:srgbClr val="002060"/>
                </a:solidFill>
                <a:latin typeface="Arial Black" panose="020B0A04020102020204" pitchFamily="34" charset="0"/>
              </a:rPr>
              <a:t>señal o contraseña que utilizan los masones </a:t>
            </a:r>
            <a:r>
              <a:rPr lang="es-ES" b="1" dirty="0" err="1">
                <a:solidFill>
                  <a:srgbClr val="002060"/>
                </a:solidFill>
                <a:latin typeface="Arial Black" panose="020B0A04020102020204" pitchFamily="34" charset="0"/>
              </a:rPr>
              <a:t>illuminatis</a:t>
            </a:r>
            <a:r>
              <a:rPr lang="es-ES" b="1" dirty="0">
                <a:solidFill>
                  <a:srgbClr val="002060"/>
                </a:solidFill>
                <a:latin typeface="Arial Black" panose="020B0A04020102020204" pitchFamily="34" charset="0"/>
              </a:rPr>
              <a:t> para identificarse entre ellos, la cual recibe el nombre de “la </a:t>
            </a:r>
            <a:r>
              <a:rPr lang="es-ES" b="1" dirty="0" smtClean="0">
                <a:solidFill>
                  <a:srgbClr val="002060"/>
                </a:solidFill>
                <a:latin typeface="Arial Black" panose="020B0A04020102020204" pitchFamily="34" charset="0"/>
              </a:rPr>
              <a:t>mano oculta o </a:t>
            </a:r>
            <a:r>
              <a:rPr lang="es-ES" b="1" dirty="0">
                <a:solidFill>
                  <a:srgbClr val="002060"/>
                </a:solidFill>
                <a:latin typeface="Arial Black" panose="020B0A04020102020204" pitchFamily="34" charset="0"/>
              </a:rPr>
              <a:t>escondida”.</a:t>
            </a: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6748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650" fill="hold"/>
                                        <p:tgtEl>
                                          <p:spTgt spid="3"/>
                                        </p:tgtEl>
                                        <p:attrNameLst>
                                          <p:attrName>ppt_w</p:attrName>
                                        </p:attrNameLst>
                                      </p:cBhvr>
                                      <p:tavLst>
                                        <p:tav tm="0">
                                          <p:val>
                                            <p:fltVal val="0"/>
                                          </p:val>
                                        </p:tav>
                                        <p:tav tm="100000">
                                          <p:val>
                                            <p:strVal val="#ppt_w"/>
                                          </p:val>
                                        </p:tav>
                                      </p:tavLst>
                                    </p:anim>
                                    <p:anim calcmode="lin" valueType="num">
                                      <p:cBhvr>
                                        <p:cTn id="16"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967"/>
            <a:ext cx="9144000" cy="5137533"/>
          </a:xfrm>
          <a:prstGeom prst="rect">
            <a:avLst/>
          </a:prstGeom>
          <a:noFill/>
          <a:ln>
            <a:noFill/>
          </a:ln>
        </p:spPr>
      </p:pic>
      <p:sp>
        <p:nvSpPr>
          <p:cNvPr id="3" name="CuadroTexto 1"/>
          <p:cNvSpPr txBox="1"/>
          <p:nvPr/>
        </p:nvSpPr>
        <p:spPr>
          <a:xfrm>
            <a:off x="251520" y="3435846"/>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Entre </a:t>
            </a:r>
            <a:r>
              <a:rPr lang="es-ES" b="1" dirty="0">
                <a:solidFill>
                  <a:srgbClr val="002060"/>
                </a:solidFill>
                <a:latin typeface="Arial Black" panose="020B0A04020102020204" pitchFamily="34" charset="0"/>
              </a:rPr>
              <a:t>los masones </a:t>
            </a:r>
            <a:r>
              <a:rPr lang="es-ES" b="1" dirty="0" err="1">
                <a:solidFill>
                  <a:srgbClr val="002060"/>
                </a:solidFill>
                <a:latin typeface="Arial Black" panose="020B0A04020102020204" pitchFamily="34" charset="0"/>
              </a:rPr>
              <a:t>illuminatis</a:t>
            </a:r>
            <a:r>
              <a:rPr lang="es-ES" b="1" dirty="0">
                <a:solidFill>
                  <a:srgbClr val="002060"/>
                </a:solidFill>
                <a:latin typeface="Arial Black" panose="020B0A04020102020204" pitchFamily="34" charset="0"/>
              </a:rPr>
              <a:t> también encontramos otras señales a manera de saludo, con la cual estos personajes de las tinieblas suelen reconocerse entre sí.</a:t>
            </a:r>
          </a:p>
          <a:p>
            <a:pPr algn="ctr"/>
            <a:r>
              <a:rPr lang="es-ES" b="1" dirty="0">
                <a:solidFill>
                  <a:srgbClr val="002060"/>
                </a:solidFill>
                <a:latin typeface="Arial Black" panose="020B0A04020102020204" pitchFamily="34" charset="0"/>
              </a:rPr>
              <a:t>En la imagen vemos un saludo normal, cuando dos personas se estrechan las </a:t>
            </a:r>
            <a:r>
              <a:rPr lang="es-ES" b="1" dirty="0" smtClean="0">
                <a:solidFill>
                  <a:srgbClr val="002060"/>
                </a:solidFill>
                <a:latin typeface="Arial Black" panose="020B0A04020102020204" pitchFamily="34" charset="0"/>
              </a:rPr>
              <a:t>manos.</a:t>
            </a: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0122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3458" y="483518"/>
            <a:ext cx="9120542" cy="500137"/>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400" b="1" dirty="0" smtClean="0">
                <a:solidFill>
                  <a:srgbClr val="002060"/>
                </a:solidFill>
                <a:latin typeface="Arial Black" panose="020B0A04020102020204" pitchFamily="34" charset="0"/>
              </a:rPr>
              <a:t>El pulgar presiona entre el primer y segundo nudillo de la mano del compañero masón, (depende del grado y de los factores en el saludo)</a:t>
            </a:r>
          </a:p>
        </p:txBody>
      </p:sp>
      <p:sp>
        <p:nvSpPr>
          <p:cNvPr id="5" name="CuadroTexto 1"/>
          <p:cNvSpPr txBox="1"/>
          <p:nvPr/>
        </p:nvSpPr>
        <p:spPr>
          <a:xfrm>
            <a:off x="19091" y="2787774"/>
            <a:ext cx="9144000" cy="179279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Sin </a:t>
            </a:r>
            <a:r>
              <a:rPr lang="es-ES" sz="1600" b="1" dirty="0">
                <a:solidFill>
                  <a:srgbClr val="002060"/>
                </a:solidFill>
                <a:latin typeface="Arial Black" panose="020B0A04020102020204" pitchFamily="34" charset="0"/>
              </a:rPr>
              <a:t>embargo, entre los masones </a:t>
            </a:r>
            <a:r>
              <a:rPr lang="es-ES" sz="1600" b="1" dirty="0" err="1">
                <a:solidFill>
                  <a:srgbClr val="002060"/>
                </a:solidFill>
                <a:latin typeface="Arial Black" panose="020B0A04020102020204" pitchFamily="34" charset="0"/>
              </a:rPr>
              <a:t>illuminatis</a:t>
            </a:r>
            <a:r>
              <a:rPr lang="es-ES" sz="1600" b="1" dirty="0">
                <a:solidFill>
                  <a:srgbClr val="002060"/>
                </a:solidFill>
                <a:latin typeface="Arial Black" panose="020B0A04020102020204" pitchFamily="34" charset="0"/>
              </a:rPr>
              <a:t> hay este tipo de saludo, con sus pequeñas variantes, según el grado, con la finalidad de reconocerse entre </a:t>
            </a:r>
            <a:r>
              <a:rPr lang="es-ES" sz="1600" b="1" dirty="0" smtClean="0">
                <a:solidFill>
                  <a:srgbClr val="002060"/>
                </a:solidFill>
                <a:latin typeface="Arial Black" panose="020B0A04020102020204" pitchFamily="34" charset="0"/>
              </a:rPr>
              <a:t>ellos.</a:t>
            </a:r>
          </a:p>
          <a:p>
            <a:pPr algn="ctr"/>
            <a:r>
              <a:rPr lang="es-ES" sz="1600" b="1" dirty="0">
                <a:solidFill>
                  <a:srgbClr val="002060"/>
                </a:solidFill>
                <a:latin typeface="Arial Black" panose="020B0A04020102020204" pitchFamily="34" charset="0"/>
              </a:rPr>
              <a:t>Al estrechar la mano, el pulgar se extiende naturalmente hacia arriba o hacia delante. Cuando señala hacia abajo, sobre los nudillos, está señalando que es un miembro del culto satánico más grande del mundo, la Masonería, </a:t>
            </a:r>
            <a:r>
              <a:rPr lang="es-ES" sz="1600" b="1" dirty="0" smtClean="0">
                <a:solidFill>
                  <a:srgbClr val="002060"/>
                </a:solidFill>
                <a:latin typeface="Arial Black" panose="020B0A04020102020204" pitchFamily="34" charset="0"/>
              </a:rPr>
              <a:t>y que está comprometido </a:t>
            </a:r>
            <a:r>
              <a:rPr lang="es-ES" sz="1600" b="1" dirty="0">
                <a:solidFill>
                  <a:srgbClr val="002060"/>
                </a:solidFill>
                <a:latin typeface="Arial Black" panose="020B0A04020102020204" pitchFamily="34" charset="0"/>
              </a:rPr>
              <a:t>con su objetivo </a:t>
            </a:r>
            <a:r>
              <a:rPr lang="es-ES" sz="1600" b="1" dirty="0" smtClean="0">
                <a:solidFill>
                  <a:srgbClr val="002060"/>
                </a:solidFill>
                <a:latin typeface="Arial Black" panose="020B0A04020102020204" pitchFamily="34" charset="0"/>
              </a:rPr>
              <a:t>del </a:t>
            </a:r>
            <a:r>
              <a:rPr lang="es-ES" sz="1600" b="1" dirty="0">
                <a:solidFill>
                  <a:srgbClr val="002060"/>
                </a:solidFill>
                <a:latin typeface="Arial Black" panose="020B0A04020102020204" pitchFamily="34" charset="0"/>
              </a:rPr>
              <a:t>gobierno mundial bajo el anticristo</a:t>
            </a:r>
            <a:r>
              <a:rPr lang="es-ES" sz="1600" b="1" dirty="0" smtClean="0">
                <a:solidFill>
                  <a:srgbClr val="002060"/>
                </a:solidFill>
                <a:latin typeface="Arial Black" panose="020B0A04020102020204" pitchFamily="34" charset="0"/>
              </a:rPr>
              <a:t>.</a:t>
            </a:r>
            <a:endParaRPr lang="es-ES" sz="1600" b="1" dirty="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
        <p:nvSpPr>
          <p:cNvPr id="6" name="CuadroTexto 1"/>
          <p:cNvSpPr txBox="1"/>
          <p:nvPr/>
        </p:nvSpPr>
        <p:spPr>
          <a:xfrm>
            <a:off x="251520" y="4613737"/>
            <a:ext cx="8606790" cy="50013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400" b="1" dirty="0" smtClean="0">
                <a:solidFill>
                  <a:srgbClr val="002060"/>
                </a:solidFill>
                <a:latin typeface="Arial Black" panose="020B0A04020102020204" pitchFamily="34" charset="0"/>
              </a:rPr>
              <a:t>Fuente</a:t>
            </a:r>
            <a:r>
              <a:rPr lang="es-ES" sz="1400" b="1" dirty="0">
                <a:solidFill>
                  <a:srgbClr val="002060"/>
                </a:solidFill>
                <a:latin typeface="Arial Black" panose="020B0A04020102020204" pitchFamily="34" charset="0"/>
              </a:rPr>
              <a:t>: http://</a:t>
            </a:r>
            <a:r>
              <a:rPr lang="es-ES" sz="1400" b="1" dirty="0">
                <a:solidFill>
                  <a:srgbClr val="002060"/>
                </a:solidFill>
                <a:latin typeface="Arial Black" panose="020B0A04020102020204" pitchFamily="34" charset="0"/>
                <a:hlinkClick r:id="rId3"/>
              </a:rPr>
              <a:t>www.ritualypropaganda.com/2017/05/los-eeuu-fueron-fundados-por-la-masoneria.html</a:t>
            </a:r>
            <a:r>
              <a:rPr lang="es-ES" sz="1400" b="1" dirty="0">
                <a:solidFill>
                  <a:srgbClr val="002060"/>
                </a:solidFill>
                <a:latin typeface="Arial Black" panose="020B0A04020102020204" pitchFamily="34" charset="0"/>
              </a:rPr>
              <a:t> </a:t>
            </a:r>
            <a:endParaRPr lang="es-PE" sz="1400" b="1" dirty="0">
              <a:solidFill>
                <a:schemeClr val="bg1"/>
              </a:solidFill>
              <a:latin typeface="Arial Black" panose="020B0A04020102020204" pitchFamily="34" charset="0"/>
            </a:endParaRPr>
          </a:p>
        </p:txBody>
      </p:sp>
      <p:sp>
        <p:nvSpPr>
          <p:cNvPr id="7" name="CuadroTexto 1"/>
          <p:cNvSpPr txBox="1"/>
          <p:nvPr/>
        </p:nvSpPr>
        <p:spPr>
          <a:xfrm>
            <a:off x="2483768" y="123478"/>
            <a:ext cx="4176464" cy="315471"/>
          </a:xfrm>
          <a:prstGeom prst="rect">
            <a:avLst/>
          </a:prstGeom>
          <a:noFill/>
        </p:spPr>
        <p:txBody>
          <a:bodyPr wrap="square" lIns="68580" tIns="34290" rIns="68580" bIns="34290" rtlCol="0">
            <a:spAutoFit/>
            <a:scene3d>
              <a:camera prst="obliqueBottomLeft"/>
              <a:lightRig rig="threePt" dir="t"/>
            </a:scene3d>
            <a:sp3d extrusionH="25400">
              <a:extrusionClr>
                <a:schemeClr val="tx1"/>
              </a:extrusionClr>
            </a:sp3d>
          </a:bodyPr>
          <a:lstStyle/>
          <a:p>
            <a:pPr algn="ctr"/>
            <a:r>
              <a:rPr lang="es-ES" sz="1600" b="1" dirty="0" smtClean="0">
                <a:solidFill>
                  <a:srgbClr val="002060"/>
                </a:solidFill>
                <a:latin typeface="Arial Black" panose="020B0A04020102020204" pitchFamily="34" charset="0"/>
              </a:rPr>
              <a:t>Variantes del saludo Masónico</a:t>
            </a:r>
          </a:p>
        </p:txBody>
      </p:sp>
    </p:spTree>
    <p:extLst>
      <p:ext uri="{BB962C8B-B14F-4D97-AF65-F5344CB8AC3E}">
        <p14:creationId xmlns:p14="http://schemas.microsoft.com/office/powerpoint/2010/main" val="346148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fltVal val="0"/>
                                          </p:val>
                                        </p:tav>
                                        <p:tav tm="100000">
                                          <p:val>
                                            <p:strVal val="#ppt_w"/>
                                          </p:val>
                                        </p:tav>
                                      </p:tavLst>
                                    </p:anim>
                                    <p:anim calcmode="lin" valueType="num">
                                      <p:cBhvr>
                                        <p:cTn id="12" dur="165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650" fill="hold"/>
                                        <p:tgtEl>
                                          <p:spTgt spid="7"/>
                                        </p:tgtEl>
                                        <p:attrNameLst>
                                          <p:attrName>ppt_w</p:attrName>
                                        </p:attrNameLst>
                                      </p:cBhvr>
                                      <p:tavLst>
                                        <p:tav tm="0">
                                          <p:val>
                                            <p:fltVal val="0"/>
                                          </p:val>
                                        </p:tav>
                                        <p:tav tm="100000">
                                          <p:val>
                                            <p:strVal val="#ppt_w"/>
                                          </p:val>
                                        </p:tav>
                                      </p:tavLst>
                                    </p:anim>
                                    <p:anim calcmode="lin" valueType="num">
                                      <p:cBhvr>
                                        <p:cTn id="20" dur="1650" fill="hold"/>
                                        <p:tgtEl>
                                          <p:spTgt spid="7"/>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650" fill="hold"/>
                                        <p:tgtEl>
                                          <p:spTgt spid="6"/>
                                        </p:tgtEl>
                                        <p:attrNameLst>
                                          <p:attrName>ppt_w</p:attrName>
                                        </p:attrNameLst>
                                      </p:cBhvr>
                                      <p:tavLst>
                                        <p:tav tm="0">
                                          <p:val>
                                            <p:fltVal val="0"/>
                                          </p:val>
                                        </p:tav>
                                        <p:tav tm="100000">
                                          <p:val>
                                            <p:strVal val="#ppt_w"/>
                                          </p:val>
                                        </p:tav>
                                      </p:tavLst>
                                    </p:anim>
                                    <p:anim calcmode="lin" valueType="num">
                                      <p:cBhvr>
                                        <p:cTn id="24" dur="165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867894"/>
            <a:ext cx="8606790" cy="62324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a:solidFill>
                  <a:srgbClr val="002060"/>
                </a:solidFill>
                <a:latin typeface="Arial Black" panose="020B0A04020102020204" pitchFamily="34" charset="0"/>
              </a:rPr>
              <a:t>En esta foto </a:t>
            </a:r>
            <a:r>
              <a:rPr lang="es-ES" b="1" dirty="0" smtClean="0">
                <a:solidFill>
                  <a:srgbClr val="002060"/>
                </a:solidFill>
                <a:latin typeface="Arial Black" panose="020B0A04020102020204" pitchFamily="34" charset="0"/>
              </a:rPr>
              <a:t>vemos </a:t>
            </a:r>
            <a:r>
              <a:rPr lang="es-ES" b="1" dirty="0">
                <a:solidFill>
                  <a:srgbClr val="002060"/>
                </a:solidFill>
                <a:latin typeface="Arial Black" panose="020B0A04020102020204" pitchFamily="34" charset="0"/>
              </a:rPr>
              <a:t>a Billy Graham </a:t>
            </a:r>
            <a:r>
              <a:rPr lang="es-ES" b="1" dirty="0" smtClean="0">
                <a:solidFill>
                  <a:srgbClr val="002060"/>
                </a:solidFill>
                <a:latin typeface="Arial Black" panose="020B0A04020102020204" pitchFamily="34" charset="0"/>
              </a:rPr>
              <a:t>dándose </a:t>
            </a:r>
            <a:r>
              <a:rPr lang="es-ES" b="1" dirty="0">
                <a:solidFill>
                  <a:srgbClr val="002060"/>
                </a:solidFill>
                <a:latin typeface="Arial Black" panose="020B0A04020102020204" pitchFamily="34" charset="0"/>
              </a:rPr>
              <a:t>un apretón de manos masónico con el ex presidente de USA, el masón Harry Truman.</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4457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a:solidFill>
                  <a:srgbClr val="002060"/>
                </a:solidFill>
                <a:latin typeface="Arial Black" panose="020B0A04020102020204" pitchFamily="34" charset="0"/>
              </a:rPr>
              <a:t>En esta imagen vemos a Billy Graham, dándole un apretón de manos masónico a la esposa del fallecido Paul </a:t>
            </a:r>
            <a:r>
              <a:rPr lang="es-ES" b="1" dirty="0" err="1">
                <a:solidFill>
                  <a:srgbClr val="002060"/>
                </a:solidFill>
                <a:latin typeface="Arial Black" panose="020B0A04020102020204" pitchFamily="34" charset="0"/>
              </a:rPr>
              <a:t>Crouch</a:t>
            </a:r>
            <a:r>
              <a:rPr lang="es-ES" b="1" dirty="0">
                <a:solidFill>
                  <a:srgbClr val="002060"/>
                </a:solidFill>
                <a:latin typeface="Arial Black" panose="020B0A04020102020204" pitchFamily="34" charset="0"/>
              </a:rPr>
              <a:t>, dueño del canal </a:t>
            </a:r>
            <a:r>
              <a:rPr lang="es-ES" b="1" dirty="0" err="1">
                <a:solidFill>
                  <a:srgbClr val="002060"/>
                </a:solidFill>
                <a:latin typeface="Arial Black" panose="020B0A04020102020204" pitchFamily="34" charset="0"/>
              </a:rPr>
              <a:t>pseudo</a:t>
            </a:r>
            <a:r>
              <a:rPr lang="es-ES" b="1" dirty="0">
                <a:solidFill>
                  <a:srgbClr val="002060"/>
                </a:solidFill>
                <a:latin typeface="Arial Black" panose="020B0A04020102020204" pitchFamily="34" charset="0"/>
              </a:rPr>
              <a:t> cristiano de la prosperidad TBN, propulsor del falso evangelio de la prosperidad.</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897086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187624" y="3966255"/>
            <a:ext cx="6734582"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Del mismo modo, </a:t>
            </a:r>
            <a:r>
              <a:rPr lang="es-ES" b="1" dirty="0">
                <a:solidFill>
                  <a:srgbClr val="002060"/>
                </a:solidFill>
                <a:latin typeface="Arial Black" panose="020B0A04020102020204" pitchFamily="34" charset="0"/>
              </a:rPr>
              <a:t>vemos al papa Francisco haciendo un saludo </a:t>
            </a:r>
            <a:r>
              <a:rPr lang="es-ES" b="1" dirty="0" smtClean="0">
                <a:solidFill>
                  <a:srgbClr val="002060"/>
                </a:solidFill>
                <a:latin typeface="Arial Black" panose="020B0A04020102020204" pitchFamily="34" charset="0"/>
              </a:rPr>
              <a:t>masónico. </a:t>
            </a: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34158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584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Por </a:t>
            </a:r>
            <a:r>
              <a:rPr lang="es-ES" b="1" dirty="0">
                <a:solidFill>
                  <a:srgbClr val="002060"/>
                </a:solidFill>
                <a:latin typeface="Arial Black" panose="020B0A04020102020204" pitchFamily="34" charset="0"/>
              </a:rPr>
              <a:t>otro lado, es sabido que Hollywood es manejado por los masones </a:t>
            </a:r>
            <a:r>
              <a:rPr lang="es-ES" b="1" dirty="0" err="1">
                <a:solidFill>
                  <a:srgbClr val="002060"/>
                </a:solidFill>
                <a:latin typeface="Arial Black" panose="020B0A04020102020204" pitchFamily="34" charset="0"/>
              </a:rPr>
              <a:t>illuminatis</a:t>
            </a:r>
            <a:r>
              <a:rPr lang="es-ES" b="1" dirty="0">
                <a:solidFill>
                  <a:srgbClr val="002060"/>
                </a:solidFill>
                <a:latin typeface="Arial Black" panose="020B0A04020102020204" pitchFamily="34" charset="0"/>
              </a:rPr>
              <a:t>. Pues bien, en esta imagen vemos al predicador protestante Billy Graham en el “Paseo de la Fama” (</a:t>
            </a:r>
            <a:r>
              <a:rPr lang="es-ES" b="1" dirty="0" err="1">
                <a:solidFill>
                  <a:srgbClr val="002060"/>
                </a:solidFill>
                <a:latin typeface="Arial Black" panose="020B0A04020102020204" pitchFamily="34" charset="0"/>
              </a:rPr>
              <a:t>Walk</a:t>
            </a:r>
            <a:r>
              <a:rPr lang="es-ES" b="1" dirty="0">
                <a:solidFill>
                  <a:srgbClr val="002060"/>
                </a:solidFill>
                <a:latin typeface="Arial Black" panose="020B0A04020102020204" pitchFamily="34" charset="0"/>
              </a:rPr>
              <a:t> of </a:t>
            </a:r>
            <a:r>
              <a:rPr lang="es-ES" b="1" dirty="0" err="1">
                <a:solidFill>
                  <a:srgbClr val="002060"/>
                </a:solidFill>
                <a:latin typeface="Arial Black" panose="020B0A04020102020204" pitchFamily="34" charset="0"/>
              </a:rPr>
              <a:t>Fame</a:t>
            </a:r>
            <a:r>
              <a:rPr lang="es-ES" b="1" dirty="0">
                <a:solidFill>
                  <a:srgbClr val="002060"/>
                </a:solidFill>
                <a:latin typeface="Arial Black" panose="020B0A04020102020204" pitchFamily="34" charset="0"/>
              </a:rPr>
              <a:t>) arrodillándose ante su ídolo del becerro de oro</a:t>
            </a:r>
            <a:r>
              <a:rPr lang="es-ES" b="1" dirty="0" smtClean="0">
                <a:solidFill>
                  <a:srgbClr val="002060"/>
                </a:solidFill>
                <a:latin typeface="Arial Black" panose="020B0A04020102020204" pitchFamily="34" charset="0"/>
              </a:rPr>
              <a:t>,</a:t>
            </a:r>
          </a:p>
          <a:p>
            <a:pPr algn="ct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la estrella de 5 puntas.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3047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063" y="15974"/>
            <a:ext cx="9144000" cy="5143500"/>
          </a:xfrm>
          <a:prstGeom prst="rect">
            <a:avLst/>
          </a:prstGeom>
          <a:noFill/>
          <a:ln>
            <a:noFill/>
          </a:ln>
        </p:spPr>
      </p:pic>
      <p:sp>
        <p:nvSpPr>
          <p:cNvPr id="4" name="CuadroTexto 1"/>
          <p:cNvSpPr txBox="1"/>
          <p:nvPr/>
        </p:nvSpPr>
        <p:spPr>
          <a:xfrm>
            <a:off x="323528" y="4011910"/>
            <a:ext cx="8606790"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a:solidFill>
                  <a:srgbClr val="002060"/>
                </a:solidFill>
                <a:latin typeface="Arial Black" panose="020B0A04020102020204" pitchFamily="34" charset="0"/>
              </a:rPr>
              <a:t>Amado lector ¿Ya entendió por qué el ecumenismo es anti </a:t>
            </a:r>
            <a:r>
              <a:rPr lang="es-ES" b="1" dirty="0" smtClean="0">
                <a:solidFill>
                  <a:srgbClr val="002060"/>
                </a:solidFill>
                <a:latin typeface="Arial Black" panose="020B0A04020102020204" pitchFamily="34" charset="0"/>
              </a:rPr>
              <a:t>bíblico</a:t>
            </a:r>
          </a:p>
          <a:p>
            <a:pPr algn="ctr"/>
            <a:r>
              <a:rPr lang="es-ES" b="1" dirty="0" smtClean="0">
                <a:solidFill>
                  <a:srgbClr val="002060"/>
                </a:solidFill>
                <a:latin typeface="Arial Black" panose="020B0A04020102020204" pitchFamily="34" charset="0"/>
              </a:rPr>
              <a:t> </a:t>
            </a:r>
            <a:r>
              <a:rPr lang="es-ES" b="1" dirty="0">
                <a:solidFill>
                  <a:srgbClr val="002060"/>
                </a:solidFill>
                <a:latin typeface="Arial Black" panose="020B0A04020102020204" pitchFamily="34" charset="0"/>
              </a:rPr>
              <a:t>y no es parte de la voluntad de Dios?</a:t>
            </a:r>
          </a:p>
          <a:p>
            <a:pPr algn="ctr"/>
            <a:endParaRPr lang="es-ES"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890460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987574"/>
            <a:ext cx="8246750" cy="339323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effectLst>
                  <a:outerShdw blurRad="215900" dist="50800" dir="5400000" algn="ctr" rotWithShape="0">
                    <a:schemeClr val="tx1"/>
                  </a:outerShdw>
                </a:effectLst>
                <a:latin typeface="Arial Black" panose="020B0A04020102020204" pitchFamily="34" charset="0"/>
              </a:rPr>
              <a:t>Apreciado lector, le formulamos la siguiente pregunta:  ¿Considera Ud. admisible que todos estos líderes del catolicismo</a:t>
            </a:r>
            <a:r>
              <a:rPr lang="es-ES" b="1" dirty="0">
                <a:solidFill>
                  <a:srgbClr val="002060"/>
                </a:solidFill>
                <a:effectLst>
                  <a:outerShdw blurRad="215900" dist="50800" dir="5400000" algn="ctr" rotWithShape="0">
                    <a:schemeClr val="tx1"/>
                  </a:outerShdw>
                </a:effectLst>
                <a:latin typeface="Arial Black" panose="020B0A04020102020204" pitchFamily="34" charset="0"/>
              </a:rPr>
              <a:t> </a:t>
            </a:r>
            <a:r>
              <a:rPr lang="es-ES" b="1" dirty="0" smtClean="0">
                <a:solidFill>
                  <a:srgbClr val="002060"/>
                </a:solidFill>
                <a:effectLst>
                  <a:outerShdw blurRad="215900" dist="50800" dir="5400000" algn="ctr" rotWithShape="0">
                    <a:schemeClr val="tx1"/>
                  </a:outerShdw>
                </a:effectLst>
                <a:latin typeface="Arial Black" panose="020B0A04020102020204" pitchFamily="34" charset="0"/>
              </a:rPr>
              <a:t>y protestantismo puedan </a:t>
            </a:r>
            <a:r>
              <a:rPr lang="es-ES" b="1" dirty="0">
                <a:solidFill>
                  <a:srgbClr val="002060"/>
                </a:solidFill>
                <a:effectLst>
                  <a:outerShdw blurRad="215900" dist="50800" dir="5400000" algn="ctr" rotWithShape="0">
                    <a:schemeClr val="tx1"/>
                  </a:outerShdw>
                </a:effectLst>
                <a:latin typeface="Arial Black" panose="020B0A04020102020204" pitchFamily="34" charset="0"/>
              </a:rPr>
              <a:t>reunirse y confraternizar </a:t>
            </a:r>
            <a:r>
              <a:rPr lang="es-ES" b="1" dirty="0" smtClean="0">
                <a:solidFill>
                  <a:srgbClr val="002060"/>
                </a:solidFill>
                <a:effectLst>
                  <a:outerShdw blurRad="215900" dist="50800" dir="5400000" algn="ctr" rotWithShape="0">
                    <a:schemeClr val="tx1"/>
                  </a:outerShdw>
                </a:effectLst>
                <a:latin typeface="Arial Black" panose="020B0A04020102020204" pitchFamily="34" charset="0"/>
              </a:rPr>
              <a:t>entre si, tomando como pretexto la unidad cristiana, cuando muchos de estos líderes toman </a:t>
            </a:r>
            <a:r>
              <a:rPr lang="es-ES" b="1" dirty="0">
                <a:solidFill>
                  <a:srgbClr val="002060"/>
                </a:solidFill>
                <a:effectLst>
                  <a:outerShdw blurRad="215900" dist="50800" dir="5400000" algn="ctr" rotWithShape="0">
                    <a:schemeClr val="tx1"/>
                  </a:outerShdw>
                </a:effectLst>
                <a:latin typeface="Arial Black" panose="020B0A04020102020204" pitchFamily="34" charset="0"/>
              </a:rPr>
              <a:t>la piedad como fuente de ganancia, donde a sus fieles los manipulan despojándolos de su dinero? ¿Acaso justifica desde un punto de vista ético una reunión </a:t>
            </a:r>
            <a:r>
              <a:rPr lang="es-ES" b="1" dirty="0" smtClean="0">
                <a:solidFill>
                  <a:srgbClr val="002060"/>
                </a:solidFill>
                <a:effectLst>
                  <a:outerShdw blurRad="215900" dist="50800" dir="5400000" algn="ctr" rotWithShape="0">
                    <a:schemeClr val="tx1"/>
                  </a:outerShdw>
                </a:effectLst>
                <a:latin typeface="Arial Black" panose="020B0A04020102020204" pitchFamily="34" charset="0"/>
              </a:rPr>
              <a:t>de estos líderes, por </a:t>
            </a:r>
            <a:r>
              <a:rPr lang="es-ES" b="1" dirty="0">
                <a:solidFill>
                  <a:srgbClr val="002060"/>
                </a:solidFill>
                <a:effectLst>
                  <a:outerShdw blurRad="215900" dist="50800" dir="5400000" algn="ctr" rotWithShape="0">
                    <a:schemeClr val="tx1"/>
                  </a:outerShdw>
                </a:effectLst>
                <a:latin typeface="Arial Black" panose="020B0A04020102020204" pitchFamily="34" charset="0"/>
              </a:rPr>
              <a:t>más que se quiera afirmar que hay que derribar muros de separación entre católicos y protestantes? ¿Será que la motivación que los une es el dinero, el cual hay que extraer y succionar de las pobres ovejas? </a:t>
            </a:r>
            <a:endParaRPr lang="es-ES" b="1" dirty="0" smtClean="0">
              <a:solidFill>
                <a:srgbClr val="002060"/>
              </a:solidFill>
              <a:effectLst>
                <a:outerShdw blurRad="215900" dist="50800" dir="5400000" algn="ctr" rotWithShape="0">
                  <a:schemeClr val="tx1"/>
                </a:outerShdw>
              </a:effectLst>
              <a:latin typeface="Arial Black" panose="020B0A04020102020204" pitchFamily="34" charset="0"/>
            </a:endParaRPr>
          </a:p>
          <a:p>
            <a:pPr algn="ctr"/>
            <a:r>
              <a:rPr lang="es-ES" b="1" dirty="0" smtClean="0">
                <a:solidFill>
                  <a:srgbClr val="002060"/>
                </a:solidFill>
                <a:effectLst>
                  <a:outerShdw blurRad="215900" dist="50800" dir="5400000" algn="ctr" rotWithShape="0">
                    <a:schemeClr val="tx1"/>
                  </a:outerShdw>
                </a:effectLst>
                <a:latin typeface="Arial Black" panose="020B0A04020102020204" pitchFamily="34" charset="0"/>
              </a:rPr>
              <a:t>o </a:t>
            </a:r>
            <a:r>
              <a:rPr lang="es-ES" b="1" dirty="0">
                <a:solidFill>
                  <a:srgbClr val="002060"/>
                </a:solidFill>
                <a:effectLst>
                  <a:outerShdw blurRad="215900" dist="50800" dir="5400000" algn="ctr" rotWithShape="0">
                    <a:schemeClr val="tx1"/>
                  </a:outerShdw>
                </a:effectLst>
                <a:latin typeface="Arial Black" panose="020B0A04020102020204" pitchFamily="34" charset="0"/>
              </a:rPr>
              <a:t>¿habrá otra motivación adicional?</a:t>
            </a:r>
            <a:endParaRPr lang="es-PE" b="1" dirty="0">
              <a:solidFill>
                <a:schemeClr val="bg1"/>
              </a:solidFill>
              <a:effectLst>
                <a:outerShdw blurRad="215900" dist="50800" dir="5400000" algn="ctr" rotWithShape="0">
                  <a:schemeClr val="tx1"/>
                </a:outerShdw>
              </a:effectLst>
              <a:latin typeface="Arial Black" panose="020B0A04020102020204" pitchFamily="34" charset="0"/>
            </a:endParaRPr>
          </a:p>
        </p:txBody>
      </p:sp>
    </p:spTree>
    <p:extLst>
      <p:ext uri="{BB962C8B-B14F-4D97-AF65-F5344CB8AC3E}">
        <p14:creationId xmlns:p14="http://schemas.microsoft.com/office/powerpoint/2010/main" val="2802553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331" y="-3476"/>
            <a:ext cx="9144000" cy="5146976"/>
          </a:xfrm>
          <a:prstGeom prst="rect">
            <a:avLst/>
          </a:prstGeom>
          <a:noFill/>
          <a:ln>
            <a:noFill/>
          </a:ln>
        </p:spPr>
      </p:pic>
      <p:sp>
        <p:nvSpPr>
          <p:cNvPr id="3" name="2 Rectángulo"/>
          <p:cNvSpPr/>
          <p:nvPr/>
        </p:nvSpPr>
        <p:spPr>
          <a:xfrm>
            <a:off x="899592" y="339502"/>
            <a:ext cx="7344816" cy="2185214"/>
          </a:xfrm>
          <a:prstGeom prst="rect">
            <a:avLst/>
          </a:prstGeom>
          <a:scene3d>
            <a:camera prst="obliqueBottomLeft"/>
            <a:lightRig rig="threePt" dir="t"/>
          </a:scene3d>
          <a:sp3d>
            <a:bevelT w="152400" h="50800" prst="softRound"/>
          </a:sp3d>
        </p:spPr>
        <p:txBody>
          <a:bodyPr wrap="square">
            <a:spAutoFit/>
            <a:sp3d extrusionH="88900" contourW="6350">
              <a:extrusionClr>
                <a:srgbClr val="005392"/>
              </a:extrusionClr>
              <a:contourClr>
                <a:schemeClr val="accent5">
                  <a:lumMod val="50000"/>
                </a:schemeClr>
              </a:contourClr>
            </a:sp3d>
          </a:bodyPr>
          <a:lstStyle/>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“Muchos </a:t>
            </a:r>
            <a: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me dirán en aquel día: Señor, Señor, ¿no profetizamos en tu nombre, y en tu nombre echamos fuera demonios, y en tu nombre hicimos muchos milagros? </a:t>
            </a:r>
          </a:p>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Y </a:t>
            </a:r>
            <a: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entonces les declararé: Nunca os conocí; apartaos de mí, hacedores de maldad</a:t>
            </a: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endPar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r>
              <a:rPr lang="es-ES" sz="16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Mateo 7:22-23 </a:t>
            </a:r>
            <a:endParaRPr lang="es-ES" sz="16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endPar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p:txBody>
      </p:sp>
      <p:sp>
        <p:nvSpPr>
          <p:cNvPr id="4" name="CuadroTexto 1"/>
          <p:cNvSpPr txBox="1"/>
          <p:nvPr/>
        </p:nvSpPr>
        <p:spPr>
          <a:xfrm>
            <a:off x="323528" y="2643758"/>
            <a:ext cx="8606790" cy="367023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a:t>
            </a:r>
            <a:r>
              <a:rPr lang="es-ES" b="1" dirty="0">
                <a:solidFill>
                  <a:srgbClr val="002060"/>
                </a:solidFill>
                <a:latin typeface="Arial Black" panose="020B0A04020102020204" pitchFamily="34" charset="0"/>
              </a:rPr>
              <a:t>Biblia habla muy duramente contra estos oscuros personajes de las tinieblas. Escrito está en </a:t>
            </a:r>
            <a:r>
              <a:rPr lang="es-ES" b="1" dirty="0" smtClean="0">
                <a:solidFill>
                  <a:srgbClr val="002060"/>
                </a:solidFill>
                <a:latin typeface="Arial Black" panose="020B0A04020102020204" pitchFamily="34" charset="0"/>
              </a:rPr>
              <a:t>2ª </a:t>
            </a:r>
            <a:r>
              <a:rPr lang="es-ES" b="1" dirty="0">
                <a:solidFill>
                  <a:srgbClr val="002060"/>
                </a:solidFill>
                <a:latin typeface="Arial Black" panose="020B0A04020102020204" pitchFamily="34" charset="0"/>
              </a:rPr>
              <a:t>Corintios 11:13-15 </a:t>
            </a:r>
          </a:p>
          <a:p>
            <a:pPr algn="ctr"/>
            <a:r>
              <a:rPr lang="es-ES" b="1" dirty="0">
                <a:solidFill>
                  <a:srgbClr val="002060"/>
                </a:solidFill>
                <a:latin typeface="Arial Black" panose="020B0A04020102020204" pitchFamily="34" charset="0"/>
              </a:rPr>
              <a:t>“Porque éstos son falsos apóstoles, obreros fraudulentos, que se disfrazan como apóstoles de Cristo.</a:t>
            </a:r>
          </a:p>
          <a:p>
            <a:pPr algn="ctr"/>
            <a:r>
              <a:rPr lang="es-ES" b="1" dirty="0">
                <a:solidFill>
                  <a:srgbClr val="002060"/>
                </a:solidFill>
                <a:latin typeface="Arial Black" panose="020B0A04020102020204" pitchFamily="34" charset="0"/>
              </a:rPr>
              <a:t>Y no es maravilla, porque el mismo Satanás se disfraza como ángel de luz.</a:t>
            </a:r>
          </a:p>
          <a:p>
            <a:pPr algn="ctr"/>
            <a:r>
              <a:rPr lang="es-ES" b="1" dirty="0">
                <a:solidFill>
                  <a:srgbClr val="002060"/>
                </a:solidFill>
                <a:latin typeface="Arial Black" panose="020B0A04020102020204" pitchFamily="34" charset="0"/>
              </a:rPr>
              <a:t>Así que, no es extraño si también sus ministros se disfrazan como ministros de justicia; cuyo fin será conforme a sus obras”.</a:t>
            </a: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9017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650" fill="hold"/>
                                        <p:tgtEl>
                                          <p:spTgt spid="3"/>
                                        </p:tgtEl>
                                        <p:attrNameLst>
                                          <p:attrName>ppt_w</p:attrName>
                                        </p:attrNameLst>
                                      </p:cBhvr>
                                      <p:tavLst>
                                        <p:tav tm="0">
                                          <p:val>
                                            <p:fltVal val="0"/>
                                          </p:val>
                                        </p:tav>
                                        <p:tav tm="100000">
                                          <p:val>
                                            <p:strVal val="#ppt_w"/>
                                          </p:val>
                                        </p:tav>
                                      </p:tavLst>
                                    </p:anim>
                                    <p:anim calcmode="lin" valueType="num">
                                      <p:cBhvr>
                                        <p:cTn id="16"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641" y="9911"/>
            <a:ext cx="9144000" cy="5133589"/>
          </a:xfrm>
          <a:prstGeom prst="rect">
            <a:avLst/>
          </a:prstGeom>
          <a:noFill/>
          <a:ln>
            <a:noFill/>
          </a:ln>
        </p:spPr>
      </p:pic>
      <p:sp>
        <p:nvSpPr>
          <p:cNvPr id="3" name="CuadroTexto 1"/>
          <p:cNvSpPr txBox="1"/>
          <p:nvPr/>
        </p:nvSpPr>
        <p:spPr>
          <a:xfrm>
            <a:off x="251520" y="555526"/>
            <a:ext cx="8606790" cy="428578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Amados</a:t>
            </a:r>
            <a:r>
              <a:rPr lang="es-ES" sz="1600" b="1" dirty="0">
                <a:solidFill>
                  <a:srgbClr val="002060"/>
                </a:solidFill>
                <a:latin typeface="Arial Black" panose="020B0A04020102020204" pitchFamily="34" charset="0"/>
              </a:rPr>
              <a:t>, la Biblia nos exhorta a apartarnos de estos FALSOS LÍDERES, DE SUS ENSEÑANZAS Y CONGREGACIONES, de lo contrario corremos el grave peligro de ser arrastrados hacia la CONDENACIÓN ETERNA, antes bien debemos pedir en oración al Dios Altísimo </a:t>
            </a:r>
            <a:r>
              <a:rPr lang="es-ES" sz="1600" b="1" dirty="0" smtClean="0">
                <a:solidFill>
                  <a:srgbClr val="002060"/>
                </a:solidFill>
                <a:latin typeface="Arial Black" panose="020B0A04020102020204" pitchFamily="34" charset="0"/>
              </a:rPr>
              <a:t>que conduzca a todos a </a:t>
            </a:r>
            <a:r>
              <a:rPr lang="es-ES" sz="1600" b="1" dirty="0">
                <a:solidFill>
                  <a:srgbClr val="002060"/>
                </a:solidFill>
                <a:latin typeface="Arial Black" panose="020B0A04020102020204" pitchFamily="34" charset="0"/>
              </a:rPr>
              <a:t>un lugar donde se enseñe la sana doctrina del Evangelio de Nuestro Señor Jesucristo, porque valgan verdades, estamos viviendo tiempos de mucho engaño y falsedad, y lo peor de todo es que toman el Nombre de Dios para sus inicuos propósitos</a:t>
            </a:r>
            <a:r>
              <a:rPr lang="es-ES" sz="1600" b="1" dirty="0" smtClean="0">
                <a:solidFill>
                  <a:srgbClr val="002060"/>
                </a:solidFill>
                <a:latin typeface="Arial Black" panose="020B0A04020102020204" pitchFamily="34" charset="0"/>
              </a:rPr>
              <a:t>.</a:t>
            </a:r>
          </a:p>
          <a:p>
            <a:pPr algn="ctr"/>
            <a:endParaRPr lang="es-ES" sz="1600" b="1" dirty="0">
              <a:solidFill>
                <a:srgbClr val="002060"/>
              </a:solidFill>
              <a:latin typeface="Arial Black" panose="020B0A04020102020204" pitchFamily="34" charset="0"/>
            </a:endParaRPr>
          </a:p>
          <a:p>
            <a:pPr algn="ctr"/>
            <a:r>
              <a:rPr lang="es-ES" sz="1600" b="1" dirty="0">
                <a:solidFill>
                  <a:srgbClr val="002060"/>
                </a:solidFill>
                <a:latin typeface="Arial Black" panose="020B0A04020102020204" pitchFamily="34" charset="0"/>
              </a:rPr>
              <a:t>Escrito está en </a:t>
            </a:r>
            <a:r>
              <a:rPr lang="es-ES" sz="1600" b="1" dirty="0" smtClean="0">
                <a:solidFill>
                  <a:srgbClr val="002060"/>
                </a:solidFill>
                <a:latin typeface="Arial Black" panose="020B0A04020102020204" pitchFamily="34" charset="0"/>
              </a:rPr>
              <a:t>2ª </a:t>
            </a:r>
            <a:r>
              <a:rPr lang="es-ES" sz="1600" b="1" dirty="0">
                <a:solidFill>
                  <a:srgbClr val="002060"/>
                </a:solidFill>
                <a:latin typeface="Arial Black" panose="020B0A04020102020204" pitchFamily="34" charset="0"/>
              </a:rPr>
              <a:t>Corintios 6:16-18</a:t>
            </a:r>
          </a:p>
          <a:p>
            <a:pPr algn="ctr"/>
            <a:r>
              <a:rPr lang="es-ES" sz="1600" b="1" dirty="0">
                <a:solidFill>
                  <a:srgbClr val="002060"/>
                </a:solidFill>
                <a:latin typeface="Arial Black" panose="020B0A04020102020204" pitchFamily="34" charset="0"/>
              </a:rPr>
              <a:t>“¿Y qué acuerdo hay entre el templo de Dios y los ÍDOLOS? Porque vosotros sois el templo del Dios viviente, como Dios dijo:</a:t>
            </a:r>
          </a:p>
          <a:p>
            <a:pPr algn="ctr"/>
            <a:r>
              <a:rPr lang="es-ES" sz="1600" b="1" dirty="0">
                <a:solidFill>
                  <a:srgbClr val="002060"/>
                </a:solidFill>
                <a:latin typeface="Arial Black" panose="020B0A04020102020204" pitchFamily="34" charset="0"/>
              </a:rPr>
              <a:t>Habitaré y andaré entre ellos, y seré su Dios, y ellos serán mi pueblo. </a:t>
            </a:r>
          </a:p>
          <a:p>
            <a:pPr algn="ctr"/>
            <a:r>
              <a:rPr lang="es-ES" sz="1600" b="1" dirty="0">
                <a:solidFill>
                  <a:srgbClr val="002060"/>
                </a:solidFill>
                <a:latin typeface="Arial Black" panose="020B0A04020102020204" pitchFamily="34" charset="0"/>
              </a:rPr>
              <a:t>Por lo cual, Salid de en medio de ellos, y apartaos, dice el Señor, Y no toquéis lo inmundo; Y yo os recibiré, Y seré para vosotros por Padre, </a:t>
            </a: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Y </a:t>
            </a:r>
            <a:r>
              <a:rPr lang="es-ES" sz="1600" b="1" dirty="0">
                <a:solidFill>
                  <a:srgbClr val="002060"/>
                </a:solidFill>
                <a:latin typeface="Arial Black" panose="020B0A04020102020204" pitchFamily="34" charset="0"/>
              </a:rPr>
              <a:t>vosotros me seréis hijos e hijas, dice el Señor Todopoderoso”.</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5158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2715766"/>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effectLst>
                  <a:outerShdw blurRad="177800" dist="50800" dir="5400000" algn="ctr" rotWithShape="0">
                    <a:schemeClr val="tx1"/>
                  </a:outerShdw>
                </a:effectLst>
                <a:latin typeface="Arial Black" panose="020B0A04020102020204" pitchFamily="34" charset="0"/>
              </a:rPr>
              <a:t>Por otro lado, consideramos importante</a:t>
            </a:r>
            <a:r>
              <a:rPr lang="es-ES" b="1" dirty="0" smtClean="0">
                <a:solidFill>
                  <a:srgbClr val="FF0000"/>
                </a:solidFill>
                <a:effectLst>
                  <a:outerShdw blurRad="177800" dist="50800" dir="5400000" algn="ctr" rotWithShape="0">
                    <a:schemeClr val="tx1"/>
                  </a:outerShdw>
                </a:effectLst>
                <a:latin typeface="Arial Black" panose="020B0A04020102020204" pitchFamily="34" charset="0"/>
              </a:rPr>
              <a:t> </a:t>
            </a:r>
            <a:r>
              <a:rPr lang="es-ES" b="1" dirty="0" smtClean="0">
                <a:solidFill>
                  <a:srgbClr val="002060"/>
                </a:solidFill>
                <a:effectLst>
                  <a:outerShdw blurRad="177800" dist="50800" dir="5400000" algn="ctr" rotWithShape="0">
                    <a:schemeClr val="tx1"/>
                  </a:outerShdw>
                </a:effectLst>
                <a:latin typeface="Arial Black" panose="020B0A04020102020204" pitchFamily="34" charset="0"/>
              </a:rPr>
              <a:t>mencionar </a:t>
            </a:r>
            <a:r>
              <a:rPr lang="es-ES" b="1" dirty="0">
                <a:solidFill>
                  <a:srgbClr val="002060"/>
                </a:solidFill>
                <a:effectLst>
                  <a:outerShdw blurRad="177800" dist="50800" dir="5400000" algn="ctr" rotWithShape="0">
                    <a:schemeClr val="tx1"/>
                  </a:outerShdw>
                </a:effectLst>
                <a:latin typeface="Arial Black" panose="020B0A04020102020204" pitchFamily="34" charset="0"/>
              </a:rPr>
              <a:t>una profecía de 1973, dada por un verdadero predicador del evangelio de sana doctrina, ya fallecido, David </a:t>
            </a:r>
            <a:r>
              <a:rPr lang="es-ES" b="1" dirty="0" err="1">
                <a:solidFill>
                  <a:srgbClr val="002060"/>
                </a:solidFill>
                <a:effectLst>
                  <a:outerShdw blurRad="177800" dist="50800" dir="5400000" algn="ctr" rotWithShape="0">
                    <a:schemeClr val="tx1"/>
                  </a:outerShdw>
                </a:effectLst>
                <a:latin typeface="Arial Black" panose="020B0A04020102020204" pitchFamily="34" charset="0"/>
              </a:rPr>
              <a:t>Wilkerson</a:t>
            </a:r>
            <a:r>
              <a:rPr lang="es-ES" b="1" dirty="0">
                <a:solidFill>
                  <a:srgbClr val="002060"/>
                </a:solidFill>
                <a:effectLst>
                  <a:outerShdw blurRad="177800" dist="50800" dir="5400000" algn="ctr" rotWithShape="0">
                    <a:schemeClr val="tx1"/>
                  </a:outerShdw>
                </a:effectLst>
                <a:latin typeface="Arial Black" panose="020B0A04020102020204" pitchFamily="34" charset="0"/>
              </a:rPr>
              <a:t>, que la dejó escrita en su libro titulado “La Visión”, páginas 88-90, cuando habla acerca del ecumenismo o unión de religiones, y que el papa Francisco viene cumpliendo a cabalidad.</a:t>
            </a:r>
          </a:p>
          <a:p>
            <a:pPr algn="ctr"/>
            <a:r>
              <a:rPr lang="es-ES" b="1" dirty="0">
                <a:solidFill>
                  <a:srgbClr val="002060"/>
                </a:solidFill>
                <a:effectLst>
                  <a:outerShdw blurRad="177800" dist="50800" dir="5400000" algn="ctr" rotWithShape="0">
                    <a:schemeClr val="tx1"/>
                  </a:outerShdw>
                </a:effectLst>
                <a:latin typeface="Arial Black" panose="020B0A04020102020204" pitchFamily="34" charset="0"/>
              </a:rPr>
              <a:t>Un extracto de dicha profecía referente al ecumenismo o unión de religiones dice lo siguiente:</a:t>
            </a:r>
          </a:p>
          <a:p>
            <a:pPr algn="ctr"/>
            <a:endParaRPr lang="es-PE" b="1" dirty="0">
              <a:solidFill>
                <a:schemeClr val="bg1"/>
              </a:solidFill>
              <a:effectLst>
                <a:outerShdw blurRad="177800" dist="50800" dir="5400000" algn="ctr" rotWithShape="0">
                  <a:schemeClr val="tx1"/>
                </a:outerShdw>
              </a:effectLst>
              <a:latin typeface="Arial Black" panose="020B0A04020102020204" pitchFamily="34" charset="0"/>
            </a:endParaRPr>
          </a:p>
        </p:txBody>
      </p:sp>
    </p:spTree>
    <p:extLst>
      <p:ext uri="{BB962C8B-B14F-4D97-AF65-F5344CB8AC3E}">
        <p14:creationId xmlns:p14="http://schemas.microsoft.com/office/powerpoint/2010/main" val="292610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443" y="0"/>
            <a:ext cx="9144000" cy="5143500"/>
          </a:xfrm>
          <a:prstGeom prst="rect">
            <a:avLst/>
          </a:prstGeom>
          <a:noFill/>
          <a:ln>
            <a:noFill/>
          </a:ln>
        </p:spPr>
      </p:pic>
      <p:sp>
        <p:nvSpPr>
          <p:cNvPr id="3" name="CuadroTexto 1"/>
          <p:cNvSpPr txBox="1"/>
          <p:nvPr/>
        </p:nvSpPr>
        <p:spPr>
          <a:xfrm>
            <a:off x="251520" y="411510"/>
            <a:ext cx="8606790" cy="351634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effectLst>
                  <a:outerShdw blurRad="254000" dist="50800" dir="5400000" algn="ctr" rotWithShape="0">
                    <a:schemeClr val="tx1"/>
                  </a:outerShdw>
                </a:effectLst>
                <a:latin typeface="Arial Black" panose="020B0A04020102020204" pitchFamily="34" charset="0"/>
              </a:rPr>
              <a:t>“</a:t>
            </a:r>
            <a:r>
              <a:rPr lang="es-ES" sz="1600" b="1" dirty="0">
                <a:solidFill>
                  <a:srgbClr val="002060"/>
                </a:solidFill>
                <a:effectLst>
                  <a:outerShdw blurRad="254000" dist="50800" dir="5400000" algn="ctr" rotWithShape="0">
                    <a:schemeClr val="tx1"/>
                  </a:outerShdw>
                </a:effectLst>
                <a:latin typeface="Arial Black" panose="020B0A04020102020204" pitchFamily="34" charset="0"/>
              </a:rPr>
              <a:t>Veo la formación de una </a:t>
            </a:r>
            <a:r>
              <a:rPr lang="es-ES" sz="1600" b="1" dirty="0" err="1">
                <a:solidFill>
                  <a:srgbClr val="002060"/>
                </a:solidFill>
                <a:effectLst>
                  <a:outerShdw blurRad="254000" dist="50800" dir="5400000" algn="ctr" rotWithShape="0">
                    <a:schemeClr val="tx1"/>
                  </a:outerShdw>
                </a:effectLst>
                <a:latin typeface="Arial Black" panose="020B0A04020102020204" pitchFamily="34" charset="0"/>
              </a:rPr>
              <a:t>super</a:t>
            </a:r>
            <a:r>
              <a:rPr lang="es-ES" sz="1600" b="1" dirty="0">
                <a:solidFill>
                  <a:srgbClr val="002060"/>
                </a:solidFill>
                <a:effectLst>
                  <a:outerShdw blurRad="254000" dist="50800" dir="5400000" algn="ctr" rotWithShape="0">
                    <a:schemeClr val="tx1"/>
                  </a:outerShdw>
                </a:effectLst>
                <a:latin typeface="Arial Black" panose="020B0A04020102020204" pitchFamily="34" charset="0"/>
              </a:rPr>
              <a:t> iglesia mundial, que consistirá en una unión entre los protestantes ecuménicos liberales y la iglesia católica romana, que se unirán políticamente de la mano, creando una de las más poderosas fuerzas religiosas en la tierra.</a:t>
            </a:r>
          </a:p>
          <a:p>
            <a:pPr algn="ctr"/>
            <a:r>
              <a:rPr lang="es-ES" sz="1600" b="1" dirty="0">
                <a:solidFill>
                  <a:srgbClr val="002060"/>
                </a:solidFill>
                <a:effectLst>
                  <a:outerShdw blurRad="254000" dist="50800" dir="5400000" algn="ctr" rotWithShape="0">
                    <a:schemeClr val="tx1"/>
                  </a:outerShdw>
                </a:effectLst>
                <a:latin typeface="Arial Black" panose="020B0A04020102020204" pitchFamily="34" charset="0"/>
              </a:rPr>
              <a:t>Esta </a:t>
            </a:r>
            <a:r>
              <a:rPr lang="es-ES" sz="1600" b="1" dirty="0" err="1">
                <a:solidFill>
                  <a:srgbClr val="002060"/>
                </a:solidFill>
                <a:effectLst>
                  <a:outerShdw blurRad="254000" dist="50800" dir="5400000" algn="ctr" rotWithShape="0">
                    <a:schemeClr val="tx1"/>
                  </a:outerShdw>
                </a:effectLst>
                <a:latin typeface="Arial Black" panose="020B0A04020102020204" pitchFamily="34" charset="0"/>
              </a:rPr>
              <a:t>super</a:t>
            </a:r>
            <a:r>
              <a:rPr lang="es-ES" sz="1600" b="1" dirty="0">
                <a:solidFill>
                  <a:srgbClr val="002060"/>
                </a:solidFill>
                <a:effectLst>
                  <a:outerShdw blurRad="254000" dist="50800" dir="5400000" algn="ctr" rotWithShape="0">
                    <a:schemeClr val="tx1"/>
                  </a:outerShdw>
                </a:effectLst>
                <a:latin typeface="Arial Black" panose="020B0A04020102020204" pitchFamily="34" charset="0"/>
              </a:rPr>
              <a:t> iglesia mundial será espiritual sólo de nombre, y usará desembarazadamente el nombre de Jesucristo, pero de hecho será anticristo y política en muchas de sus actividades…………</a:t>
            </a:r>
          </a:p>
          <a:p>
            <a:pPr algn="ctr"/>
            <a:r>
              <a:rPr lang="es-ES" sz="1600" b="1" dirty="0">
                <a:solidFill>
                  <a:srgbClr val="002060"/>
                </a:solidFill>
                <a:effectLst>
                  <a:outerShdw blurRad="254000" dist="50800" dir="5400000" algn="ctr" rotWithShape="0">
                    <a:schemeClr val="tx1"/>
                  </a:outerShdw>
                </a:effectLst>
                <a:latin typeface="Arial Black" panose="020B0A04020102020204" pitchFamily="34" charset="0"/>
              </a:rPr>
              <a:t>Roma insistirá en obtener muchas concesiones de los líderes ecuménicos protestantes, y las recibirá. El Papa será considerado más un jefe político que un líder espiritual de esta gran unión. A su vez, los líderes protestantes del movimiento ecuménico insistirán en obtener ciertas concesiones de Roma, y las recibirán. No se les pedirá a </a:t>
            </a:r>
            <a:r>
              <a:rPr lang="es-ES" sz="1600" b="1" dirty="0" smtClean="0">
                <a:solidFill>
                  <a:srgbClr val="002060"/>
                </a:solidFill>
                <a:effectLst>
                  <a:outerShdw blurRad="254000" dist="50800" dir="5400000" algn="ctr" rotWithShape="0">
                    <a:schemeClr val="tx1"/>
                  </a:outerShdw>
                </a:effectLst>
                <a:latin typeface="Arial Black" panose="020B0A04020102020204" pitchFamily="34" charset="0"/>
              </a:rPr>
              <a:t>estos </a:t>
            </a:r>
            <a:r>
              <a:rPr lang="es-ES" sz="1600" b="1" dirty="0">
                <a:solidFill>
                  <a:srgbClr val="002060"/>
                </a:solidFill>
                <a:effectLst>
                  <a:outerShdw blurRad="254000" dist="50800" dir="5400000" algn="ctr" rotWithShape="0">
                    <a:schemeClr val="tx1"/>
                  </a:outerShdw>
                </a:effectLst>
                <a:latin typeface="Arial Black" panose="020B0A04020102020204" pitchFamily="34" charset="0"/>
              </a:rPr>
              <a:t>que consideren al Santo Padre como la cabeza infalible de la iglesia, y aceptarán su jefatura política sin aceptar su papel como sucesor de Pedro”. </a:t>
            </a:r>
            <a:endParaRPr lang="es-PE" sz="1600" b="1" dirty="0">
              <a:solidFill>
                <a:schemeClr val="bg1"/>
              </a:solidFill>
              <a:effectLst>
                <a:outerShdw blurRad="254000" dist="50800" dir="5400000" algn="ctr" rotWithShape="0">
                  <a:schemeClr val="tx1"/>
                </a:outerShdw>
              </a:effectLst>
              <a:latin typeface="Arial Black" panose="020B0A04020102020204" pitchFamily="34" charset="0"/>
            </a:endParaRPr>
          </a:p>
        </p:txBody>
      </p:sp>
      <p:sp>
        <p:nvSpPr>
          <p:cNvPr id="4" name="CuadroTexto 1"/>
          <p:cNvSpPr txBox="1"/>
          <p:nvPr/>
        </p:nvSpPr>
        <p:spPr>
          <a:xfrm>
            <a:off x="179512" y="4155926"/>
            <a:ext cx="8606790" cy="111569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Fuente</a:t>
            </a:r>
            <a:r>
              <a:rPr lang="es-ES" sz="1600" b="1" dirty="0">
                <a:solidFill>
                  <a:srgbClr val="002060"/>
                </a:solidFill>
                <a:latin typeface="Arial Black" panose="020B0A04020102020204" pitchFamily="34" charset="0"/>
              </a:rPr>
              <a:t>: http://</a:t>
            </a:r>
            <a:r>
              <a:rPr lang="es-ES" sz="1600" b="1" dirty="0">
                <a:solidFill>
                  <a:srgbClr val="002060"/>
                </a:solidFill>
                <a:latin typeface="Arial Black" panose="020B0A04020102020204" pitchFamily="34" charset="0"/>
                <a:hlinkClick r:id="rId3"/>
              </a:rPr>
              <a:t>www.ladoctrina.org/libros/09-iglesia/la-vision-david-wilkerson.pdf</a:t>
            </a:r>
            <a:endParaRPr lang="es-ES" sz="1600"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8119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2787774"/>
            <a:ext cx="8606790" cy="287001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Amados </a:t>
            </a:r>
            <a:r>
              <a:rPr lang="es-ES" sz="1600" b="1" dirty="0">
                <a:solidFill>
                  <a:srgbClr val="002060"/>
                </a:solidFill>
                <a:latin typeface="Arial Black" panose="020B0A04020102020204" pitchFamily="34" charset="0"/>
              </a:rPr>
              <a:t>lectores, por todo lo tratado hasta aquí, es que deseamos advertir muy seriamente acerca del peligro del Ecumenismo o unión de religiones, porque la Biblia nos da a entender que ello será un buen pretexto para aglutinar a la gente en pos de un supuesto benefactor de la humanidad, un falso mesías, el Anticristo, que al comienzo será visto como un hombre que deslumbra por su inteligencia, locuacidad, oratoria, carisma, dotado de mucho conocimiento y sabiduría maligna, pues será un hombre entendido en enigmas (ocultismo).</a:t>
            </a:r>
          </a:p>
          <a:p>
            <a:pPr algn="ct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
        <p:nvSpPr>
          <p:cNvPr id="5" name="4 Rectángulo"/>
          <p:cNvSpPr/>
          <p:nvPr/>
        </p:nvSpPr>
        <p:spPr>
          <a:xfrm>
            <a:off x="1259632" y="267494"/>
            <a:ext cx="6624736" cy="3293209"/>
          </a:xfrm>
          <a:prstGeom prst="rect">
            <a:avLst/>
          </a:prstGeom>
          <a:scene3d>
            <a:camera prst="obliqueBottomLeft"/>
            <a:lightRig rig="threePt" dir="t"/>
          </a:scene3d>
          <a:sp3d>
            <a:bevelT w="152400" h="50800" prst="softRound"/>
          </a:sp3d>
        </p:spPr>
        <p:txBody>
          <a:bodyPr wrap="square">
            <a:spAutoFit/>
            <a:sp3d extrusionH="88900" contourW="6350">
              <a:extrusionClr>
                <a:srgbClr val="005392"/>
              </a:extrusionClr>
              <a:contourClr>
                <a:schemeClr val="accent5">
                  <a:lumMod val="50000"/>
                </a:schemeClr>
              </a:contourClr>
            </a:sp3d>
          </a:bodyPr>
          <a:lstStyle/>
          <a:p>
            <a:pPr algn="ctr"/>
            <a:r>
              <a:rPr lang="es-ES" sz="28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”…mas </a:t>
            </a:r>
            <a:r>
              <a:rPr lang="es-ES" sz="28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Dios conoce vuestros corazones; porque lo que los hombres tienen por sublime, delante de Dios es </a:t>
            </a:r>
            <a:r>
              <a:rPr lang="es-ES" sz="28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abominación.”</a:t>
            </a:r>
          </a:p>
          <a:p>
            <a:pPr algn="ct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L</a:t>
            </a: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ucas 16:15 </a:t>
            </a:r>
          </a:p>
          <a:p>
            <a:pPr algn="ctr"/>
            <a: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r>
            <a:b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br>
            <a:r>
              <a:rPr lang="es-ES" sz="28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p>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p>
        </p:txBody>
      </p:sp>
    </p:spTree>
    <p:extLst>
      <p:ext uri="{BB962C8B-B14F-4D97-AF65-F5344CB8AC3E}">
        <p14:creationId xmlns:p14="http://schemas.microsoft.com/office/powerpoint/2010/main" val="3865285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fltVal val="0"/>
                                          </p:val>
                                        </p:tav>
                                        <p:tav tm="100000">
                                          <p:val>
                                            <p:strVal val="#ppt_w"/>
                                          </p:val>
                                        </p:tav>
                                      </p:tavLst>
                                    </p:anim>
                                    <p:anim calcmode="lin" valueType="num">
                                      <p:cBhvr>
                                        <p:cTn id="12" dur="165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859782"/>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Es sabido también que el papa Francisco está teniendo mucho acercamiento con los judíos y para ellos su Mesías aún no ha venido al mundo, ya que rechazaron a Jesucristo, por lo que cuando aparezca en escena el </a:t>
            </a:r>
            <a:r>
              <a:rPr lang="es-ES" b="1" dirty="0" smtClean="0">
                <a:solidFill>
                  <a:srgbClr val="002060"/>
                </a:solidFill>
                <a:latin typeface="Arial Black" panose="020B0A04020102020204" pitchFamily="34" charset="0"/>
              </a:rPr>
              <a:t>Anticristo (el cual la Biblia dice que será un descendiente de judíos) LO ACEPTARÁN </a:t>
            </a:r>
            <a:r>
              <a:rPr lang="es-ES" b="1" dirty="0">
                <a:solidFill>
                  <a:srgbClr val="002060"/>
                </a:solidFill>
                <a:latin typeface="Arial Black" panose="020B0A04020102020204" pitchFamily="34" charset="0"/>
              </a:rPr>
              <a:t>CON LOS BRAZOS </a:t>
            </a:r>
            <a:r>
              <a:rPr lang="es-ES" b="1" dirty="0" smtClean="0">
                <a:solidFill>
                  <a:srgbClr val="002060"/>
                </a:solidFill>
                <a:latin typeface="Arial Black" panose="020B0A04020102020204" pitchFamily="34" charset="0"/>
              </a:rPr>
              <a:t>ABIERTOS, incluyendo </a:t>
            </a:r>
            <a:r>
              <a:rPr lang="es-ES" b="1" dirty="0">
                <a:solidFill>
                  <a:srgbClr val="002060"/>
                </a:solidFill>
                <a:latin typeface="Arial Black" panose="020B0A04020102020204" pitchFamily="34" charset="0"/>
              </a:rPr>
              <a:t>el mundo </a:t>
            </a:r>
            <a:r>
              <a:rPr lang="es-ES" b="1" dirty="0" smtClean="0">
                <a:solidFill>
                  <a:srgbClr val="002060"/>
                </a:solidFill>
                <a:latin typeface="Arial Black" panose="020B0A04020102020204" pitchFamily="34" charset="0"/>
              </a:rPr>
              <a:t>político, </a:t>
            </a:r>
            <a:r>
              <a:rPr lang="es-ES" b="1" dirty="0">
                <a:solidFill>
                  <a:srgbClr val="002060"/>
                </a:solidFill>
                <a:latin typeface="Arial Black" panose="020B0A04020102020204" pitchFamily="34" charset="0"/>
              </a:rPr>
              <a:t>e</a:t>
            </a:r>
            <a:r>
              <a:rPr lang="es-ES" b="1" dirty="0" smtClean="0">
                <a:solidFill>
                  <a:srgbClr val="002060"/>
                </a:solidFill>
                <a:latin typeface="Arial Black" panose="020B0A04020102020204" pitchFamily="34" charset="0"/>
              </a:rPr>
              <a:t>conómico </a:t>
            </a:r>
            <a:r>
              <a:rPr lang="es-ES" b="1" dirty="0">
                <a:solidFill>
                  <a:srgbClr val="002060"/>
                </a:solidFill>
                <a:latin typeface="Arial Black" panose="020B0A04020102020204" pitchFamily="34" charset="0"/>
              </a:rPr>
              <a:t>y religioso.  </a:t>
            </a:r>
            <a:endParaRPr lang="es-ES"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2530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697" y="0"/>
            <a:ext cx="9144000" cy="5143500"/>
          </a:xfrm>
          <a:prstGeom prst="rect">
            <a:avLst/>
          </a:prstGeom>
          <a:noFill/>
          <a:ln>
            <a:noFill/>
          </a:ln>
        </p:spPr>
      </p:pic>
      <p:sp>
        <p:nvSpPr>
          <p:cNvPr id="3" name="CuadroTexto 1"/>
          <p:cNvSpPr txBox="1"/>
          <p:nvPr/>
        </p:nvSpPr>
        <p:spPr>
          <a:xfrm>
            <a:off x="107504" y="1059582"/>
            <a:ext cx="8606790" cy="370101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De </a:t>
            </a:r>
            <a:r>
              <a:rPr lang="es-ES" b="1" dirty="0">
                <a:solidFill>
                  <a:srgbClr val="002060"/>
                </a:solidFill>
                <a:latin typeface="Arial Black" panose="020B0A04020102020204" pitchFamily="34" charset="0"/>
              </a:rPr>
              <a:t>otro lado, cuando predicaba Jesucristo muchas veces lo que decía era tan fuerte que sus discípulos se lo hacían saber al Maestro.</a:t>
            </a: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El evangelio de Juan 6:59-60, </a:t>
            </a:r>
            <a:r>
              <a:rPr lang="es-ES" b="1" dirty="0" smtClean="0">
                <a:solidFill>
                  <a:srgbClr val="002060"/>
                </a:solidFill>
                <a:latin typeface="Arial Black" panose="020B0A04020102020204" pitchFamily="34" charset="0"/>
              </a:rPr>
              <a:t>lo registra así:</a:t>
            </a:r>
            <a:endParaRPr lang="es-ES" b="1" dirty="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“Estas cosas dijo [Jesús] en la sinagoga, enseñando en </a:t>
            </a:r>
            <a:r>
              <a:rPr lang="es-ES" b="1" dirty="0" err="1">
                <a:solidFill>
                  <a:srgbClr val="002060"/>
                </a:solidFill>
                <a:latin typeface="Arial Black" panose="020B0A04020102020204" pitchFamily="34" charset="0"/>
              </a:rPr>
              <a:t>Capernaum</a:t>
            </a:r>
            <a:r>
              <a:rPr lang="es-ES" b="1" dirty="0">
                <a:solidFill>
                  <a:srgbClr val="002060"/>
                </a:solidFill>
                <a:latin typeface="Arial Black" panose="020B0A04020102020204" pitchFamily="34" charset="0"/>
              </a:rPr>
              <a:t>.</a:t>
            </a: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Al oírlas, muchos de sus discípulos dijeron: </a:t>
            </a:r>
            <a:endParaRPr lang="es-ES" b="1" dirty="0" smtClean="0">
              <a:solidFill>
                <a:srgbClr val="002060"/>
              </a:solidFill>
              <a:latin typeface="Arial Black" panose="020B0A04020102020204" pitchFamily="34" charset="0"/>
            </a:endParaRPr>
          </a:p>
          <a:p>
            <a:pPr algn="ctr"/>
            <a:r>
              <a:rPr lang="es-ES" sz="2000" b="1" dirty="0" smtClean="0">
                <a:solidFill>
                  <a:srgbClr val="002060"/>
                </a:solidFill>
                <a:latin typeface="Arial Black" panose="020B0A04020102020204" pitchFamily="34" charset="0"/>
              </a:rPr>
              <a:t>DURA </a:t>
            </a:r>
            <a:r>
              <a:rPr lang="es-ES" sz="2000" b="1" dirty="0">
                <a:solidFill>
                  <a:srgbClr val="002060"/>
                </a:solidFill>
                <a:latin typeface="Arial Black" panose="020B0A04020102020204" pitchFamily="34" charset="0"/>
              </a:rPr>
              <a:t>ES ESTA PALABRA; ¿QUIÉN LA PUEDE OÍR?”  </a:t>
            </a:r>
            <a:endParaRPr lang="es-ES" sz="2000"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80430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507" y="8221"/>
            <a:ext cx="9144000" cy="5135279"/>
          </a:xfrm>
          <a:prstGeom prst="rect">
            <a:avLst/>
          </a:prstGeom>
          <a:noFill/>
          <a:ln>
            <a:noFill/>
          </a:ln>
        </p:spPr>
      </p:pic>
      <p:sp>
        <p:nvSpPr>
          <p:cNvPr id="3" name="2 Rectángulo"/>
          <p:cNvSpPr/>
          <p:nvPr/>
        </p:nvSpPr>
        <p:spPr>
          <a:xfrm>
            <a:off x="1331640" y="123478"/>
            <a:ext cx="6624736" cy="3354765"/>
          </a:xfrm>
          <a:prstGeom prst="rect">
            <a:avLst/>
          </a:prstGeom>
          <a:scene3d>
            <a:camera prst="obliqueBottomLeft"/>
            <a:lightRig rig="threePt" dir="t"/>
          </a:scene3d>
          <a:sp3d>
            <a:bevelT w="152400" h="50800" prst="softRound"/>
          </a:sp3d>
        </p:spPr>
        <p:txBody>
          <a:bodyPr wrap="square">
            <a:spAutoFit/>
            <a:sp3d extrusionH="88900" contourW="6350">
              <a:extrusionClr>
                <a:srgbClr val="005392"/>
              </a:extrusionClr>
              <a:contourClr>
                <a:schemeClr val="accent5">
                  <a:lumMod val="50000"/>
                </a:schemeClr>
              </a:contourClr>
            </a:sp3d>
          </a:bodyPr>
          <a:lstStyle/>
          <a:p>
            <a:pPr algn="ct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Los que están sanos no tienen necesidad de médico, sino los enfermos. </a:t>
            </a:r>
          </a:p>
          <a:p>
            <a:pPr algn="ct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No </a:t>
            </a:r>
            <a:r>
              <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he venido a llamar a justos, sino a pecadores al </a:t>
            </a: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arrepentimiento”. </a:t>
            </a:r>
          </a:p>
          <a:p>
            <a:pPr algn="ctr"/>
            <a:r>
              <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Lucas 5:31-32</a:t>
            </a:r>
            <a:endParaRPr lang="es-ES" sz="24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endParaRPr lang="es-ES" sz="24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endParaRPr>
          </a:p>
          <a:p>
            <a:pPr algn="ctr"/>
            <a: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r>
            <a:br>
              <a:rPr lang="es-ES" sz="20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br>
            <a:r>
              <a:rPr lang="es-ES" sz="2800" dirty="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p>
          <a:p>
            <a:pPr algn="ctr"/>
            <a:r>
              <a:rPr lang="es-ES" sz="2000" dirty="0" smtClean="0">
                <a:gradFill flip="none" rotWithShape="1">
                  <a:gsLst>
                    <a:gs pos="0">
                      <a:schemeClr val="accent5">
                        <a:lumMod val="60000"/>
                        <a:lumOff val="40000"/>
                      </a:schemeClr>
                    </a:gs>
                    <a:gs pos="72000">
                      <a:srgbClr val="FFD1FF">
                        <a:lumMod val="67000"/>
                        <a:lumOff val="33000"/>
                      </a:srgbClr>
                    </a:gs>
                  </a:gsLst>
                  <a:lin ang="16200000" scaled="1"/>
                  <a:tileRect/>
                </a:gradFill>
                <a:effectLst>
                  <a:glow rad="50800">
                    <a:schemeClr val="accent5">
                      <a:lumMod val="75000"/>
                    </a:schemeClr>
                  </a:glow>
                  <a:outerShdw blurRad="50800" dist="50800" dir="5400000" algn="ctr" rotWithShape="0">
                    <a:srgbClr val="002060">
                      <a:alpha val="43000"/>
                    </a:srgbClr>
                  </a:outerShdw>
                </a:effectLst>
                <a:latin typeface="Berlin Sans FB Demi" panose="020E0802020502020306" pitchFamily="34" charset="0"/>
                <a:cs typeface="Aharoni" panose="02010803020104030203" pitchFamily="2" charset="-79"/>
              </a:rPr>
              <a:t>  </a:t>
            </a:r>
          </a:p>
        </p:txBody>
      </p:sp>
      <p:sp>
        <p:nvSpPr>
          <p:cNvPr id="4" name="CuadroTexto 1"/>
          <p:cNvSpPr txBox="1"/>
          <p:nvPr/>
        </p:nvSpPr>
        <p:spPr>
          <a:xfrm>
            <a:off x="251520" y="2355726"/>
            <a:ext cx="8606790" cy="311623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Muchos </a:t>
            </a:r>
            <a:r>
              <a:rPr lang="es-ES" b="1" dirty="0">
                <a:solidFill>
                  <a:srgbClr val="002060"/>
                </a:solidFill>
                <a:latin typeface="Arial Black" panose="020B0A04020102020204" pitchFamily="34" charset="0"/>
              </a:rPr>
              <a:t>podrían juzgar indebidamente al Hijo de Dios como que es demasiado drástico y que está hiriendo la susceptibilidad y sentimientos de las personas.</a:t>
            </a:r>
          </a:p>
          <a:p>
            <a:pPr algn="ctr"/>
            <a:r>
              <a:rPr lang="es-ES" b="1" dirty="0" smtClean="0">
                <a:solidFill>
                  <a:srgbClr val="002060"/>
                </a:solidFill>
                <a:latin typeface="Arial Black" panose="020B0A04020102020204" pitchFamily="34" charset="0"/>
              </a:rPr>
              <a:t>Sin </a:t>
            </a:r>
            <a:r>
              <a:rPr lang="es-ES" b="1" dirty="0">
                <a:solidFill>
                  <a:srgbClr val="002060"/>
                </a:solidFill>
                <a:latin typeface="Arial Black" panose="020B0A04020102020204" pitchFamily="34" charset="0"/>
              </a:rPr>
              <a:t>embargo, ello no es así, pues lo que Jesucristo estaba haciendo era REMECER LAS CONCIENCIAS ADORMECIDAS con la finalidad de que el hombre se diera cuenta que estaba viviendo en tinieblas espirituales y cuando Jesucristo hablaba con la verdad, ésta chocaba frontalmente con lo que ellos habían aprendido de sus padres o de la sociedad.  </a:t>
            </a:r>
            <a:endParaRPr lang="es-ES"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40095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650" fill="hold"/>
                                        <p:tgtEl>
                                          <p:spTgt spid="4"/>
                                        </p:tgtEl>
                                        <p:attrNameLst>
                                          <p:attrName>ppt_w</p:attrName>
                                        </p:attrNameLst>
                                      </p:cBhvr>
                                      <p:tavLst>
                                        <p:tav tm="0">
                                          <p:val>
                                            <p:fltVal val="0"/>
                                          </p:val>
                                        </p:tav>
                                        <p:tav tm="100000">
                                          <p:val>
                                            <p:strVal val="#ppt_w"/>
                                          </p:val>
                                        </p:tav>
                                      </p:tavLst>
                                    </p:anim>
                                    <p:anim calcmode="lin" valueType="num">
                                      <p:cBhvr>
                                        <p:cTn id="16"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936" y="4840"/>
            <a:ext cx="9144000" cy="5138660"/>
          </a:xfrm>
          <a:prstGeom prst="rect">
            <a:avLst/>
          </a:prstGeom>
          <a:noFill/>
          <a:ln>
            <a:noFill/>
          </a:ln>
        </p:spPr>
      </p:pic>
      <p:sp>
        <p:nvSpPr>
          <p:cNvPr id="3" name="CuadroTexto 1"/>
          <p:cNvSpPr txBox="1"/>
          <p:nvPr/>
        </p:nvSpPr>
        <p:spPr>
          <a:xfrm>
            <a:off x="323528" y="2643758"/>
            <a:ext cx="8606790" cy="283923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Hebreos </a:t>
            </a:r>
            <a:r>
              <a:rPr lang="es-ES" b="1" dirty="0">
                <a:solidFill>
                  <a:srgbClr val="002060"/>
                </a:solidFill>
                <a:latin typeface="Arial Black" panose="020B0A04020102020204" pitchFamily="34" charset="0"/>
              </a:rPr>
              <a:t>4:12-13 dice:</a:t>
            </a:r>
          </a:p>
          <a:p>
            <a:pPr algn="ctr"/>
            <a:r>
              <a:rPr lang="es-ES" b="1" dirty="0" smtClean="0">
                <a:solidFill>
                  <a:srgbClr val="002060"/>
                </a:solidFill>
                <a:latin typeface="Arial Black" panose="020B0A04020102020204" pitchFamily="34" charset="0"/>
              </a:rPr>
              <a:t>“</a:t>
            </a:r>
            <a:r>
              <a:rPr lang="es-ES" b="1" dirty="0">
                <a:solidFill>
                  <a:srgbClr val="002060"/>
                </a:solidFill>
                <a:latin typeface="Arial Black" panose="020B0A04020102020204" pitchFamily="34" charset="0"/>
              </a:rPr>
              <a:t>Porque la palabra de Dios es viva y eficaz, y más cortante que toda espada de dos filos; y penetra hasta partir el alma y el espíritu, las coyunturas y los tuétanos, y discierne los pensamientos y las intenciones del corazón.</a:t>
            </a:r>
          </a:p>
          <a:p>
            <a:pPr algn="ctr"/>
            <a:r>
              <a:rPr lang="es-ES" b="1" dirty="0" smtClean="0">
                <a:solidFill>
                  <a:srgbClr val="002060"/>
                </a:solidFill>
                <a:latin typeface="Arial Black" panose="020B0A04020102020204" pitchFamily="34" charset="0"/>
              </a:rPr>
              <a:t>Y </a:t>
            </a:r>
            <a:r>
              <a:rPr lang="es-ES" b="1" dirty="0">
                <a:solidFill>
                  <a:srgbClr val="002060"/>
                </a:solidFill>
                <a:latin typeface="Arial Black" panose="020B0A04020102020204" pitchFamily="34" charset="0"/>
              </a:rPr>
              <a:t>no hay cosa creada que no sea manifiesta en su presencia; antes bien todas las cosas están desnudas y abiertas a los ojos de aquel a quien tenemos que dar cuenta”.  </a:t>
            </a:r>
            <a:endParaRPr lang="es-ES"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0332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824" y="0"/>
            <a:ext cx="9144000" cy="5143500"/>
          </a:xfrm>
          <a:prstGeom prst="rect">
            <a:avLst/>
          </a:prstGeom>
          <a:noFill/>
          <a:ln>
            <a:noFill/>
          </a:ln>
        </p:spPr>
      </p:pic>
      <p:sp>
        <p:nvSpPr>
          <p:cNvPr id="4" name="CuadroTexto 1"/>
          <p:cNvSpPr txBox="1"/>
          <p:nvPr/>
        </p:nvSpPr>
        <p:spPr>
          <a:xfrm>
            <a:off x="251520" y="2931790"/>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Como </a:t>
            </a:r>
            <a:r>
              <a:rPr lang="es-ES" b="1" dirty="0">
                <a:solidFill>
                  <a:srgbClr val="002060"/>
                </a:solidFill>
                <a:latin typeface="Arial Black" panose="020B0A04020102020204" pitchFamily="34" charset="0"/>
              </a:rPr>
              <a:t>hemos leído, la Palabra de Dios es como una espada de dos filos y sabemos que cuando una espada penetra el cuerpo, duele ¿verdad? La Biblia dice que la Palabra de Dios penetra hasta partir el alma, la misma que está constituida por la mente, voluntad y sentimientos. También dice que la Palabra de Dios parte el espíritu y el espíritu humano es el hálito o soplo de vida sin el cual nuestro cuerpo no podría vivir.  </a:t>
            </a:r>
            <a:endParaRPr lang="es-ES"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191" b="34073"/>
          <a:stretch/>
        </p:blipFill>
        <p:spPr bwMode="auto">
          <a:xfrm>
            <a:off x="539553" y="123478"/>
            <a:ext cx="4176464" cy="2602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920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fltVal val="0"/>
                                          </p:val>
                                        </p:tav>
                                        <p:tav tm="100000">
                                          <p:val>
                                            <p:strVal val="#ppt_w"/>
                                          </p:val>
                                        </p:tav>
                                      </p:tavLst>
                                    </p:anim>
                                    <p:anim calcmode="lin" valueType="num">
                                      <p:cBhvr>
                                        <p:cTn id="12" dur="165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650" fill="hold"/>
                                        <p:tgtEl>
                                          <p:spTgt spid="1028"/>
                                        </p:tgtEl>
                                        <p:attrNameLst>
                                          <p:attrName>ppt_w</p:attrName>
                                        </p:attrNameLst>
                                      </p:cBhvr>
                                      <p:tavLst>
                                        <p:tav tm="0">
                                          <p:val>
                                            <p:fltVal val="0"/>
                                          </p:val>
                                        </p:tav>
                                        <p:tav tm="100000">
                                          <p:val>
                                            <p:strVal val="#ppt_w"/>
                                          </p:val>
                                        </p:tav>
                                      </p:tavLst>
                                    </p:anim>
                                    <p:anim calcmode="lin" valueType="num">
                                      <p:cBhvr>
                                        <p:cTn id="16" dur="165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8791"/>
            <a:ext cx="9144000" cy="5124709"/>
          </a:xfrm>
          <a:prstGeom prst="rect">
            <a:avLst/>
          </a:prstGeom>
          <a:noFill/>
          <a:ln>
            <a:noFill/>
          </a:ln>
        </p:spPr>
      </p:pic>
      <p:sp>
        <p:nvSpPr>
          <p:cNvPr id="3" name="CuadroTexto 1"/>
          <p:cNvSpPr txBox="1"/>
          <p:nvPr/>
        </p:nvSpPr>
        <p:spPr>
          <a:xfrm>
            <a:off x="251520" y="915566"/>
            <a:ext cx="8606790" cy="394723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Luego</a:t>
            </a:r>
            <a:r>
              <a:rPr lang="es-ES" b="1" dirty="0">
                <a:solidFill>
                  <a:srgbClr val="002060"/>
                </a:solidFill>
                <a:latin typeface="Arial Black" panose="020B0A04020102020204" pitchFamily="34" charset="0"/>
              </a:rPr>
              <a:t>, dice que la Palabra afecta las coyunturas y los tuétanos. Las coyunturas aluden al cuerpo físico y son las articulaciones que unen dos huesos; los tuétanos constituyen una sustancia blanca contenida en los huesos.</a:t>
            </a: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Resumiendo, la Palabra de Dios afecta todo el ser integral del hombre, a saber, espíritu, alma y cuerpo y hace que espiritualmente éste se halle desnudo ante la presencia de Dios.</a:t>
            </a:r>
          </a:p>
          <a:p>
            <a:pPr algn="ctr"/>
            <a:endParaRPr lang="es-ES" b="1" dirty="0">
              <a:solidFill>
                <a:srgbClr val="002060"/>
              </a:solidFill>
              <a:latin typeface="Arial Black" panose="020B0A04020102020204" pitchFamily="34" charset="0"/>
            </a:endParaRPr>
          </a:p>
          <a:p>
            <a:pPr algn="ctr"/>
            <a:r>
              <a:rPr lang="es-ES" b="1" dirty="0">
                <a:solidFill>
                  <a:srgbClr val="002060"/>
                </a:solidFill>
                <a:latin typeface="Arial Black" panose="020B0A04020102020204" pitchFamily="34" charset="0"/>
              </a:rPr>
              <a:t>Por </a:t>
            </a:r>
            <a:r>
              <a:rPr lang="es-ES" b="1" dirty="0" smtClean="0">
                <a:solidFill>
                  <a:srgbClr val="002060"/>
                </a:solidFill>
                <a:latin typeface="Arial Black" panose="020B0A04020102020204" pitchFamily="34" charset="0"/>
              </a:rPr>
              <a:t>eso, </a:t>
            </a:r>
            <a:r>
              <a:rPr lang="es-ES" b="1" dirty="0">
                <a:solidFill>
                  <a:srgbClr val="002060"/>
                </a:solidFill>
                <a:latin typeface="Arial Black" panose="020B0A04020102020204" pitchFamily="34" charset="0"/>
              </a:rPr>
              <a:t>amados, no desechen la Palabra de Dios porque es una verdad que es revelada desde los cielos y que es para nuestro provecho, aunque esta verdad NOS DUELA.  </a:t>
            </a:r>
            <a:endParaRPr lang="es-ES" b="1" dirty="0" smtClean="0">
              <a:solidFill>
                <a:srgbClr val="002060"/>
              </a:solidFill>
              <a:latin typeface="Arial Black" panose="020B0A04020102020204" pitchFamily="34" charset="0"/>
            </a:endParaRPr>
          </a:p>
          <a:p>
            <a:pPr algn="ctr"/>
            <a:endParaRPr lang="es-ES" b="1" dirty="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1148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EL ECUMENISMOOOOOO [Recupera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3422" y="0"/>
            <a:ext cx="9144000" cy="5143500"/>
          </a:xfrm>
          <a:prstGeom prst="rect">
            <a:avLst/>
          </a:prstGeom>
          <a:noFill/>
          <a:ln>
            <a:noFill/>
          </a:ln>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1131590"/>
            <a:ext cx="6969125"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5045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650" fill="hold"/>
                                        <p:tgtEl>
                                          <p:spTgt spid="10"/>
                                        </p:tgtEl>
                                        <p:attrNameLst>
                                          <p:attrName>ppt_w</p:attrName>
                                        </p:attrNameLst>
                                      </p:cBhvr>
                                      <p:tavLst>
                                        <p:tav tm="0">
                                          <p:val>
                                            <p:strVal val="4/3*#ppt_w"/>
                                          </p:val>
                                        </p:tav>
                                        <p:tav tm="100000">
                                          <p:val>
                                            <p:strVal val="#ppt_w"/>
                                          </p:val>
                                        </p:tav>
                                      </p:tavLst>
                                    </p:anim>
                                    <p:anim calcmode="lin" valueType="num">
                                      <p:cBhvr>
                                        <p:cTn id="8" dur="165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650" fill="hold"/>
                                        <p:tgtEl>
                                          <p:spTgt spid="2050"/>
                                        </p:tgtEl>
                                        <p:attrNameLst>
                                          <p:attrName>ppt_w</p:attrName>
                                        </p:attrNameLst>
                                      </p:cBhvr>
                                      <p:tavLst>
                                        <p:tav tm="0">
                                          <p:val>
                                            <p:fltVal val="0"/>
                                          </p:val>
                                        </p:tav>
                                        <p:tav tm="100000">
                                          <p:val>
                                            <p:strVal val="#ppt_w"/>
                                          </p:val>
                                        </p:tav>
                                      </p:tavLst>
                                    </p:anim>
                                    <p:anim calcmode="lin" valueType="num">
                                      <p:cBhvr>
                                        <p:cTn id="12" dur="165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026"/>
            <a:ext cx="9144000" cy="5159526"/>
          </a:xfrm>
          <a:prstGeom prst="rect">
            <a:avLst/>
          </a:prstGeom>
          <a:noFill/>
          <a:ln>
            <a:noFill/>
          </a:ln>
        </p:spPr>
      </p:pic>
      <p:pic>
        <p:nvPicPr>
          <p:cNvPr id="122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7595" t="39467" r="28219"/>
          <a:stretch/>
        </p:blipFill>
        <p:spPr bwMode="auto">
          <a:xfrm>
            <a:off x="4499992" y="267494"/>
            <a:ext cx="3564082" cy="1283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576000"/>
            <a:ext cx="8964488" cy="4462760"/>
          </a:xfrm>
          <a:prstGeom prst="rect">
            <a:avLst/>
          </a:prstGeom>
        </p:spPr>
        <p:txBody>
          <a:bodyPr wrap="square">
            <a:spAutoFit/>
            <a:scene3d>
              <a:camera prst="obliqueBottomLeft"/>
              <a:lightRig rig="threePt" dir="t"/>
            </a:scene3d>
            <a:sp3d extrusionH="38100" prstMaterial="dkEdge">
              <a:bevelT w="82550" h="38100" prst="coolSlant"/>
              <a:extrusionClr>
                <a:schemeClr val="accent5">
                  <a:lumMod val="60000"/>
                  <a:lumOff val="40000"/>
                </a:schemeClr>
              </a:extrusionClr>
            </a:sp3d>
          </a:bodyPr>
          <a:lstStyle/>
          <a:p>
            <a:pPr algn="ctr"/>
            <a:endParaRPr lang="es-ES" sz="6000" b="1" i="1" dirty="0">
              <a:gradFill flip="none" rotWithShape="1">
                <a:gsLst>
                  <a:gs pos="0">
                    <a:srgbClr val="CBCBCB"/>
                  </a:gs>
                  <a:gs pos="80000">
                    <a:srgbClr val="7BB6C7">
                      <a:lumMod val="73000"/>
                    </a:srgbClr>
                  </a:gs>
                  <a:gs pos="100000">
                    <a:schemeClr val="accent5">
                      <a:lumMod val="59000"/>
                    </a:schemeClr>
                  </a:gs>
                </a:gsLst>
                <a:lin ang="5400000" scaled="1"/>
                <a:tileRect/>
              </a:gradFill>
              <a:effectLst>
                <a:outerShdw blurRad="50800" dist="50800" dir="5400000" algn="ctr" rotWithShape="0">
                  <a:schemeClr val="accent5">
                    <a:lumMod val="75000"/>
                  </a:schemeClr>
                </a:outerShdw>
              </a:effectLst>
              <a:latin typeface="Broadway" panose="04040905080B02020502" pitchFamily="82" charset="0"/>
            </a:endParaRPr>
          </a:p>
          <a:p>
            <a:pPr algn="ctr"/>
            <a:r>
              <a:rPr lang="es-ES" sz="20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erlin Sans FB Demi" panose="020E0802020502020306" pitchFamily="34" charset="0"/>
              </a:rPr>
              <a:t>SI EL EVANGELIO QUE ESCUCHAS:</a:t>
            </a:r>
          </a:p>
          <a:p>
            <a:pPr marL="342900" indent="-342900">
              <a:buAutoNum type="arabicPeriod"/>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proclama que Jesucristo viene por segunda vez y no habla de las señales que preceden a su 2ª venida, relacionándolas con los acontecimientos actuales.</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2.  NO te confronta con tu pecado.</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3.  NO te lleva al arrepentimiento.</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4.  NO te restaura cuando caes.</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desafía a perdonar</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muestra a Jesús como </a:t>
            </a:r>
            <a:r>
              <a:rPr lang="es-ES" sz="1600" b="1" dirty="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S</a:t>
            </a: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alvador y Sanador.</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inspira a servir y a vivir en santidad.</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lleva al desprendimiento material.</a:t>
            </a:r>
          </a:p>
          <a:p>
            <a:endParaRPr lang="es-ES" sz="6000" b="1" i="1" dirty="0">
              <a:gradFill flip="none" rotWithShape="1">
                <a:gsLst>
                  <a:gs pos="0">
                    <a:srgbClr val="CBCBCB"/>
                  </a:gs>
                  <a:gs pos="80000">
                    <a:srgbClr val="7BB6C7">
                      <a:lumMod val="73000"/>
                    </a:srgbClr>
                  </a:gs>
                  <a:gs pos="100000">
                    <a:schemeClr val="accent5">
                      <a:lumMod val="17000"/>
                    </a:schemeClr>
                  </a:gs>
                </a:gsLst>
                <a:lin ang="5400000" scaled="1"/>
                <a:tileRect/>
              </a:gradFill>
              <a:effectLst>
                <a:outerShdw blurRad="50800" dist="50800" dir="5400000" algn="ctr" rotWithShape="0">
                  <a:schemeClr val="accent5">
                    <a:lumMod val="75000"/>
                  </a:schemeClr>
                </a:outerShdw>
              </a:effectLst>
              <a:latin typeface="Broadway" panose="04040905080B02020502" pitchFamily="82" charset="0"/>
            </a:endParaRPr>
          </a:p>
        </p:txBody>
      </p:sp>
      <p:sp>
        <p:nvSpPr>
          <p:cNvPr id="5" name="4 Rectángulo"/>
          <p:cNvSpPr/>
          <p:nvPr/>
        </p:nvSpPr>
        <p:spPr>
          <a:xfrm>
            <a:off x="540000" y="4104000"/>
            <a:ext cx="8064896" cy="1015663"/>
          </a:xfrm>
          <a:prstGeom prst="rect">
            <a:avLst/>
          </a:prstGeom>
        </p:spPr>
        <p:txBody>
          <a:bodyPr wrap="square">
            <a:spAutoFit/>
            <a:scene3d>
              <a:camera prst="obliqueBottomLeft"/>
              <a:lightRig rig="threePt" dir="t"/>
            </a:scene3d>
            <a:sp3d extrusionH="12700" prstMaterial="dkEdge">
              <a:bevelT w="82550" h="38100" prst="coolSlant"/>
              <a:extrusionClr>
                <a:schemeClr val="accent5">
                  <a:lumMod val="20000"/>
                  <a:lumOff val="80000"/>
                </a:schemeClr>
              </a:extrusionClr>
            </a:sp3d>
          </a:bodyPr>
          <a:lstStyle/>
          <a:p>
            <a:pPr algn="ctr"/>
            <a:r>
              <a:rPr lang="es-ES" sz="2000" b="1" dirty="0" smtClean="0">
                <a:gradFill flip="none" rotWithShape="1">
                  <a:gsLst>
                    <a:gs pos="0">
                      <a:srgbClr val="03D4A8"/>
                    </a:gs>
                    <a:gs pos="25000">
                      <a:srgbClr val="21D6E0"/>
                    </a:gs>
                    <a:gs pos="75000">
                      <a:srgbClr val="0087E6"/>
                    </a:gs>
                    <a:gs pos="100000">
                      <a:srgbClr val="005CBF"/>
                    </a:gs>
                  </a:gsLst>
                  <a:lin ang="5400000" scaled="0"/>
                  <a:tileRect/>
                </a:gradFill>
                <a:latin typeface="Gill Sans MT" panose="020B0502020104020203" pitchFamily="34" charset="0"/>
                <a:cs typeface="Aparajita" panose="020B0604020202020204" pitchFamily="34" charset="0"/>
              </a:rPr>
              <a:t>Entonces te aconsejamos, en el amor de Jesucristo, que salgas de esa iglesia y que busques una donde se hable de estos temas trascendentales y vitales para la salvación de tu alma.  </a:t>
            </a:r>
          </a:p>
        </p:txBody>
      </p:sp>
    </p:spTree>
    <p:extLst>
      <p:ext uri="{BB962C8B-B14F-4D97-AF65-F5344CB8AC3E}">
        <p14:creationId xmlns:p14="http://schemas.microsoft.com/office/powerpoint/2010/main" val="193274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0"/>
                                        </p:tgtEl>
                                        <p:attrNameLst>
                                          <p:attrName>style.visibility</p:attrName>
                                        </p:attrNameLst>
                                      </p:cBhvr>
                                      <p:to>
                                        <p:strVal val="visible"/>
                                      </p:to>
                                    </p:set>
                                    <p:anim calcmode="lin" valueType="num">
                                      <p:cBhvr>
                                        <p:cTn id="11" dur="1800" fill="hold"/>
                                        <p:tgtEl>
                                          <p:spTgt spid="12290"/>
                                        </p:tgtEl>
                                        <p:attrNameLst>
                                          <p:attrName>ppt_w</p:attrName>
                                        </p:attrNameLst>
                                      </p:cBhvr>
                                      <p:tavLst>
                                        <p:tav tm="0">
                                          <p:val>
                                            <p:fltVal val="0"/>
                                          </p:val>
                                        </p:tav>
                                        <p:tav tm="100000">
                                          <p:val>
                                            <p:strVal val="#ppt_w"/>
                                          </p:val>
                                        </p:tav>
                                      </p:tavLst>
                                    </p:anim>
                                    <p:anim calcmode="lin" valueType="num">
                                      <p:cBhvr>
                                        <p:cTn id="12" dur="1800" fill="hold"/>
                                        <p:tgtEl>
                                          <p:spTgt spid="1229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467544" y="-812626"/>
            <a:ext cx="8208912" cy="4585871"/>
          </a:xfrm>
          <a:prstGeom prst="rect">
            <a:avLst/>
          </a:prstGeom>
        </p:spPr>
        <p:txBody>
          <a:bodyPr wrap="square">
            <a:spAutoFit/>
            <a:scene3d>
              <a:camera prst="obliqueBottomLeft"/>
              <a:lightRig rig="soft" dir="t"/>
            </a:scene3d>
            <a:sp3d extrusionH="38100" prstMaterial="dkEdge">
              <a:extrusionClr>
                <a:schemeClr val="accent5">
                  <a:lumMod val="50000"/>
                </a:schemeClr>
              </a:extrusionClr>
            </a:sp3d>
          </a:bodyPr>
          <a:lstStyle/>
          <a:p>
            <a:pPr algn="ctr"/>
            <a:endParaRPr lang="es-ES" sz="6000" b="1" i="1" dirty="0">
              <a:gradFill flip="none" rotWithShape="1">
                <a:gsLst>
                  <a:gs pos="0">
                    <a:srgbClr val="CBCBCB"/>
                  </a:gs>
                  <a:gs pos="80000">
                    <a:srgbClr val="7BB6C7">
                      <a:lumMod val="73000"/>
                    </a:srgbClr>
                  </a:gs>
                  <a:gs pos="100000">
                    <a:schemeClr val="accent5">
                      <a:lumMod val="59000"/>
                    </a:schemeClr>
                  </a:gs>
                </a:gsLst>
                <a:lin ang="5400000" scaled="1"/>
                <a:tileRect/>
              </a:gradFill>
              <a:effectLst>
                <a:outerShdw blurRad="50800" dist="50800" dir="5400000" algn="ctr" rotWithShape="0">
                  <a:schemeClr val="accent5">
                    <a:lumMod val="40000"/>
                    <a:lumOff val="60000"/>
                  </a:schemeClr>
                </a:outerShdw>
              </a:effectLst>
              <a:latin typeface="Broadway" panose="04040905080B02020502" pitchFamily="82" charset="0"/>
            </a:endParaRPr>
          </a:p>
          <a:p>
            <a:pPr algn="ctr"/>
            <a:r>
              <a:rPr lang="es-ES" sz="24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40000"/>
                      <a:lumOff val="60000"/>
                    </a:schemeClr>
                  </a:outerShdw>
                </a:effectLst>
                <a:latin typeface="Gill Sans MT" panose="020B0502020104020203" pitchFamily="34" charset="0"/>
                <a:cs typeface="Aparajita" panose="020B0604020202020204" pitchFamily="34" charset="0"/>
              </a:rPr>
              <a:t>Queridos amigos: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Algún día veréis que todas nuestras publicaciones “molestas” eran sólo porque nos importaba vuestra salvación…</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Vuestra alma es lo más importante que  tenéis…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Y hemos preferido ser rechazados por hablaros de la verdad,</a:t>
            </a:r>
          </a:p>
          <a:p>
            <a:pPr algn="ctr"/>
            <a:r>
              <a:rPr lang="es-ES" sz="2000" b="1" dirty="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q</a:t>
            </a: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ue guardar silencio para ganar vuestra aceptación.</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Hace tiempo alguien se preocupó por nosotros  compartiendo el evangelio de Jesucristo y nos abrió los ojos a la </a:t>
            </a:r>
            <a:r>
              <a:rPr lang="es-ES" sz="28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verdad.</a:t>
            </a:r>
            <a:endPar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endParaRP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Ahora es nuestra responsabilidad  hacer lo mismo por vosotros…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Os amamos a todos en el amor de Jesús.</a:t>
            </a:r>
          </a:p>
          <a:p>
            <a:pPr algn="ctr"/>
            <a:r>
              <a:rPr lang="es-ES" sz="2000" b="1" dirty="0" smtClean="0">
                <a:gradFill flip="none" rotWithShape="1">
                  <a:gsLst>
                    <a:gs pos="0">
                      <a:srgbClr val="CBCBCB"/>
                    </a:gs>
                    <a:gs pos="0">
                      <a:srgbClr val="7BB6C7">
                        <a:lumMod val="73000"/>
                      </a:srgbClr>
                    </a:gs>
                    <a:gs pos="100000">
                      <a:schemeClr val="accent5">
                        <a:lumMod val="29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Firmado:</a:t>
            </a:r>
          </a:p>
        </p:txBody>
      </p:sp>
      <p:sp>
        <p:nvSpPr>
          <p:cNvPr id="4" name="3 Rectángulo"/>
          <p:cNvSpPr/>
          <p:nvPr/>
        </p:nvSpPr>
        <p:spPr>
          <a:xfrm>
            <a:off x="755576" y="4299942"/>
            <a:ext cx="7776864" cy="1015663"/>
          </a:xfrm>
          <a:prstGeom prst="rect">
            <a:avLst/>
          </a:prstGeom>
        </p:spPr>
        <p:txBody>
          <a:bodyPr wrap="square">
            <a:spAutoFit/>
            <a:scene3d>
              <a:camera prst="obliqueBottomLeft"/>
              <a:lightRig rig="threePt" dir="t"/>
            </a:scene3d>
            <a:sp3d extrusionH="38100" prstMaterial="dkEdge">
              <a:extrusionClr>
                <a:srgbClr val="002060"/>
              </a:extrusionClr>
            </a:sp3d>
          </a:bodyPr>
          <a:lstStyle/>
          <a:p>
            <a:pPr algn="ctr"/>
            <a:r>
              <a:rPr lang="es-ES" sz="2000" b="1" dirty="0">
                <a:gradFill flip="none" rotWithShape="1">
                  <a:gsLst>
                    <a:gs pos="0">
                      <a:srgbClr val="CBCBCB"/>
                    </a:gs>
                    <a:gs pos="0">
                      <a:srgbClr val="7BB6C7">
                        <a:lumMod val="73000"/>
                      </a:srgbClr>
                    </a:gs>
                    <a:gs pos="100000">
                      <a:schemeClr val="accent5">
                        <a:lumMod val="7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rPr>
              <a:t>A continuación les proporcionamos algunos vídeos muy reveladores que reforzarán todo lo que aquí se ha tratado. </a:t>
            </a:r>
          </a:p>
          <a:p>
            <a:pPr algn="ctr"/>
            <a:endParaRPr lang="es-ES" sz="2000" b="1" dirty="0">
              <a:gradFill flip="none" rotWithShape="1">
                <a:gsLst>
                  <a:gs pos="0">
                    <a:srgbClr val="CBCBCB"/>
                  </a:gs>
                  <a:gs pos="0">
                    <a:srgbClr val="7BB6C7">
                      <a:lumMod val="73000"/>
                    </a:srgbClr>
                  </a:gs>
                  <a:gs pos="100000">
                    <a:schemeClr val="accent5">
                      <a:lumMod val="7000"/>
                    </a:schemeClr>
                  </a:gs>
                </a:gsLst>
                <a:lin ang="5400000" scaled="1"/>
                <a:tileRect/>
              </a:gradFill>
              <a:effectLst>
                <a:outerShdw blurRad="50800" dist="50800" dir="5400000" algn="ctr" rotWithShape="0">
                  <a:schemeClr val="accent5">
                    <a:lumMod val="20000"/>
                    <a:lumOff val="80000"/>
                  </a:schemeClr>
                </a:outerShdw>
              </a:effectLst>
              <a:latin typeface="Gill Sans MT" panose="020B0502020104020203" pitchFamily="34" charset="0"/>
              <a:cs typeface="Aparajita" panose="020B0604020202020204" pitchFamily="34"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9950" t="82887" r="10352" b="3649"/>
          <a:stretch/>
        </p:blipFill>
        <p:spPr bwMode="auto">
          <a:xfrm>
            <a:off x="1259632" y="3723878"/>
            <a:ext cx="6587837" cy="72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6457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650" fill="hold"/>
                                        <p:tgtEl>
                                          <p:spTgt spid="1026"/>
                                        </p:tgtEl>
                                        <p:attrNameLst>
                                          <p:attrName>ppt_w</p:attrName>
                                        </p:attrNameLst>
                                      </p:cBhvr>
                                      <p:tavLst>
                                        <p:tav tm="0">
                                          <p:val>
                                            <p:fltVal val="0"/>
                                          </p:val>
                                        </p:tav>
                                        <p:tav tm="100000">
                                          <p:val>
                                            <p:strVal val="#ppt_w"/>
                                          </p:val>
                                        </p:tav>
                                      </p:tavLst>
                                    </p:anim>
                                    <p:anim calcmode="lin" valueType="num">
                                      <p:cBhvr>
                                        <p:cTn id="16" dur="1650" fill="hold"/>
                                        <p:tgtEl>
                                          <p:spTgt spid="102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650" fill="hold"/>
                                        <p:tgtEl>
                                          <p:spTgt spid="4"/>
                                        </p:tgtEl>
                                        <p:attrNameLst>
                                          <p:attrName>ppt_w</p:attrName>
                                        </p:attrNameLst>
                                      </p:cBhvr>
                                      <p:tavLst>
                                        <p:tav tm="0">
                                          <p:val>
                                            <p:fltVal val="0"/>
                                          </p:val>
                                        </p:tav>
                                        <p:tav tm="100000">
                                          <p:val>
                                            <p:strVal val="#ppt_w"/>
                                          </p:val>
                                        </p:tav>
                                      </p:tavLst>
                                    </p:anim>
                                    <p:anim calcmode="lin" valueType="num">
                                      <p:cBhvr>
                                        <p:cTn id="20" dur="16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195486"/>
            <a:ext cx="7488832" cy="2531462"/>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Extraordinario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 imperdible documental de 1 hora con 44 minutos, que nos habla de la unión de religiones y el Nuevo Orden Mundial. Aquí apreciaremos como los masones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illuminatis</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 través de sus fieles servidores y falsos ministros del Evangelio de la prosperidad se reúnen con sus otros fieles aliados, </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el papa y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obispos católicos en procura de la unidad religiosa que prepara el camino para la aparición del Anticristo y su gobierno </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mundial.</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5" name="4 Rectángulo"/>
          <p:cNvSpPr/>
          <p:nvPr/>
        </p:nvSpPr>
        <p:spPr>
          <a:xfrm>
            <a:off x="9716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134847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fltVal val="0"/>
                                          </p:val>
                                        </p:tav>
                                        <p:tav tm="100000">
                                          <p:val>
                                            <p:strVal val="#ppt_w"/>
                                          </p:val>
                                        </p:tav>
                                      </p:tavLst>
                                    </p:anim>
                                    <p:anim calcmode="lin" valueType="num">
                                      <p:cBhvr>
                                        <p:cTn id="12"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259632" y="2715766"/>
            <a:ext cx="7270195" cy="1077218"/>
          </a:xfrm>
          <a:prstGeom prst="rect">
            <a:avLst/>
          </a:prstGeom>
          <a:noFill/>
        </p:spPr>
        <p:txBody>
          <a:bodyPr wrap="none" rtlCol="0">
            <a:spAutoFit/>
          </a:bodyPr>
          <a:lstStyle/>
          <a:p>
            <a:r>
              <a:rPr lang="es-ES" sz="3200" dirty="0" smtClean="0">
                <a:solidFill>
                  <a:srgbClr val="FF0000"/>
                </a:solidFill>
              </a:rPr>
              <a:t>Es sorprendente cuando dice </a:t>
            </a:r>
            <a:r>
              <a:rPr lang="es-ES" sz="3200" dirty="0" err="1">
                <a:solidFill>
                  <a:srgbClr val="FF0000"/>
                </a:solidFill>
              </a:rPr>
              <a:t>d</a:t>
            </a:r>
            <a:r>
              <a:rPr lang="es-ES" sz="3200" dirty="0" err="1" smtClean="0">
                <a:solidFill>
                  <a:srgbClr val="FF0000"/>
                </a:solidFill>
              </a:rPr>
              <a:t>ice</a:t>
            </a:r>
            <a:r>
              <a:rPr lang="es-ES" sz="3200" dirty="0" smtClean="0">
                <a:solidFill>
                  <a:srgbClr val="FF0000"/>
                </a:solidFill>
              </a:rPr>
              <a:t> No oréis</a:t>
            </a:r>
          </a:p>
          <a:p>
            <a:r>
              <a:rPr lang="es-ES" sz="3200" dirty="0" smtClean="0">
                <a:solidFill>
                  <a:srgbClr val="FF0000"/>
                </a:solidFill>
              </a:rPr>
              <a:t>Hay que </a:t>
            </a:r>
            <a:r>
              <a:rPr lang="es-ES" sz="3200" dirty="0" err="1" smtClean="0">
                <a:solidFill>
                  <a:srgbClr val="FF0000"/>
                </a:solidFill>
              </a:rPr>
              <a:t>adevertirlo</a:t>
            </a:r>
            <a:endParaRPr lang="es-ES" sz="3200" dirty="0">
              <a:solidFill>
                <a:srgbClr val="FF0000"/>
              </a:solidFill>
            </a:endParaRPr>
          </a:p>
        </p:txBody>
      </p:sp>
      <p:pic>
        <p:nvPicPr>
          <p:cNvPr id="9" name="8 Imagen" descr="EL ECUMENISMOOOOOO [Recupera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500" y="0"/>
            <a:ext cx="9144000" cy="5143500"/>
          </a:xfrm>
          <a:prstGeom prst="rect">
            <a:avLst/>
          </a:prstGeom>
          <a:noFill/>
          <a:ln>
            <a:noFill/>
          </a:ln>
        </p:spPr>
      </p:pic>
      <p:pic>
        <p:nvPicPr>
          <p:cNvPr id="8"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1" y="3579862"/>
            <a:ext cx="1444119"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971600" y="367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10" name="9 Rectángulo"/>
          <p:cNvSpPr/>
          <p:nvPr/>
        </p:nvSpPr>
        <p:spPr>
          <a:xfrm>
            <a:off x="3635896" y="339502"/>
            <a:ext cx="4896544" cy="3947234"/>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9 minutos donde el predicador del falso evangelio de la prosperidad y promotor del Ecumenismo junto con el papa Francisco,  Kenneth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Copeland</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hace la señal de la mano cornuda y en donde un diálogo con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Rodney</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Howard Brown, dice “Toma mi dinero Satán</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 otro momento del culto se ordena</a:t>
            </a: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 los fieles no orar y que lo hagan camino de casa.</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207165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650" fill="hold"/>
                                        <p:tgtEl>
                                          <p:spTgt spid="10"/>
                                        </p:tgtEl>
                                        <p:attrNameLst>
                                          <p:attrName>ppt_w</p:attrName>
                                        </p:attrNameLst>
                                      </p:cBhvr>
                                      <p:tavLst>
                                        <p:tav tm="0">
                                          <p:val>
                                            <p:fltVal val="0"/>
                                          </p:val>
                                        </p:tav>
                                        <p:tav tm="100000">
                                          <p:val>
                                            <p:strVal val="#ppt_w"/>
                                          </p:val>
                                        </p:tav>
                                      </p:tavLst>
                                    </p:anim>
                                    <p:anim calcmode="lin" valueType="num">
                                      <p:cBhvr>
                                        <p:cTn id="12" dur="165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971600" y="365187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3419872" y="483518"/>
            <a:ext cx="5256584" cy="2285241"/>
          </a:xfrm>
          <a:prstGeom prst="rect">
            <a:avLst/>
          </a:prstGeom>
        </p:spPr>
        <p:txBody>
          <a:bodyPr wrap="square" lIns="68580" tIns="34290" rIns="68580" bIns="34290">
            <a:spAutoFit/>
            <a:scene3d>
              <a:camera prst="obliqueBottomLeft"/>
              <a:lightRig rig="threePt" dir="t"/>
            </a:scene3d>
            <a:sp3d extrusionH="57150">
              <a:extrusionClr>
                <a:srgbClr val="002060"/>
              </a:extrusionClr>
            </a:sp3d>
          </a:bodyPr>
          <a:lstStyle/>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5 minutos donde el predicador fraudulento del evangelio de la prosperidad, Benny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Hinn</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dice haber sido nombrado por el Vaticano, “Mayordomo de las obras de arte de Miguel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Angel</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y donde solicita ofrendas para destinarlas a las arcas millonarias de Roma. </a:t>
            </a:r>
            <a:endPar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3291830"/>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5753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43608" y="3600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395536" y="123478"/>
            <a:ext cx="8208912" cy="3393237"/>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gradFill>
                  <a:gsLst>
                    <a:gs pos="417">
                      <a:srgbClr val="00B0F0"/>
                    </a:gs>
                    <a:gs pos="0">
                      <a:srgbClr val="00B0F0">
                        <a:lumMod val="86000"/>
                      </a:srgbClr>
                    </a:gs>
                    <a:gs pos="99000">
                      <a:srgbClr val="007CBB">
                        <a:lumMod val="72000"/>
                      </a:srgbClr>
                    </a:gs>
                  </a:gsLst>
                  <a:lin ang="5400000" scaled="0"/>
                </a:gradFill>
                <a:effectLst>
                  <a:outerShdw blurRad="50800" dist="50800" dir="5400000" algn="ctr" rotWithShape="0">
                    <a:schemeClr val="accent5">
                      <a:lumMod val="20000"/>
                      <a:lumOff val="80000"/>
                    </a:schemeClr>
                  </a:outerShdw>
                </a:effectLst>
                <a:latin typeface="Arial Black" panose="020B0A04020102020204" pitchFamily="34" charset="0"/>
              </a:rPr>
              <a:t>Vídeo </a:t>
            </a:r>
            <a:r>
              <a:rPr lang="es-ES" sz="1600" dirty="0">
                <a:gradFill>
                  <a:gsLst>
                    <a:gs pos="417">
                      <a:srgbClr val="00B0F0"/>
                    </a:gs>
                    <a:gs pos="0">
                      <a:srgbClr val="00B0F0">
                        <a:lumMod val="86000"/>
                      </a:srgbClr>
                    </a:gs>
                    <a:gs pos="99000">
                      <a:srgbClr val="007CBB">
                        <a:lumMod val="72000"/>
                      </a:srgbClr>
                    </a:gs>
                  </a:gsLst>
                  <a:lin ang="5400000" scaled="0"/>
                </a:gradFill>
                <a:effectLst>
                  <a:outerShdw blurRad="50800" dist="50800" dir="5400000" algn="ctr" rotWithShape="0">
                    <a:schemeClr val="accent5">
                      <a:lumMod val="20000"/>
                      <a:lumOff val="80000"/>
                    </a:schemeClr>
                  </a:outerShdw>
                </a:effectLst>
                <a:latin typeface="Arial Black" panose="020B0A04020102020204" pitchFamily="34" charset="0"/>
              </a:rPr>
              <a:t>de 7 minutos, donde apreciaremos a falsos líderes de las iglesias evangélicas apostatas pertenecientes al Consejo Mundial de Iglesias (son liberales que rechazan la inspiración COMPLETA de las sagradas escrituras y su carácter de ÚNICA regla de fe y conducta). Aquí los veremos cómo se inclinan ante el papa.</a:t>
            </a:r>
          </a:p>
          <a:p>
            <a:pPr algn="ctr" fontAlgn="auto">
              <a:spcBef>
                <a:spcPts val="0"/>
              </a:spcBef>
              <a:spcAft>
                <a:spcPts val="0"/>
              </a:spcAft>
              <a:defRPr/>
            </a:pPr>
            <a:r>
              <a:rPr lang="es-ES" sz="1600" dirty="0">
                <a:gradFill>
                  <a:gsLst>
                    <a:gs pos="417">
                      <a:srgbClr val="00B0F0"/>
                    </a:gs>
                    <a:gs pos="0">
                      <a:srgbClr val="00B0F0">
                        <a:lumMod val="86000"/>
                      </a:srgbClr>
                    </a:gs>
                    <a:gs pos="99000">
                      <a:srgbClr val="007CBB">
                        <a:lumMod val="72000"/>
                      </a:srgbClr>
                    </a:gs>
                  </a:gsLst>
                  <a:lin ang="5400000" scaled="0"/>
                </a:gradFill>
                <a:effectLst>
                  <a:outerShdw blurRad="50800" dist="50800" dir="5400000" algn="ctr" rotWithShape="0">
                    <a:schemeClr val="accent5">
                      <a:lumMod val="20000"/>
                      <a:lumOff val="80000"/>
                    </a:schemeClr>
                  </a:outerShdw>
                </a:effectLst>
                <a:latin typeface="Arial Black" panose="020B0A04020102020204" pitchFamily="34" charset="0"/>
              </a:rPr>
              <a:t>Dentro de ellos está los representantes de la Iglesia Luterana evangélica de América, Iglesia metodista Unida, Iglesia reformada de América, Iglesia Presbiteriana de Estados Unidos, Convención Nacional Bautista de Estados Unidos, Iglesia Pentecostal de Santidad internacional, Asociación Nacional de Evangélicos, Iglesia Luterana de Atlántico, Concilio de las Iglesias de la Ciudad de New </a:t>
            </a:r>
            <a:r>
              <a:rPr lang="es-ES" sz="2000" dirty="0">
                <a:gradFill>
                  <a:gsLst>
                    <a:gs pos="417">
                      <a:srgbClr val="00B0F0"/>
                    </a:gs>
                    <a:gs pos="0">
                      <a:srgbClr val="00B0F0">
                        <a:lumMod val="86000"/>
                      </a:srgbClr>
                    </a:gs>
                    <a:gs pos="99000">
                      <a:srgbClr val="007CBB">
                        <a:lumMod val="72000"/>
                      </a:srgbClr>
                    </a:gs>
                  </a:gsLst>
                  <a:lin ang="5400000" scaled="0"/>
                </a:gradFill>
                <a:effectLst>
                  <a:outerShdw blurRad="50800" dist="50800" dir="5400000" algn="ctr" rotWithShape="0">
                    <a:schemeClr val="accent5">
                      <a:lumMod val="20000"/>
                      <a:lumOff val="80000"/>
                    </a:schemeClr>
                  </a:outerShdw>
                </a:effectLst>
                <a:latin typeface="Arial Black" panose="020B0A04020102020204" pitchFamily="34" charset="0"/>
              </a:rPr>
              <a:t>York.</a:t>
            </a:r>
          </a:p>
          <a:p>
            <a:pPr algn="ctr" fontAlgn="auto">
              <a:spcBef>
                <a:spcPts val="0"/>
              </a:spcBef>
              <a:spcAft>
                <a:spcPts val="0"/>
              </a:spcAft>
              <a:defRPr/>
            </a:pPr>
            <a:endParaRPr lang="es-ES" sz="2000" dirty="0">
              <a:gradFill>
                <a:gsLst>
                  <a:gs pos="417">
                    <a:srgbClr val="00B0F0"/>
                  </a:gs>
                  <a:gs pos="0">
                    <a:srgbClr val="00B0F0">
                      <a:lumMod val="86000"/>
                    </a:srgbClr>
                  </a:gs>
                  <a:gs pos="99000">
                    <a:srgbClr val="007CBB">
                      <a:lumMod val="72000"/>
                    </a:srgbClr>
                  </a:gs>
                </a:gsLst>
                <a:lin ang="5400000" scaled="0"/>
              </a:gradFill>
              <a:effectLst>
                <a:outerShdw blurRad="50800" dist="50800" dir="5400000" algn="ctr" rotWithShape="0">
                  <a:schemeClr val="accent5">
                    <a:lumMod val="20000"/>
                    <a:lumOff val="80000"/>
                  </a:schemeClr>
                </a:outerShdw>
              </a:effectLst>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0112" y="3363838"/>
            <a:ext cx="1584176" cy="1579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472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681"/>
            <a:ext cx="9144000" cy="5163181"/>
          </a:xfrm>
          <a:prstGeom prst="rect">
            <a:avLst/>
          </a:prstGeom>
          <a:noFill/>
          <a:ln>
            <a:noFill/>
          </a:ln>
        </p:spPr>
      </p:pic>
      <p:sp>
        <p:nvSpPr>
          <p:cNvPr id="3" name="2 Rectángulo"/>
          <p:cNvSpPr/>
          <p:nvPr/>
        </p:nvSpPr>
        <p:spPr>
          <a:xfrm>
            <a:off x="1044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467544" y="195486"/>
            <a:ext cx="8280920" cy="3085460"/>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6 minutos, titulado “Alerta Roja: Papa Francisco une las Religiones para El Nuevo Orden Mundial y el Anticristo”, en el cual </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el Papa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hace un llamado a todas las religiones del mundo para una unidad que logre la paz y la justicia, dando a entender que todas las religiones tienen al mismo Dios, cuando es evidente que el Dios cristiano no es el mismo que el dios de los budistas, o el dios del Islam o el dios de los hindúes (en realidad son dioses, porque tienen cientos de dioses).</a:t>
            </a: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3147814"/>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86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4644008" y="627534"/>
            <a:ext cx="3384376" cy="191590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3 minutos, donde el papa Juan Pablo II y el papa Benedicto XVI, piden un NUEVO ORDEN </a:t>
            </a: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MUNDIAL.</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90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355"/>
            <a:ext cx="9144000" cy="5124145"/>
          </a:xfrm>
          <a:prstGeom prst="rect">
            <a:avLst/>
          </a:prstGeom>
          <a:noFill/>
          <a:ln>
            <a:noFill/>
          </a:ln>
        </p:spPr>
      </p:pic>
      <p:sp>
        <p:nvSpPr>
          <p:cNvPr id="3" name="2 Rectángulo"/>
          <p:cNvSpPr/>
          <p:nvPr/>
        </p:nvSpPr>
        <p:spPr>
          <a:xfrm>
            <a:off x="1044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3059832" y="627534"/>
            <a:ext cx="5400600" cy="2162130"/>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28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 9 </a:t>
            </a:r>
            <a:r>
              <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minutos. </a:t>
            </a:r>
          </a:p>
          <a:p>
            <a:pPr algn="ctr" fontAlgn="auto">
              <a:spcBef>
                <a:spcPts val="0"/>
              </a:spcBef>
              <a:spcAft>
                <a:spcPts val="0"/>
              </a:spcAft>
              <a:defRPr/>
            </a:pPr>
            <a:r>
              <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r>
              <a:rPr lang="es-ES" sz="28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Es el papa Francisco un masón luciferino? </a:t>
            </a: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4579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
            <a:ext cx="9144000" cy="5143500"/>
          </a:xfrm>
          <a:prstGeom prst="rect">
            <a:avLst/>
          </a:prstGeom>
          <a:noFill/>
          <a:ln>
            <a:noFill/>
          </a:ln>
        </p:spPr>
      </p:pic>
      <p:sp>
        <p:nvSpPr>
          <p:cNvPr id="3" name="2 Rectángulo"/>
          <p:cNvSpPr/>
          <p:nvPr/>
        </p:nvSpPr>
        <p:spPr>
          <a:xfrm>
            <a:off x="1044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4860032" y="843558"/>
            <a:ext cx="3528392" cy="1423467"/>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 2 minutos. </a:t>
            </a:r>
            <a:endPar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El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Papa Francisco SI es un Mason  Nuevas Evidencias 2014 –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illuminati</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95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101"/>
            <a:ext cx="9144000" cy="5126399"/>
          </a:xfrm>
          <a:prstGeom prst="rect">
            <a:avLst/>
          </a:prstGeom>
          <a:noFill/>
          <a:ln>
            <a:noFill/>
          </a:ln>
        </p:spPr>
      </p:pic>
      <p:sp>
        <p:nvSpPr>
          <p:cNvPr id="3" name="2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5004048" y="555526"/>
            <a:ext cx="3240360" cy="2469907"/>
          </a:xfrm>
          <a:prstGeom prst="rect">
            <a:avLst/>
          </a:prstGeom>
          <a:effectLst>
            <a:softEdge rad="38100"/>
          </a:effectLst>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14 minutos. Apostasía en iglesias con el papa Francisco junto a Kenneth </a:t>
            </a:r>
            <a:r>
              <a:rPr lang="es-ES" sz="20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Copeland</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p>
          <a:p>
            <a:pPr algn="ctr" fontAlgn="auto">
              <a:spcBef>
                <a:spcPts val="0"/>
              </a:spcBef>
              <a:spcAft>
                <a:spcPts val="0"/>
              </a:spcAft>
              <a:defRPr/>
            </a:pPr>
            <a:endPar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453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840"/>
            <a:ext cx="9144000" cy="5138660"/>
          </a:xfrm>
          <a:prstGeom prst="rect">
            <a:avLst/>
          </a:prstGeom>
          <a:noFill/>
          <a:ln>
            <a:noFill/>
          </a:ln>
        </p:spPr>
      </p:pic>
      <p:sp>
        <p:nvSpPr>
          <p:cNvPr id="3" name="2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4499992" y="483518"/>
            <a:ext cx="3960440" cy="1977464"/>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Esto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no es un vídeo, sino un enlace que da cuenta que el predicador protestante del falso evangelio de la prosperidad, Joel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Osteen</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se reúne con el papa Francisco. </a:t>
            </a:r>
          </a:p>
        </p:txBody>
      </p:sp>
      <p:pic>
        <p:nvPicPr>
          <p:cNvPr id="5"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895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fltVal val="0"/>
                                          </p:val>
                                        </p:tav>
                                        <p:tav tm="100000">
                                          <p:val>
                                            <p:strVal val="#ppt_w"/>
                                          </p:val>
                                        </p:tav>
                                      </p:tavLst>
                                    </p:anim>
                                    <p:anim calcmode="lin" valueType="num">
                                      <p:cBhvr>
                                        <p:cTn id="8" dur="165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134" y="0"/>
            <a:ext cx="9144000" cy="5143500"/>
          </a:xfrm>
          <a:prstGeom prst="rect">
            <a:avLst/>
          </a:prstGeom>
          <a:noFill/>
          <a:ln>
            <a:noFill/>
          </a:ln>
        </p:spPr>
      </p:pic>
      <p:sp>
        <p:nvSpPr>
          <p:cNvPr id="3" name="2 Rectángulo"/>
          <p:cNvSpPr/>
          <p:nvPr/>
        </p:nvSpPr>
        <p:spPr>
          <a:xfrm>
            <a:off x="1044000" y="331200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pic>
        <p:nvPicPr>
          <p:cNvPr id="4" name="Picture 3">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3075806"/>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0"/>
            <a:ext cx="8280920" cy="3300904"/>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IMPACTANTE de 42 minutos, publicado el 24 de Julio del 2015, donde el Señor le muestra en revelación a una cristiana del país de México, Mónica Gómez Loya que el papa Francisco es el falso profeta del cual nos habla Apocalipsis 13, quien acompañará al Anticristo en su gobierno mundial. También le muestra que dos predicadores del falso evangelio de la prosperidad Cash Luna y Guillermo Maldonado son discípulos de Satanás (en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otras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diapositivas presentamos fotos de ellos haciendo la señal satánica de la mano cornuda). En el relato, el Verbo, se refiere a Jesucristo, y el segundo cielo se refiere al espacio exterior donde están los planetas, constelaciones, galaxias y todas las estrellas.</a:t>
            </a:r>
          </a:p>
          <a:p>
            <a:pPr algn="ctr" fontAlgn="auto">
              <a:spcBef>
                <a:spcPts val="0"/>
              </a:spcBef>
              <a:spcAft>
                <a:spcPts val="0"/>
              </a:spcAft>
              <a:defRPr/>
            </a:pP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Tree>
    <p:extLst>
      <p:ext uri="{BB962C8B-B14F-4D97-AF65-F5344CB8AC3E}">
        <p14:creationId xmlns:p14="http://schemas.microsoft.com/office/powerpoint/2010/main" val="380538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fltVal val="0"/>
                                          </p:val>
                                        </p:tav>
                                        <p:tav tm="100000">
                                          <p:val>
                                            <p:strVal val="#ppt_w"/>
                                          </p:val>
                                        </p:tav>
                                      </p:tavLst>
                                    </p:anim>
                                    <p:anim calcmode="lin" valueType="num">
                                      <p:cBhvr>
                                        <p:cTn id="12" dur="16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8" name="1 CuadroTexto"/>
          <p:cNvSpPr txBox="1"/>
          <p:nvPr/>
        </p:nvSpPr>
        <p:spPr>
          <a:xfrm>
            <a:off x="1259632" y="4278088"/>
            <a:ext cx="6912768" cy="961788"/>
          </a:xfrm>
          <a:prstGeom prst="rect">
            <a:avLst/>
          </a:prstGeom>
          <a:noFill/>
        </p:spPr>
        <p:txBody>
          <a:bodyPr wrap="square" lIns="68565" tIns="34283" rIns="68565" bIns="34283" rtlCol="0">
            <a:spAutoFit/>
            <a:scene3d>
              <a:camera prst="obliqueBottomLeft"/>
              <a:lightRig rig="threePt" dir="t"/>
            </a:scene3d>
            <a:sp3d extrusionH="101600">
              <a:extrusionClr>
                <a:srgbClr val="3333CC"/>
              </a:extrusionClr>
            </a:sp3d>
          </a:bodyPr>
          <a:lstStyle/>
          <a:p>
            <a:pPr algn="ctr"/>
            <a:r>
              <a:rPr lang="es-ES" sz="2000" b="1" dirty="0">
                <a:solidFill>
                  <a:srgbClr val="C1ECFF"/>
                </a:solidFill>
                <a:effectLst>
                  <a:glow rad="63500">
                    <a:srgbClr val="002060"/>
                  </a:glow>
                  <a:outerShdw blurRad="50800" algn="ctr" rotWithShape="0">
                    <a:srgbClr val="00246C"/>
                  </a:outerShdw>
                </a:effectLst>
                <a:latin typeface="Hobo Std" pitchFamily="34" charset="0"/>
              </a:rPr>
              <a:t>A continuación les mostramos una relación de trabajos cristianos por si alguno despierta su interés</a:t>
            </a:r>
            <a:r>
              <a:rPr lang="es-ES" sz="2000" b="1" dirty="0">
                <a:solidFill>
                  <a:srgbClr val="C1ECFF"/>
                </a:solidFill>
                <a:effectLst>
                  <a:glow rad="63500">
                    <a:srgbClr val="002060"/>
                  </a:glow>
                  <a:outerShdw blurRad="50800" dist="50800" dir="5400000" algn="ctr" rotWithShape="0">
                    <a:srgbClr val="00246C"/>
                  </a:outerShdw>
                </a:effectLst>
                <a:latin typeface="Hobo Std" pitchFamily="34" charset="0"/>
              </a:rPr>
              <a:t>.</a:t>
            </a:r>
          </a:p>
          <a:p>
            <a:pPr algn="ctr"/>
            <a:endParaRPr lang="en-US" b="1" dirty="0">
              <a:solidFill>
                <a:srgbClr val="C1ECFF"/>
              </a:solidFill>
              <a:effectLst>
                <a:glow rad="63500">
                  <a:srgbClr val="002060"/>
                </a:glow>
              </a:effectLst>
              <a:latin typeface="Hobo Std" pitchFamily="34" charset="0"/>
            </a:endParaRPr>
          </a:p>
        </p:txBody>
      </p:sp>
      <p:sp>
        <p:nvSpPr>
          <p:cNvPr id="10" name="9 CuadroTexto"/>
          <p:cNvSpPr txBox="1"/>
          <p:nvPr/>
        </p:nvSpPr>
        <p:spPr>
          <a:xfrm rot="-60000">
            <a:off x="8438128" y="4752428"/>
            <a:ext cx="673582" cy="369332"/>
          </a:xfrm>
          <a:prstGeom prst="rect">
            <a:avLst/>
          </a:prstGeom>
          <a:noFill/>
        </p:spPr>
        <p:txBody>
          <a:bodyPr wrap="none" rtlCol="0">
            <a:spAutoFit/>
            <a:scene3d>
              <a:camera prst="obliqueBottomLeft"/>
              <a:lightRig rig="threePt" dir="t"/>
            </a:scene3d>
            <a:sp3d extrusionH="63500">
              <a:extrusionClr>
                <a:srgbClr val="0070C0"/>
              </a:extrusionClr>
            </a:sp3d>
          </a:bodyPr>
          <a:lstStyle/>
          <a:p>
            <a:pPr algn="ctr"/>
            <a:r>
              <a:rPr lang="es-ES" dirty="0" smtClean="0">
                <a:ln w="0">
                  <a:noFill/>
                </a:ln>
                <a:solidFill>
                  <a:schemeClr val="bg2">
                    <a:lumMod val="40000"/>
                    <a:lumOff val="60000"/>
                  </a:schemeClr>
                </a:solidFill>
                <a:latin typeface="AR BERKLEY" panose="02000000000000000000" pitchFamily="2" charset="0"/>
              </a:rPr>
              <a:t>P</a:t>
            </a:r>
            <a:r>
              <a:rPr lang="es-ES" sz="1400" dirty="0" smtClean="0">
                <a:ln w="0">
                  <a:noFill/>
                </a:ln>
                <a:solidFill>
                  <a:schemeClr val="bg2">
                    <a:lumMod val="40000"/>
                    <a:lumOff val="60000"/>
                  </a:schemeClr>
                </a:solidFill>
                <a:latin typeface="AR BERKLEY" panose="02000000000000000000" pitchFamily="2" charset="0"/>
              </a:rPr>
              <a:t>&amp;</a:t>
            </a:r>
            <a:r>
              <a:rPr lang="es-ES" dirty="0" smtClean="0">
                <a:ln w="0">
                  <a:noFill/>
                </a:ln>
                <a:solidFill>
                  <a:schemeClr val="bg2">
                    <a:lumMod val="40000"/>
                    <a:lumOff val="60000"/>
                  </a:schemeClr>
                </a:solidFill>
                <a:latin typeface="AR BERKLEY" panose="02000000000000000000" pitchFamily="2" charset="0"/>
              </a:rPr>
              <a:t>R</a:t>
            </a:r>
            <a:endParaRPr lang="es-ES" sz="1400" dirty="0" smtClean="0">
              <a:ln w="0">
                <a:noFill/>
              </a:ln>
              <a:solidFill>
                <a:schemeClr val="bg2">
                  <a:lumMod val="40000"/>
                  <a:lumOff val="60000"/>
                </a:schemeClr>
              </a:solidFill>
              <a:latin typeface="AR BERKLEY" panose="02000000000000000000" pitchFamily="2" charset="0"/>
            </a:endParaRPr>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54" t="5726" r="3022" b="18254"/>
          <a:stretch/>
        </p:blipFill>
        <p:spPr bwMode="auto">
          <a:xfrm>
            <a:off x="5364088" y="2682133"/>
            <a:ext cx="3348984" cy="81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971600" y="2355726"/>
            <a:ext cx="2119104" cy="130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251520" y="123478"/>
            <a:ext cx="8629848" cy="2108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786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6"/>
                                        </p:tgtEl>
                                        <p:attrNameLst>
                                          <p:attrName>style.visibility</p:attrName>
                                        </p:attrNameLst>
                                      </p:cBhvr>
                                      <p:to>
                                        <p:strVal val="visible"/>
                                      </p:to>
                                    </p:set>
                                    <p:anim calcmode="lin" valueType="num">
                                      <p:cBhvr>
                                        <p:cTn id="15" dur="1800" fill="hold"/>
                                        <p:tgtEl>
                                          <p:spTgt spid="6146"/>
                                        </p:tgtEl>
                                        <p:attrNameLst>
                                          <p:attrName>ppt_w</p:attrName>
                                        </p:attrNameLst>
                                      </p:cBhvr>
                                      <p:tavLst>
                                        <p:tav tm="0">
                                          <p:val>
                                            <p:fltVal val="0"/>
                                          </p:val>
                                        </p:tav>
                                        <p:tav tm="100000">
                                          <p:val>
                                            <p:strVal val="#ppt_w"/>
                                          </p:val>
                                        </p:tav>
                                      </p:tavLst>
                                    </p:anim>
                                    <p:anim calcmode="lin" valueType="num">
                                      <p:cBhvr>
                                        <p:cTn id="16" dur="1800" fill="hold"/>
                                        <p:tgtEl>
                                          <p:spTgt spid="614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147"/>
                                        </p:tgtEl>
                                        <p:attrNameLst>
                                          <p:attrName>style.visibility</p:attrName>
                                        </p:attrNameLst>
                                      </p:cBhvr>
                                      <p:to>
                                        <p:strVal val="visible"/>
                                      </p:to>
                                    </p:set>
                                    <p:anim calcmode="lin" valueType="num">
                                      <p:cBhvr>
                                        <p:cTn id="19" dur="1800" fill="hold"/>
                                        <p:tgtEl>
                                          <p:spTgt spid="6147"/>
                                        </p:tgtEl>
                                        <p:attrNameLst>
                                          <p:attrName>ppt_w</p:attrName>
                                        </p:attrNameLst>
                                      </p:cBhvr>
                                      <p:tavLst>
                                        <p:tav tm="0">
                                          <p:val>
                                            <p:fltVal val="0"/>
                                          </p:val>
                                        </p:tav>
                                        <p:tav tm="100000">
                                          <p:val>
                                            <p:strVal val="#ppt_w"/>
                                          </p:val>
                                        </p:tav>
                                      </p:tavLst>
                                    </p:anim>
                                    <p:anim calcmode="lin" valueType="num">
                                      <p:cBhvr>
                                        <p:cTn id="20" dur="1800" fill="hold"/>
                                        <p:tgtEl>
                                          <p:spTgt spid="6147"/>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 calcmode="lin" valueType="num">
                                      <p:cBhvr>
                                        <p:cTn id="23" dur="1800" fill="hold"/>
                                        <p:tgtEl>
                                          <p:spTgt spid="4098"/>
                                        </p:tgtEl>
                                        <p:attrNameLst>
                                          <p:attrName>ppt_w</p:attrName>
                                        </p:attrNameLst>
                                      </p:cBhvr>
                                      <p:tavLst>
                                        <p:tav tm="0">
                                          <p:val>
                                            <p:fltVal val="0"/>
                                          </p:val>
                                        </p:tav>
                                        <p:tav tm="100000">
                                          <p:val>
                                            <p:strVal val="#ppt_w"/>
                                          </p:val>
                                        </p:tav>
                                      </p:tavLst>
                                    </p:anim>
                                    <p:anim calcmode="lin" valueType="num">
                                      <p:cBhvr>
                                        <p:cTn id="24"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2"/>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0"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0"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0"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2" y="1394345"/>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2"/>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3047208317"/>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7" y="-1"/>
            <a:ext cx="9141179" cy="5143501"/>
          </a:xfrm>
          <a:prstGeom prst="rect">
            <a:avLst/>
          </a:prstGeom>
          <a:noFill/>
          <a:ln>
            <a:noFill/>
          </a:ln>
        </p:spPr>
      </p:pic>
      <p:sp>
        <p:nvSpPr>
          <p:cNvPr id="6" name="5 CuadroTexto">
            <a:hlinkClick r:id="rId3"/>
          </p:cNvPr>
          <p:cNvSpPr txBox="1"/>
          <p:nvPr/>
        </p:nvSpPr>
        <p:spPr>
          <a:xfrm>
            <a:off x="424039" y="2132641"/>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0"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5"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5"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4"/>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2"/>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5" y="4011911"/>
            <a:ext cx="296852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3208233953"/>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2"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1" y="2456950"/>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4" y="3219824"/>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5" y="3219822"/>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3649126373"/>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 y="-1"/>
            <a:ext cx="9141179" cy="5143501"/>
          </a:xfrm>
          <a:prstGeom prst="rect">
            <a:avLst/>
          </a:prstGeom>
          <a:noFill/>
          <a:ln>
            <a:noFill/>
          </a:ln>
        </p:spPr>
      </p:pic>
      <p:sp>
        <p:nvSpPr>
          <p:cNvPr id="12" name="13 CuadroTexto">
            <a:hlinkClick r:id="rId4"/>
          </p:cNvPr>
          <p:cNvSpPr txBox="1"/>
          <p:nvPr/>
        </p:nvSpPr>
        <p:spPr>
          <a:xfrm>
            <a:off x="539552" y="3939902"/>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4"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6"/>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2"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539552" y="134761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293179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2139702"/>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0" name="13 CuadroTexto">
            <a:hlinkClick r:id="rId8"/>
          </p:cNvPr>
          <p:cNvSpPr txBox="1"/>
          <p:nvPr/>
        </p:nvSpPr>
        <p:spPr>
          <a:xfrm>
            <a:off x="539552" y="3435846"/>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11" name="13 CuadroTexto">
            <a:hlinkClick r:id="rId9"/>
          </p:cNvPr>
          <p:cNvSpPr txBox="1"/>
          <p:nvPr/>
        </p:nvSpPr>
        <p:spPr>
          <a:xfrm>
            <a:off x="4860032" y="134761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10"/>
          </p:cNvPr>
          <p:cNvSpPr txBox="1"/>
          <p:nvPr/>
        </p:nvSpPr>
        <p:spPr>
          <a:xfrm>
            <a:off x="539552" y="465998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1"/>
          </p:cNvPr>
          <p:cNvSpPr txBox="1"/>
          <p:nvPr/>
        </p:nvSpPr>
        <p:spPr>
          <a:xfrm>
            <a:off x="4860032" y="219164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2"/>
          </p:cNvPr>
          <p:cNvSpPr txBox="1"/>
          <p:nvPr/>
        </p:nvSpPr>
        <p:spPr>
          <a:xfrm>
            <a:off x="4860032" y="300386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Cómo Reconocer a una Secta</a:t>
            </a:r>
          </a:p>
        </p:txBody>
      </p:sp>
      <p:sp>
        <p:nvSpPr>
          <p:cNvPr id="16" name="15 CuadroTexto">
            <a:hlinkClick r:id="rId13"/>
          </p:cNvPr>
          <p:cNvSpPr txBox="1"/>
          <p:nvPr/>
        </p:nvSpPr>
        <p:spPr>
          <a:xfrm>
            <a:off x="4860032" y="357986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Conoce lo que Dios Aborrece</a:t>
            </a:r>
          </a:p>
        </p:txBody>
      </p:sp>
      <p:sp>
        <p:nvSpPr>
          <p:cNvPr id="17" name="16 CuadroTexto">
            <a:hlinkClick r:id="rId14"/>
          </p:cNvPr>
          <p:cNvSpPr txBox="1"/>
          <p:nvPr/>
        </p:nvSpPr>
        <p:spPr>
          <a:xfrm>
            <a:off x="4860032" y="408391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Evangelio de la Prosperidad</a:t>
            </a:r>
          </a:p>
        </p:txBody>
      </p:sp>
    </p:spTree>
    <p:extLst>
      <p:ext uri="{BB962C8B-B14F-4D97-AF65-F5344CB8AC3E}">
        <p14:creationId xmlns:p14="http://schemas.microsoft.com/office/powerpoint/2010/main" val="75404859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992</TotalTime>
  <Words>5801</Words>
  <Application>Microsoft Office PowerPoint</Application>
  <PresentationFormat>Presentación en pantalla (16:9)</PresentationFormat>
  <Paragraphs>320</Paragraphs>
  <Slides>76</Slides>
  <Notes>3</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dcterms:created xsi:type="dcterms:W3CDTF">2017-06-30T20:40:40Z</dcterms:created>
  <dcterms:modified xsi:type="dcterms:W3CDTF">2017-07-02T00:32:45Z</dcterms:modified>
</cp:coreProperties>
</file>