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6"/>
  </p:notesMasterIdLst>
  <p:sldIdLst>
    <p:sldId id="260" r:id="rId3"/>
    <p:sldId id="288" r:id="rId4"/>
    <p:sldId id="263" r:id="rId5"/>
    <p:sldId id="290" r:id="rId6"/>
    <p:sldId id="257" r:id="rId7"/>
    <p:sldId id="289" r:id="rId8"/>
    <p:sldId id="258" r:id="rId9"/>
    <p:sldId id="291" r:id="rId10"/>
    <p:sldId id="259" r:id="rId11"/>
    <p:sldId id="292" r:id="rId12"/>
    <p:sldId id="261" r:id="rId13"/>
    <p:sldId id="293" r:id="rId14"/>
    <p:sldId id="262" r:id="rId15"/>
    <p:sldId id="298" r:id="rId16"/>
    <p:sldId id="269" r:id="rId17"/>
    <p:sldId id="303" r:id="rId18"/>
    <p:sldId id="281" r:id="rId19"/>
    <p:sldId id="300" r:id="rId20"/>
    <p:sldId id="265" r:id="rId21"/>
    <p:sldId id="301" r:id="rId22"/>
    <p:sldId id="272" r:id="rId23"/>
    <p:sldId id="302" r:id="rId24"/>
    <p:sldId id="267" r:id="rId25"/>
    <p:sldId id="299" r:id="rId26"/>
    <p:sldId id="273" r:id="rId27"/>
    <p:sldId id="294" r:id="rId28"/>
    <p:sldId id="276" r:id="rId29"/>
    <p:sldId id="295" r:id="rId30"/>
    <p:sldId id="277" r:id="rId31"/>
    <p:sldId id="297" r:id="rId32"/>
    <p:sldId id="275" r:id="rId33"/>
    <p:sldId id="264" r:id="rId34"/>
    <p:sldId id="304" r:id="rId3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nf1HCT6yl9iNfTWeZDGNA" hashData="/ZcUKMx/XyjI7J1xsf9LGQ0N0t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A3A58"/>
    <a:srgbClr val="A25AA4"/>
    <a:srgbClr val="D5D5FF"/>
    <a:srgbClr val="006600"/>
    <a:srgbClr val="663300"/>
    <a:srgbClr val="DFF1CB"/>
    <a:srgbClr val="B48900"/>
    <a:srgbClr val="CC9900"/>
    <a:srgbClr val="FF2970"/>
    <a:srgbClr val="FFAFC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2226"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B448899-43BC-41A5-8E27-4A09ADD29E1C}" type="datetimeFigureOut">
              <a:rPr lang="es-PE" smtClean="0"/>
              <a:pPr/>
              <a:t>25/05/2021</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8D097B9-723B-42C5-90E2-05E6FCBCE2E6}"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B8D097B9-723B-42C5-90E2-05E6FCBCE2E6}" type="slidenum">
              <a:rPr lang="es-PE" smtClean="0"/>
              <a:pPr/>
              <a:t>22</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AF5C077-AE3A-46A5-9523-BD4FDF8DF5FB}"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0F05BC1-9648-46C4-9D2E-A4B5435468D0}" type="datetimeFigureOut">
              <a:rPr lang="es-PE" smtClean="0"/>
              <a:pPr/>
              <a:t>25/05/2021</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AF5C077-AE3A-46A5-9523-BD4FDF8DF5F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6.png"/><Relationship Id="rId18" Type="http://schemas.openxmlformats.org/officeDocument/2006/relationships/image" Target="../media/image4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2.png"/><Relationship Id="rId11" Type="http://schemas.openxmlformats.org/officeDocument/2006/relationships/image" Target="../media/image45.png"/><Relationship Id="rId5" Type="http://schemas.openxmlformats.org/officeDocument/2006/relationships/hyperlink" Target="http://www.mispps.com/" TargetMode="External"/><Relationship Id="rId15" Type="http://schemas.openxmlformats.org/officeDocument/2006/relationships/image" Target="../media/image47.png"/><Relationship Id="rId10" Type="http://schemas.openxmlformats.org/officeDocument/2006/relationships/hyperlink" Target="https://www.facebook.com/mispps" TargetMode="External"/><Relationship Id="rId4" Type="http://schemas.openxmlformats.org/officeDocument/2006/relationships/image" Target="../media/image41.png"/><Relationship Id="rId9" Type="http://schemas.openxmlformats.org/officeDocument/2006/relationships/image" Target="../media/image4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141422"/>
            </a:gs>
            <a:gs pos="50000">
              <a:srgbClr val="666699">
                <a:shade val="67500"/>
                <a:satMod val="115000"/>
              </a:srgbClr>
            </a:gs>
            <a:gs pos="100000">
              <a:srgbClr val="666699">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474196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3A3A58"/>
              </a:gs>
              <a:gs pos="50000">
                <a:schemeClr val="bg1">
                  <a:shade val="67500"/>
                  <a:satMod val="115000"/>
                </a:schemeClr>
              </a:gs>
              <a:gs pos="100000">
                <a:schemeClr val="bg1">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7874CA">
                  <a:shade val="67500"/>
                  <a:satMod val="115000"/>
                </a:srgbClr>
              </a:gs>
              <a:gs pos="100000">
                <a:srgbClr val="7874CA">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6" name="Picture 2" descr="Rendered Image"/>
          <p:cNvPicPr>
            <a:picLocks noChangeAspect="1" noChangeArrowheads="1"/>
          </p:cNvPicPr>
          <p:nvPr/>
        </p:nvPicPr>
        <p:blipFill>
          <a:blip r:embed="rId4">
            <a:duotone>
              <a:schemeClr val="accent4">
                <a:shade val="45000"/>
                <a:satMod val="135000"/>
              </a:schemeClr>
              <a:prstClr val="white"/>
            </a:duotone>
            <a:lum contrast="10000"/>
          </a:blip>
          <a:srcRect/>
          <a:stretch>
            <a:fillRect/>
          </a:stretch>
        </p:blipFill>
        <p:spPr bwMode="auto">
          <a:xfrm>
            <a:off x="285721" y="4459558"/>
            <a:ext cx="1928825" cy="264854"/>
          </a:xfrm>
          <a:prstGeom prst="rect">
            <a:avLst/>
          </a:prstGeom>
          <a:noFill/>
        </p:spPr>
      </p:pic>
      <p:pic>
        <p:nvPicPr>
          <p:cNvPr id="13" name="12 Imagen" descr="stock-photo-1024741968.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14" name="13 Imagen" descr="cooltext385012181881501.png"/>
          <p:cNvPicPr>
            <a:picLocks noChangeAspect="1"/>
          </p:cNvPicPr>
          <p:nvPr/>
        </p:nvPicPr>
        <p:blipFill>
          <a:blip r:embed="rId5">
            <a:duotone>
              <a:prstClr val="black"/>
              <a:schemeClr val="accent4">
                <a:tint val="45000"/>
                <a:satMod val="400000"/>
              </a:schemeClr>
            </a:duotone>
            <a:lum bright="20000" contrast="20000"/>
          </a:blip>
          <a:stretch>
            <a:fillRect/>
          </a:stretch>
        </p:blipFill>
        <p:spPr>
          <a:xfrm>
            <a:off x="500034" y="285734"/>
            <a:ext cx="1282540" cy="1206349"/>
          </a:xfrm>
          <a:prstGeom prst="rect">
            <a:avLst/>
          </a:prstGeom>
        </p:spPr>
      </p:pic>
      <p:pic>
        <p:nvPicPr>
          <p:cNvPr id="15" name="14 Imagen" descr="cooltext385012195399122.png"/>
          <p:cNvPicPr>
            <a:picLocks noChangeAspect="1"/>
          </p:cNvPicPr>
          <p:nvPr/>
        </p:nvPicPr>
        <p:blipFill>
          <a:blip r:embed="rId6">
            <a:duotone>
              <a:prstClr val="black"/>
              <a:schemeClr val="accent4">
                <a:tint val="45000"/>
                <a:satMod val="400000"/>
              </a:schemeClr>
            </a:duotone>
            <a:lum bright="20000" contrast="20000"/>
          </a:blip>
          <a:stretch>
            <a:fillRect/>
          </a:stretch>
        </p:blipFill>
        <p:spPr>
          <a:xfrm>
            <a:off x="1500166" y="357172"/>
            <a:ext cx="2920635" cy="1523810"/>
          </a:xfrm>
          <a:prstGeom prst="rect">
            <a:avLst/>
          </a:prstGeom>
        </p:spPr>
      </p:pic>
      <p:pic>
        <p:nvPicPr>
          <p:cNvPr id="16" name="15 Imagen" descr="cooltext385012388443560.png"/>
          <p:cNvPicPr>
            <a:picLocks noChangeAspect="1"/>
          </p:cNvPicPr>
          <p:nvPr/>
        </p:nvPicPr>
        <p:blipFill>
          <a:blip r:embed="rId7">
            <a:duotone>
              <a:prstClr val="black"/>
              <a:schemeClr val="accent4">
                <a:tint val="45000"/>
                <a:satMod val="400000"/>
              </a:schemeClr>
            </a:duotone>
            <a:lum bright="20000" contrast="20000"/>
          </a:blip>
          <a:stretch>
            <a:fillRect/>
          </a:stretch>
        </p:blipFill>
        <p:spPr>
          <a:xfrm>
            <a:off x="428596" y="1785932"/>
            <a:ext cx="1549206" cy="1168254"/>
          </a:xfrm>
          <a:prstGeom prst="rect">
            <a:avLst/>
          </a:prstGeom>
        </p:spPr>
      </p:pic>
      <p:pic>
        <p:nvPicPr>
          <p:cNvPr id="17" name="16 Imagen" descr="cooltext385012400478499.png"/>
          <p:cNvPicPr>
            <a:picLocks noChangeAspect="1"/>
          </p:cNvPicPr>
          <p:nvPr/>
        </p:nvPicPr>
        <p:blipFill>
          <a:blip r:embed="rId8">
            <a:duotone>
              <a:prstClr val="black"/>
              <a:schemeClr val="accent4">
                <a:tint val="45000"/>
                <a:satMod val="400000"/>
              </a:schemeClr>
            </a:duotone>
            <a:lum bright="20000" contrast="20000"/>
          </a:blip>
          <a:stretch>
            <a:fillRect/>
          </a:stretch>
        </p:blipFill>
        <p:spPr>
          <a:xfrm>
            <a:off x="2071670" y="1857370"/>
            <a:ext cx="1968254" cy="1193651"/>
          </a:xfrm>
          <a:prstGeom prst="rect">
            <a:avLst/>
          </a:prstGeom>
        </p:spPr>
      </p:pic>
      <p:pic>
        <p:nvPicPr>
          <p:cNvPr id="18" name="17 Imagen" descr="cooltext385012414049162.png"/>
          <p:cNvPicPr>
            <a:picLocks noChangeAspect="1"/>
          </p:cNvPicPr>
          <p:nvPr/>
        </p:nvPicPr>
        <p:blipFill>
          <a:blip r:embed="rId9">
            <a:duotone>
              <a:prstClr val="black"/>
              <a:schemeClr val="accent4">
                <a:tint val="45000"/>
                <a:satMod val="400000"/>
              </a:schemeClr>
            </a:duotone>
            <a:lum bright="20000" contrast="20000"/>
          </a:blip>
          <a:stretch>
            <a:fillRect/>
          </a:stretch>
        </p:blipFill>
        <p:spPr>
          <a:xfrm>
            <a:off x="500034" y="3143254"/>
            <a:ext cx="2768254" cy="1206349"/>
          </a:xfrm>
          <a:prstGeom prst="rect">
            <a:avLst/>
          </a:prstGeom>
        </p:spPr>
      </p:pic>
    </p:spTree>
  </p:cSld>
  <p:clrMapOvr>
    <a:masterClrMapping/>
  </p:clrMapOvr>
  <p:transition advClick="0" advTm="24000">
    <p:sndAc>
      <p:stSnd loop="1">
        <p:snd r:embed="rId2" name="And_When_I_Touched_You_-_Ernesto_Cortazar_-_MP3_mp.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strVal val="4/3*ppt_w"/>
                                          </p:val>
                                        </p:tav>
                                      </p:tavLst>
                                    </p:anim>
                                    <p:anim calcmode="lin" valueType="num">
                                      <p:cBhvr>
                                        <p:cTn id="16" dur="3000"/>
                                        <p:tgtEl>
                                          <p:spTgt spid="4"/>
                                        </p:tgtEl>
                                        <p:attrNameLst>
                                          <p:attrName>ppt_h</p:attrName>
                                        </p:attrNameLst>
                                      </p:cBhvr>
                                      <p:tavLst>
                                        <p:tav tm="0">
                                          <p:val>
                                            <p:strVal val="ppt_h"/>
                                          </p:val>
                                        </p:tav>
                                        <p:tav tm="100000">
                                          <p:val>
                                            <p:strVal val="4/3*ppt_h"/>
                                          </p:val>
                                        </p:tav>
                                      </p:tavLst>
                                    </p:anim>
                                    <p:set>
                                      <p:cBhvr>
                                        <p:cTn id="17" dur="1" fill="hold">
                                          <p:stCondLst>
                                            <p:cond delay="2999"/>
                                          </p:stCondLst>
                                        </p:cTn>
                                        <p:tgtEl>
                                          <p:spTgt spid="4"/>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ircle(out)">
                                      <p:cBhvr>
                                        <p:cTn id="27" dur="3000"/>
                                        <p:tgtEl>
                                          <p:spTgt spid="2"/>
                                        </p:tgtEl>
                                      </p:cBhvr>
                                    </p:animEffect>
                                  </p:childTnLst>
                                </p:cTn>
                              </p:par>
                            </p:childTnLst>
                          </p:cTn>
                        </p:par>
                        <p:par>
                          <p:cTn id="28" fill="hold">
                            <p:stCondLst>
                              <p:cond delay="3000"/>
                            </p:stCondLst>
                            <p:childTnLst>
                              <p:par>
                                <p:cTn id="29" presetID="5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Scale>
                                      <p:cBhvr>
                                        <p:cTn id="31"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14"/>
                                        </p:tgtEl>
                                        <p:attrNameLst>
                                          <p:attrName>ppt_x</p:attrName>
                                          <p:attrName>ppt_y</p:attrName>
                                        </p:attrNameLst>
                                      </p:cBhvr>
                                    </p:animMotion>
                                    <p:animEffect transition="in" filter="fade">
                                      <p:cBhvr>
                                        <p:cTn id="33" dur="2000"/>
                                        <p:tgtEl>
                                          <p:spTgt spid="14"/>
                                        </p:tgtEl>
                                      </p:cBhvr>
                                    </p:animEffect>
                                  </p:childTnLst>
                                </p:cTn>
                              </p:par>
                            </p:childTnLst>
                          </p:cTn>
                        </p:par>
                        <p:par>
                          <p:cTn id="34" fill="hold">
                            <p:stCondLst>
                              <p:cond delay="5000"/>
                            </p:stCondLst>
                            <p:childTnLst>
                              <p:par>
                                <p:cTn id="35" presetID="52" presetClass="entr" presetSubtype="0"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Scale>
                                      <p:cBhvr>
                                        <p:cTn id="37"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2000" decel="50000" fill="hold">
                                          <p:stCondLst>
                                            <p:cond delay="0"/>
                                          </p:stCondLst>
                                        </p:cTn>
                                        <p:tgtEl>
                                          <p:spTgt spid="15"/>
                                        </p:tgtEl>
                                        <p:attrNameLst>
                                          <p:attrName>ppt_x</p:attrName>
                                          <p:attrName>ppt_y</p:attrName>
                                        </p:attrNameLst>
                                      </p:cBhvr>
                                    </p:animMotion>
                                    <p:animEffect transition="in" filter="fade">
                                      <p:cBhvr>
                                        <p:cTn id="39" dur="2000"/>
                                        <p:tgtEl>
                                          <p:spTgt spid="15"/>
                                        </p:tgtEl>
                                      </p:cBhvr>
                                    </p:animEffect>
                                  </p:childTnLst>
                                </p:cTn>
                              </p:par>
                            </p:childTnLst>
                          </p:cTn>
                        </p:par>
                        <p:par>
                          <p:cTn id="40" fill="hold">
                            <p:stCondLst>
                              <p:cond delay="7000"/>
                            </p:stCondLst>
                            <p:childTnLst>
                              <p:par>
                                <p:cTn id="41" presetID="52" presetClass="entr" presetSubtype="0"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Scale>
                                      <p:cBhvr>
                                        <p:cTn id="43"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2000" decel="50000" fill="hold">
                                          <p:stCondLst>
                                            <p:cond delay="0"/>
                                          </p:stCondLst>
                                        </p:cTn>
                                        <p:tgtEl>
                                          <p:spTgt spid="16"/>
                                        </p:tgtEl>
                                        <p:attrNameLst>
                                          <p:attrName>ppt_x</p:attrName>
                                          <p:attrName>ppt_y</p:attrName>
                                        </p:attrNameLst>
                                      </p:cBhvr>
                                    </p:animMotion>
                                    <p:animEffect transition="in" filter="fade">
                                      <p:cBhvr>
                                        <p:cTn id="45" dur="2000"/>
                                        <p:tgtEl>
                                          <p:spTgt spid="16"/>
                                        </p:tgtEl>
                                      </p:cBhvr>
                                    </p:animEffect>
                                  </p:childTnLst>
                                </p:cTn>
                              </p:par>
                            </p:childTnLst>
                          </p:cTn>
                        </p:par>
                        <p:par>
                          <p:cTn id="46" fill="hold">
                            <p:stCondLst>
                              <p:cond delay="9000"/>
                            </p:stCondLst>
                            <p:childTnLst>
                              <p:par>
                                <p:cTn id="47" presetID="52" presetClass="entr" presetSubtype="0"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Scale>
                                      <p:cBhvr>
                                        <p:cTn id="49"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17"/>
                                        </p:tgtEl>
                                        <p:attrNameLst>
                                          <p:attrName>ppt_x</p:attrName>
                                          <p:attrName>ppt_y</p:attrName>
                                        </p:attrNameLst>
                                      </p:cBhvr>
                                    </p:animMotion>
                                    <p:animEffect transition="in" filter="fade">
                                      <p:cBhvr>
                                        <p:cTn id="51" dur="2000"/>
                                        <p:tgtEl>
                                          <p:spTgt spid="17"/>
                                        </p:tgtEl>
                                      </p:cBhvr>
                                    </p:animEffect>
                                  </p:childTnLst>
                                </p:cTn>
                              </p:par>
                            </p:childTnLst>
                          </p:cTn>
                        </p:par>
                        <p:par>
                          <p:cTn id="52" fill="hold">
                            <p:stCondLst>
                              <p:cond delay="11000"/>
                            </p:stCondLst>
                            <p:childTnLst>
                              <p:par>
                                <p:cTn id="53" presetID="52" presetClass="entr" presetSubtype="0"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Scale>
                                      <p:cBhvr>
                                        <p:cTn id="55"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2000" decel="50000" fill="hold">
                                          <p:stCondLst>
                                            <p:cond delay="0"/>
                                          </p:stCondLst>
                                        </p:cTn>
                                        <p:tgtEl>
                                          <p:spTgt spid="18"/>
                                        </p:tgtEl>
                                        <p:attrNameLst>
                                          <p:attrName>ppt_x</p:attrName>
                                          <p:attrName>ppt_y</p:attrName>
                                        </p:attrNameLst>
                                      </p:cBhvr>
                                    </p:animMotion>
                                    <p:animEffect transition="in" filter="fade">
                                      <p:cBhvr>
                                        <p:cTn id="57" dur="2000"/>
                                        <p:tgtEl>
                                          <p:spTgt spid="18"/>
                                        </p:tgtEl>
                                      </p:cBhvr>
                                    </p:animEffect>
                                  </p:childTnLst>
                                </p:cTn>
                              </p:par>
                            </p:childTnLst>
                          </p:cTn>
                        </p:par>
                        <p:par>
                          <p:cTn id="58" fill="hold">
                            <p:stCondLst>
                              <p:cond delay="13000"/>
                            </p:stCondLst>
                            <p:childTnLst>
                              <p:par>
                                <p:cTn id="59" presetID="23" presetClass="entr" presetSubtype="16" fill="hold"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2000" fill="hold"/>
                                        <p:tgtEl>
                                          <p:spTgt spid="6"/>
                                        </p:tgtEl>
                                        <p:attrNameLst>
                                          <p:attrName>ppt_w</p:attrName>
                                        </p:attrNameLst>
                                      </p:cBhvr>
                                      <p:tavLst>
                                        <p:tav tm="0">
                                          <p:val>
                                            <p:fltVal val="0"/>
                                          </p:val>
                                        </p:tav>
                                        <p:tav tm="100000">
                                          <p:val>
                                            <p:strVal val="#ppt_w"/>
                                          </p:val>
                                        </p:tav>
                                      </p:tavLst>
                                    </p:anim>
                                    <p:anim calcmode="lin" valueType="num">
                                      <p:cBhvr>
                                        <p:cTn id="62"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2D512F"/>
            </a:gs>
            <a:gs pos="50000">
              <a:schemeClr val="accent3">
                <a:lumMod val="40000"/>
                <a:lumOff val="60000"/>
                <a:shade val="67500"/>
                <a:satMod val="115000"/>
              </a:schemeClr>
            </a:gs>
            <a:gs pos="100000">
              <a:schemeClr val="accent3">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97149f21.png"/>
          <p:cNvPicPr>
            <a:picLocks noChangeAspect="1"/>
          </p:cNvPicPr>
          <p:nvPr/>
        </p:nvPicPr>
        <p:blipFill>
          <a:blip r:embed="rId2"/>
          <a:srcRect l="3333" r="3333" b="9524"/>
          <a:stretch>
            <a:fillRect/>
          </a:stretch>
        </p:blipFill>
        <p:spPr>
          <a:xfrm>
            <a:off x="1571604" y="2428874"/>
            <a:ext cx="6000792" cy="2714626"/>
          </a:xfrm>
          <a:prstGeom prst="rect">
            <a:avLst/>
          </a:prstGeom>
        </p:spPr>
      </p:pic>
      <p:sp>
        <p:nvSpPr>
          <p:cNvPr id="3" name="2 CuadroTexto"/>
          <p:cNvSpPr txBox="1"/>
          <p:nvPr/>
        </p:nvSpPr>
        <p:spPr>
          <a:xfrm>
            <a:off x="428597" y="571486"/>
            <a:ext cx="8286807" cy="1477328"/>
          </a:xfrm>
          <a:prstGeom prst="rect">
            <a:avLst/>
          </a:prstGeom>
          <a:noFill/>
        </p:spPr>
        <p:txBody>
          <a:bodyPr wrap="square" rtlCol="0">
            <a:spAutoFit/>
          </a:bodyPr>
          <a:lstStyle/>
          <a:p>
            <a:pPr algn="ctr"/>
            <a:r>
              <a:rPr lang="es-PE" b="1" dirty="0" smtClean="0"/>
              <a:t>Sabio no es aquel que acumula muchos conocimientos y experiencias, sino quien sabe utilizar de forma efectiva cada cosa aprendida y además, es capaz de ignorar todo aquello que no es útil, que no le permite crecer para avanzar como persona. </a:t>
            </a:r>
          </a:p>
          <a:p>
            <a:pPr algn="ctr"/>
            <a:r>
              <a:rPr lang="es-PE" b="1" dirty="0" smtClean="0"/>
              <a:t>Es aquel que sabe diferenciar el lastre de lo que le ofrece energía</a:t>
            </a:r>
          </a:p>
          <a:p>
            <a:endParaRPr lang="es-PE" dirty="0"/>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102570876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1A1300"/>
              </a:gs>
              <a:gs pos="50000">
                <a:srgbClr val="CC9900">
                  <a:shade val="67500"/>
                  <a:satMod val="115000"/>
                </a:srgbClr>
              </a:gs>
              <a:gs pos="100000">
                <a:srgbClr val="CC99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ECCDAE"/>
              </a:gs>
              <a:gs pos="50000">
                <a:srgbClr val="996633">
                  <a:shade val="67500"/>
                  <a:satMod val="115000"/>
                </a:srgbClr>
              </a:gs>
              <a:gs pos="100000">
                <a:srgbClr val="996633">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5" presetClass="exit" presetSubtype="5" fill="hold" grpId="1" nodeType="withEffect">
                                  <p:stCondLst>
                                    <p:cond delay="0"/>
                                  </p:stCondLst>
                                  <p:childTnLst>
                                    <p:animEffect transition="out" filter="checkerboard(down)">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3E28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7603a06c.png"/>
          <p:cNvPicPr>
            <a:picLocks noChangeAspect="1"/>
          </p:cNvPicPr>
          <p:nvPr/>
        </p:nvPicPr>
        <p:blipFill>
          <a:blip r:embed="rId2"/>
          <a:stretch>
            <a:fillRect/>
          </a:stretch>
        </p:blipFill>
        <p:spPr>
          <a:xfrm>
            <a:off x="3786182" y="765091"/>
            <a:ext cx="5357818" cy="4331496"/>
          </a:xfrm>
          <a:prstGeom prst="rect">
            <a:avLst/>
          </a:prstGeom>
        </p:spPr>
      </p:pic>
      <p:sp>
        <p:nvSpPr>
          <p:cNvPr id="3" name="2 CuadroTexto"/>
          <p:cNvSpPr txBox="1"/>
          <p:nvPr/>
        </p:nvSpPr>
        <p:spPr>
          <a:xfrm>
            <a:off x="0" y="500048"/>
            <a:ext cx="4071934" cy="3970318"/>
          </a:xfrm>
          <a:prstGeom prst="rect">
            <a:avLst/>
          </a:prstGeom>
          <a:noFill/>
        </p:spPr>
        <p:txBody>
          <a:bodyPr wrap="square" rtlCol="0">
            <a:spAutoFit/>
          </a:bodyPr>
          <a:lstStyle/>
          <a:p>
            <a:pPr algn="ctr"/>
            <a:r>
              <a:rPr lang="es-PE" b="1" dirty="0" smtClean="0">
                <a:solidFill>
                  <a:schemeClr val="bg2">
                    <a:lumMod val="10000"/>
                  </a:schemeClr>
                </a:solidFill>
              </a:rPr>
              <a:t>Vivir es al fin y al cabo economizar y saber qué es lo importante. Ahora bien, parece que la mayoría de nosotros no aplicamos esta sencilla regla: según un estudio llevado a cabo en la Universidad de Harvard las personas tenemos una capacidad asombrosa de centrar nuestra atención en cosas </a:t>
            </a:r>
          </a:p>
          <a:p>
            <a:pPr algn="ctr"/>
            <a:r>
              <a:rPr lang="es-PE" b="1" dirty="0" smtClean="0">
                <a:solidFill>
                  <a:schemeClr val="bg2">
                    <a:lumMod val="10000"/>
                  </a:schemeClr>
                </a:solidFill>
              </a:rPr>
              <a:t>“que no están sucediendo”. </a:t>
            </a:r>
          </a:p>
          <a:p>
            <a:pPr algn="ctr"/>
            <a:r>
              <a:rPr lang="es-PE" b="1" dirty="0" smtClean="0">
                <a:solidFill>
                  <a:schemeClr val="bg2">
                    <a:lumMod val="10000"/>
                  </a:schemeClr>
                </a:solidFill>
              </a:rPr>
              <a:t>Es decir, nos preocupamos por aspectos que no son importantes minando nuestra propia capacidad de ser felices en el “aquí y ahora”</a:t>
            </a:r>
            <a:endParaRPr lang="es-PE" dirty="0" smtClean="0">
              <a:solidFill>
                <a:schemeClr val="bg2">
                  <a:lumMod val="10000"/>
                </a:schemeClr>
              </a:solidFill>
            </a:endParaRPr>
          </a:p>
          <a:p>
            <a:pPr algn="ctr"/>
            <a:endParaRPr lang="es-PE" dirty="0">
              <a:solidFill>
                <a:schemeClr val="bg2">
                  <a:lumMod val="10000"/>
                </a:schemeClr>
              </a:solidFill>
            </a:endParaRPr>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45000">
              <a:srgbClr val="FF7A00"/>
            </a:gs>
            <a:gs pos="70000">
              <a:srgbClr val="FF0300"/>
            </a:gs>
            <a:gs pos="100000">
              <a:srgbClr val="4D0808"/>
            </a:gs>
          </a:gsLst>
          <a:lin ang="0" scaled="0"/>
        </a:gradFill>
        <a:effectLst/>
      </p:bgPr>
    </p:bg>
    <p:spTree>
      <p:nvGrpSpPr>
        <p:cNvPr id="1" name=""/>
        <p:cNvGrpSpPr/>
        <p:nvPr/>
      </p:nvGrpSpPr>
      <p:grpSpPr>
        <a:xfrm>
          <a:off x="0" y="0"/>
          <a:ext cx="0" cy="0"/>
          <a:chOff x="0" y="0"/>
          <a:chExt cx="0" cy="0"/>
        </a:xfrm>
      </p:grpSpPr>
      <p:pic>
        <p:nvPicPr>
          <p:cNvPr id="2" name="1 Imagen" descr="pexels-photo-63908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3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fltVal val="0"/>
                                          </p:val>
                                        </p:tav>
                                      </p:tavLst>
                                    </p:anim>
                                    <p:set>
                                      <p:cBhvr>
                                        <p:cTn id="17" dur="1" fill="hold">
                                          <p:stCondLst>
                                            <p:cond delay="2999"/>
                                          </p:stCondLst>
                                        </p:cTn>
                                        <p:tgtEl>
                                          <p:spTgt spid="3"/>
                                        </p:tgtEl>
                                        <p:attrNameLst>
                                          <p:attrName>style.visibility</p:attrName>
                                        </p:attrNameLst>
                                      </p:cBhvr>
                                      <p:to>
                                        <p:strVal val="hidden"/>
                                      </p:to>
                                    </p:set>
                                  </p:childTnLst>
                                </p:cTn>
                              </p:par>
                              <p:par>
                                <p:cTn id="18" presetID="3" presetClass="exit" presetSubtype="5" fill="hold" grpId="1" nodeType="withEffect">
                                  <p:stCondLst>
                                    <p:cond delay="0"/>
                                  </p:stCondLst>
                                  <p:childTnLst>
                                    <p:animEffect transition="out" filter="blinds(vertical)">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chemeClr val="accent6">
                <a:lumMod val="20000"/>
                <a:lumOff val="80000"/>
                <a:shade val="67500"/>
                <a:satMod val="115000"/>
              </a:schemeClr>
            </a:gs>
            <a:gs pos="100000">
              <a:schemeClr val="accent6">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0e062a1d.png"/>
          <p:cNvPicPr>
            <a:picLocks noChangeAspect="1"/>
          </p:cNvPicPr>
          <p:nvPr/>
        </p:nvPicPr>
        <p:blipFill>
          <a:blip r:embed="rId2"/>
          <a:stretch>
            <a:fillRect/>
          </a:stretch>
        </p:blipFill>
        <p:spPr>
          <a:xfrm>
            <a:off x="3929059" y="500048"/>
            <a:ext cx="5214942" cy="4643452"/>
          </a:xfrm>
          <a:prstGeom prst="rect">
            <a:avLst/>
          </a:prstGeom>
        </p:spPr>
      </p:pic>
      <p:sp>
        <p:nvSpPr>
          <p:cNvPr id="3" name="2 CuadroTexto"/>
          <p:cNvSpPr txBox="1"/>
          <p:nvPr/>
        </p:nvSpPr>
        <p:spPr>
          <a:xfrm>
            <a:off x="0" y="1357304"/>
            <a:ext cx="3857621" cy="1754326"/>
          </a:xfrm>
          <a:prstGeom prst="rect">
            <a:avLst/>
          </a:prstGeom>
          <a:noFill/>
        </p:spPr>
        <p:txBody>
          <a:bodyPr wrap="square" rtlCol="0">
            <a:spAutoFit/>
          </a:bodyPr>
          <a:lstStyle/>
          <a:p>
            <a:pPr algn="ctr"/>
            <a:r>
              <a:rPr lang="es-PE" b="1" dirty="0" smtClean="0"/>
              <a:t>La primera regla de la vida nos indica que la persona más sabía es aquella que sabe ser feliz y que es capaz de eliminar de su existencia todo aquello que le hace daño o que no es útil</a:t>
            </a:r>
          </a:p>
          <a:p>
            <a:endParaRPr lang="es-PE" dirty="0"/>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3333CC"/>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0226677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accent4">
                  <a:lumMod val="60000"/>
                  <a:lumOff val="40000"/>
                </a:schemeClr>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bg1">
                  <a:lumMod val="85000"/>
                </a:schemeClr>
              </a:gs>
              <a:gs pos="50000">
                <a:srgbClr val="8C8CB2">
                  <a:shade val="67500"/>
                  <a:satMod val="115000"/>
                </a:srgbClr>
              </a:gs>
              <a:gs pos="100000">
                <a:srgbClr val="8C8CB2">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1"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C7A1E3"/>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49cc47f1.png"/>
          <p:cNvPicPr>
            <a:picLocks noChangeAspect="1"/>
          </p:cNvPicPr>
          <p:nvPr/>
        </p:nvPicPr>
        <p:blipFill>
          <a:blip r:embed="rId2"/>
          <a:stretch>
            <a:fillRect/>
          </a:stretch>
        </p:blipFill>
        <p:spPr>
          <a:xfrm>
            <a:off x="1116" y="0"/>
            <a:ext cx="9141767" cy="5143500"/>
          </a:xfrm>
          <a:prstGeom prst="rect">
            <a:avLst/>
          </a:prstGeom>
        </p:spPr>
      </p:pic>
      <p:sp>
        <p:nvSpPr>
          <p:cNvPr id="3" name="2 CuadroTexto"/>
          <p:cNvSpPr txBox="1"/>
          <p:nvPr/>
        </p:nvSpPr>
        <p:spPr>
          <a:xfrm>
            <a:off x="642910" y="642924"/>
            <a:ext cx="4786346" cy="2308324"/>
          </a:xfrm>
          <a:prstGeom prst="rect">
            <a:avLst/>
          </a:prstGeom>
          <a:noFill/>
        </p:spPr>
        <p:txBody>
          <a:bodyPr wrap="square" rtlCol="0">
            <a:spAutoFit/>
          </a:bodyPr>
          <a:lstStyle/>
          <a:p>
            <a:pPr algn="ctr"/>
            <a:r>
              <a:rPr lang="es-PE" b="1" dirty="0" smtClean="0"/>
              <a:t>El arte de saber ignorar no es nada fácil de aplicar en nuestro día a día. </a:t>
            </a:r>
          </a:p>
          <a:p>
            <a:pPr algn="ctr"/>
            <a:r>
              <a:rPr lang="es-PE" b="1" dirty="0" smtClean="0"/>
              <a:t>Ello se debe a que ignorar supone en muchos casos alejarnos de ciertas situaciones e incluso de personas. Estamos pues ante un acto de auténtica valentía, que viene precedido siempre de una discriminación inteligente. </a:t>
            </a:r>
          </a:p>
          <a:p>
            <a:pPr algn="ctr"/>
            <a:r>
              <a:rPr lang="es-PE" b="1" dirty="0" smtClean="0"/>
              <a:t>Te invito a reflexionar sobre ello</a:t>
            </a:r>
            <a:endParaRPr lang="es-PE" dirty="0"/>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99CC">
                <a:shade val="67500"/>
                <a:satMod val="115000"/>
              </a:srgbClr>
            </a:gs>
            <a:gs pos="100000">
              <a:srgbClr val="FF99CC">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235593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1700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5E9EFF"/>
              </a:gs>
              <a:gs pos="39999">
                <a:srgbClr val="85C2FF"/>
              </a:gs>
              <a:gs pos="70000">
                <a:srgbClr val="C4D6EB"/>
              </a:gs>
              <a:gs pos="100000">
                <a:srgbClr val="FFEBFA"/>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fltVal val="0"/>
                                          </p:val>
                                        </p:tav>
                                      </p:tavLst>
                                    </p:anim>
                                    <p:anim calcmode="lin" valueType="num">
                                      <p:cBhvr>
                                        <p:cTn id="16" dur="5000"/>
                                        <p:tgtEl>
                                          <p:spTgt spid="3"/>
                                        </p:tgtEl>
                                        <p:attrNameLst>
                                          <p:attrName>ppt_h</p:attrName>
                                        </p:attrNameLst>
                                      </p:cBhvr>
                                      <p:tavLst>
                                        <p:tav tm="0">
                                          <p:val>
                                            <p:strVal val="ppt_h"/>
                                          </p:val>
                                        </p:tav>
                                        <p:tav tm="100000">
                                          <p:val>
                                            <p:strVal val="ppt_h"/>
                                          </p:val>
                                        </p:tav>
                                      </p:tavLst>
                                    </p:anim>
                                    <p:set>
                                      <p:cBhvr>
                                        <p:cTn id="17" dur="1" fill="hold">
                                          <p:stCondLst>
                                            <p:cond delay="4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_8ac0d_c062a47d_orig.pn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3214679" y="2928940"/>
            <a:ext cx="5715040" cy="2062103"/>
          </a:xfrm>
          <a:prstGeom prst="rect">
            <a:avLst/>
          </a:prstGeom>
          <a:noFill/>
        </p:spPr>
        <p:txBody>
          <a:bodyPr wrap="square" rtlCol="0">
            <a:spAutoFit/>
          </a:bodyPr>
          <a:lstStyle/>
          <a:p>
            <a:pPr algn="ctr"/>
            <a:r>
              <a:rPr lang="es-PE" sz="1600" b="1" dirty="0" smtClean="0"/>
              <a:t>Ignorar es aprender a priorizar Ser </a:t>
            </a:r>
            <a:r>
              <a:rPr lang="es-PE" sz="1600" b="1" dirty="0" err="1" smtClean="0"/>
              <a:t>felíz</a:t>
            </a:r>
            <a:r>
              <a:rPr lang="es-PE" sz="1600" b="1" dirty="0" smtClean="0"/>
              <a:t> es el arte de la elección personal. Podemos tener suerte en un momento dado, pero la mayoría del tiempo va a depender de nosotros mismos: de las decisiones que tomemos. </a:t>
            </a:r>
          </a:p>
          <a:p>
            <a:pPr algn="ctr"/>
            <a:r>
              <a:rPr lang="es-PE" sz="1600" b="1" dirty="0" smtClean="0"/>
              <a:t>Para ello, es necesario adquirir una perspectiva no solo más positiva de las cosas, sino también más realista, ahí donde el autoconocimiento y la autoestima siempre serán fundamentales</a:t>
            </a:r>
          </a:p>
          <a:p>
            <a:pPr algn="ctr"/>
            <a:endParaRPr lang="es-PE" sz="1600"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9900"/>
            </a:gs>
            <a:gs pos="50000">
              <a:schemeClr val="bg1">
                <a:shade val="67500"/>
                <a:satMod val="115000"/>
              </a:schemeClr>
            </a:gs>
            <a:gs pos="100000">
              <a:schemeClr val="bg1">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249586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BEAC7"/>
              </a:gs>
              <a:gs pos="17999">
                <a:srgbClr val="FEE7F2"/>
              </a:gs>
              <a:gs pos="36000">
                <a:srgbClr val="FAC77D"/>
              </a:gs>
              <a:gs pos="61000">
                <a:srgbClr val="FBA97D"/>
              </a:gs>
              <a:gs pos="82001">
                <a:srgbClr val="FBD49C"/>
              </a:gs>
              <a:gs pos="100000">
                <a:srgbClr val="FEE7F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4/3*ppt_w"/>
                                          </p:val>
                                        </p:tav>
                                      </p:tavLst>
                                    </p:anim>
                                    <p:anim calcmode="lin" valueType="num">
                                      <p:cBhvr>
                                        <p:cTn id="16" dur="5000"/>
                                        <p:tgtEl>
                                          <p:spTgt spid="3"/>
                                        </p:tgtEl>
                                        <p:attrNameLst>
                                          <p:attrName>ppt_h</p:attrName>
                                        </p:attrNameLst>
                                      </p:cBhvr>
                                      <p:tavLst>
                                        <p:tav tm="0">
                                          <p:val>
                                            <p:strVal val="ppt_h"/>
                                          </p:val>
                                        </p:tav>
                                        <p:tav tm="100000">
                                          <p:val>
                                            <p:strVal val="4/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2/3*#ppt_w"/>
                                          </p:val>
                                        </p:tav>
                                        <p:tav tm="100000">
                                          <p:val>
                                            <p:strVal val="#ppt_w"/>
                                          </p:val>
                                        </p:tav>
                                      </p:tavLst>
                                    </p:anim>
                                    <p:anim calcmode="lin" valueType="num">
                                      <p:cBhvr>
                                        <p:cTn id="24" dur="5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50000">
              <a:schemeClr val="accent6">
                <a:lumMod val="20000"/>
                <a:lumOff val="80000"/>
                <a:shade val="67500"/>
                <a:satMod val="115000"/>
              </a:schemeClr>
            </a:gs>
            <a:gs pos="100000">
              <a:schemeClr val="accent6">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cfa3f4eb.png"/>
          <p:cNvPicPr>
            <a:picLocks noChangeAspect="1"/>
          </p:cNvPicPr>
          <p:nvPr/>
        </p:nvPicPr>
        <p:blipFill>
          <a:blip r:embed="rId2"/>
          <a:stretch>
            <a:fillRect/>
          </a:stretch>
        </p:blipFill>
        <p:spPr>
          <a:xfrm>
            <a:off x="871376" y="0"/>
            <a:ext cx="8272624" cy="5143500"/>
          </a:xfrm>
          <a:prstGeom prst="rect">
            <a:avLst/>
          </a:prstGeom>
        </p:spPr>
      </p:pic>
      <p:sp>
        <p:nvSpPr>
          <p:cNvPr id="3" name="2 CuadroTexto"/>
          <p:cNvSpPr txBox="1"/>
          <p:nvPr/>
        </p:nvSpPr>
        <p:spPr>
          <a:xfrm>
            <a:off x="0" y="1071552"/>
            <a:ext cx="4000496" cy="1754326"/>
          </a:xfrm>
          <a:prstGeom prst="rect">
            <a:avLst/>
          </a:prstGeom>
          <a:noFill/>
        </p:spPr>
        <p:txBody>
          <a:bodyPr wrap="square" rtlCol="0">
            <a:spAutoFit/>
          </a:bodyPr>
          <a:lstStyle/>
          <a:p>
            <a:pPr algn="ctr"/>
            <a:r>
              <a:rPr lang="es-PE" b="1" dirty="0" smtClean="0"/>
              <a:t>La vida es muy corta para alimentarnos de amarguras y frustraciones: desahoga tus lágrimas, ignora las críticas y rodéate de quienes te importen y te aporten de verdad.</a:t>
            </a:r>
          </a:p>
          <a:p>
            <a:pPr algn="ct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CC3399"/>
            </a:gs>
            <a:gs pos="50000">
              <a:schemeClr val="bg1">
                <a:shade val="67500"/>
                <a:satMod val="115000"/>
              </a:schemeClr>
            </a:gs>
            <a:gs pos="100000">
              <a:schemeClr val="bg1">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251086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CC3399">
                  <a:shade val="67500"/>
                  <a:satMod val="115000"/>
                </a:srgbClr>
              </a:gs>
              <a:gs pos="100000">
                <a:srgbClr val="CC3399">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5000"/>
                                        <p:tgtEl>
                                          <p:spTgt spid="3"/>
                                        </p:tgtEl>
                                        <p:attrNameLst>
                                          <p:attrName>ppt_w</p:attrName>
                                        </p:attrNameLst>
                                      </p:cBhvr>
                                      <p:tavLst>
                                        <p:tav tm="0">
                                          <p:val>
                                            <p:strVal val="ppt_w"/>
                                          </p:val>
                                        </p:tav>
                                        <p:tav tm="100000">
                                          <p:val>
                                            <p:strVal val="2/3*ppt_w"/>
                                          </p:val>
                                        </p:tav>
                                      </p:tavLst>
                                    </p:anim>
                                    <p:anim calcmode="lin" valueType="num">
                                      <p:cBhvr>
                                        <p:cTn id="16" dur="5000"/>
                                        <p:tgtEl>
                                          <p:spTgt spid="3"/>
                                        </p:tgtEl>
                                        <p:attrNameLst>
                                          <p:attrName>ppt_h</p:attrName>
                                        </p:attrNameLst>
                                      </p:cBhvr>
                                      <p:tavLst>
                                        <p:tav tm="0">
                                          <p:val>
                                            <p:strVal val="ppt_h"/>
                                          </p:val>
                                        </p:tav>
                                        <p:tav tm="100000">
                                          <p:val>
                                            <p:strVal val="2/3*ppt_h"/>
                                          </p:val>
                                        </p:tav>
                                      </p:tavLst>
                                    </p:anim>
                                    <p:set>
                                      <p:cBhvr>
                                        <p:cTn id="17" dur="1" fill="hold">
                                          <p:stCondLst>
                                            <p:cond delay="4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5000"/>
                                        <p:tgtEl>
                                          <p:spTgt spid="3"/>
                                        </p:tgtEl>
                                      </p:cBhvr>
                                    </p:animEffect>
                                    <p:set>
                                      <p:cBhvr>
                                        <p:cTn id="20" dur="1" fill="hold">
                                          <p:stCondLst>
                                            <p:cond delay="4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5000" fill="hold"/>
                                        <p:tgtEl>
                                          <p:spTgt spid="2"/>
                                        </p:tgtEl>
                                        <p:attrNameLst>
                                          <p:attrName>ppt_w</p:attrName>
                                        </p:attrNameLst>
                                      </p:cBhvr>
                                      <p:tavLst>
                                        <p:tav tm="0">
                                          <p:val>
                                            <p:strVal val="4/3*#ppt_w"/>
                                          </p:val>
                                        </p:tav>
                                        <p:tav tm="100000">
                                          <p:val>
                                            <p:strVal val="#ppt_w"/>
                                          </p:val>
                                        </p:tav>
                                      </p:tavLst>
                                    </p:anim>
                                    <p:anim calcmode="lin" valueType="num">
                                      <p:cBhvr>
                                        <p:cTn id="24" dur="5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297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6f64cda.png"/>
          <p:cNvPicPr>
            <a:picLocks noChangeAspect="1"/>
          </p:cNvPicPr>
          <p:nvPr/>
        </p:nvPicPr>
        <p:blipFill>
          <a:blip r:embed="rId2"/>
          <a:stretch>
            <a:fillRect/>
          </a:stretch>
        </p:blipFill>
        <p:spPr>
          <a:xfrm>
            <a:off x="0" y="0"/>
            <a:ext cx="5405227" cy="5143500"/>
          </a:xfrm>
          <a:prstGeom prst="rect">
            <a:avLst/>
          </a:prstGeom>
        </p:spPr>
      </p:pic>
      <p:sp>
        <p:nvSpPr>
          <p:cNvPr id="3" name="2 CuadroTexto"/>
          <p:cNvSpPr txBox="1"/>
          <p:nvPr/>
        </p:nvSpPr>
        <p:spPr>
          <a:xfrm>
            <a:off x="4357686" y="1928808"/>
            <a:ext cx="4429156" cy="2585323"/>
          </a:xfrm>
          <a:prstGeom prst="rect">
            <a:avLst/>
          </a:prstGeom>
          <a:noFill/>
        </p:spPr>
        <p:txBody>
          <a:bodyPr wrap="square" rtlCol="0">
            <a:spAutoFit/>
          </a:bodyPr>
          <a:lstStyle/>
          <a:p>
            <a:pPr algn="ctr"/>
            <a:r>
              <a:rPr lang="es-PE" b="1" dirty="0" smtClean="0"/>
              <a:t>Para aprender a establecer prioridades es necesario dar a cada cosa que nos rodea su auténtico valor. No el que puede tener de manera objetiva, sino el que puede acumular en función de nuestras necesidades y deseos. </a:t>
            </a:r>
          </a:p>
          <a:p>
            <a:pPr algn="ctr"/>
            <a:r>
              <a:rPr lang="es-PE" b="1" dirty="0" smtClean="0"/>
              <a:t>Para ello, debemos atender estas dimensiones.</a:t>
            </a:r>
            <a:endParaRPr lang="es-PE" dirty="0" smtClean="0"/>
          </a:p>
          <a:p>
            <a:pPr algn="ct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10800000" scaled="0"/>
        </a:gradFill>
        <a:effectLst/>
      </p:bgPr>
    </p:bg>
    <p:spTree>
      <p:nvGrpSpPr>
        <p:cNvPr id="1" name=""/>
        <p:cNvGrpSpPr/>
        <p:nvPr/>
      </p:nvGrpSpPr>
      <p:grpSpPr>
        <a:xfrm>
          <a:off x="0" y="0"/>
          <a:ext cx="0" cy="0"/>
          <a:chOff x="0" y="0"/>
          <a:chExt cx="0" cy="0"/>
        </a:xfrm>
      </p:grpSpPr>
      <p:pic>
        <p:nvPicPr>
          <p:cNvPr id="2" name="1 Imagen" descr="stock-photo-10261639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9900"/>
              </a:gs>
              <a:gs pos="50000">
                <a:srgbClr val="ECCDAE">
                  <a:shade val="67500"/>
                  <a:satMod val="115000"/>
                </a:srgbClr>
              </a:gs>
              <a:gs pos="100000">
                <a:srgbClr val="ECCDAE">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16" presetClass="exit" presetSubtype="42" fill="hold" grpId="2" nodeType="withEffect">
                                  <p:stCondLst>
                                    <p:cond delay="0"/>
                                  </p:stCondLst>
                                  <p:childTnLst>
                                    <p:animEffect transition="out" filter="barn(out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4" presetClass="exit" presetSubtype="32" fill="hold" grpId="1" nodeType="withEffect">
                                  <p:stCondLst>
                                    <p:cond delay="0"/>
                                  </p:stCondLst>
                                  <p:childTnLst>
                                    <p:animEffect transition="out" filter="box(out)">
                                      <p:cBhvr>
                                        <p:cTn id="15" dur="5000"/>
                                        <p:tgtEl>
                                          <p:spTgt spid="4"/>
                                        </p:tgtEl>
                                      </p:cBhvr>
                                    </p:animEffect>
                                    <p:set>
                                      <p:cBhvr>
                                        <p:cTn id="16" dur="1" fill="hold">
                                          <p:stCondLst>
                                            <p:cond delay="4999"/>
                                          </p:stCondLst>
                                        </p:cTn>
                                        <p:tgtEl>
                                          <p:spTgt spid="4"/>
                                        </p:tgtEl>
                                        <p:attrNameLst>
                                          <p:attrName>style.visibility</p:attrName>
                                        </p:attrNameLst>
                                      </p:cBhvr>
                                      <p:to>
                                        <p:strVal val="hidden"/>
                                      </p:to>
                                    </p:set>
                                  </p:childTnLst>
                                </p:cTn>
                              </p:par>
                              <p:par>
                                <p:cTn id="17" presetID="23" presetClass="exit" presetSubtype="288" fill="hold" grpId="0" nodeType="withEffect">
                                  <p:stCondLst>
                                    <p:cond delay="0"/>
                                  </p:stCondLst>
                                  <p:childTnLst>
                                    <p:anim calcmode="lin" valueType="num">
                                      <p:cBhvr>
                                        <p:cTn id="18" dur="5000"/>
                                        <p:tgtEl>
                                          <p:spTgt spid="3"/>
                                        </p:tgtEl>
                                        <p:attrNameLst>
                                          <p:attrName>ppt_w</p:attrName>
                                        </p:attrNameLst>
                                      </p:cBhvr>
                                      <p:tavLst>
                                        <p:tav tm="0">
                                          <p:val>
                                            <p:strVal val="ppt_w"/>
                                          </p:val>
                                        </p:tav>
                                        <p:tav tm="100000">
                                          <p:val>
                                            <p:strVal val="2/3*ppt_w"/>
                                          </p:val>
                                        </p:tav>
                                      </p:tavLst>
                                    </p:anim>
                                    <p:anim calcmode="lin" valueType="num">
                                      <p:cBhvr>
                                        <p:cTn id="19" dur="5000"/>
                                        <p:tgtEl>
                                          <p:spTgt spid="3"/>
                                        </p:tgtEl>
                                        <p:attrNameLst>
                                          <p:attrName>ppt_h</p:attrName>
                                        </p:attrNameLst>
                                      </p:cBhvr>
                                      <p:tavLst>
                                        <p:tav tm="0">
                                          <p:val>
                                            <p:strVal val="ppt_h"/>
                                          </p:val>
                                        </p:tav>
                                        <p:tav tm="100000">
                                          <p:val>
                                            <p:strVal val="2/3*ppt_h"/>
                                          </p:val>
                                        </p:tav>
                                      </p:tavLst>
                                    </p:anim>
                                    <p:set>
                                      <p:cBhvr>
                                        <p:cTn id="20" dur="1" fill="hold">
                                          <p:stCondLst>
                                            <p:cond delay="4999"/>
                                          </p:stCondLst>
                                        </p:cTn>
                                        <p:tgtEl>
                                          <p:spTgt spid="3"/>
                                        </p:tgtEl>
                                        <p:attrNameLst>
                                          <p:attrName>style.visibility</p:attrName>
                                        </p:attrNameLst>
                                      </p:cBhvr>
                                      <p:to>
                                        <p:strVal val="hidden"/>
                                      </p:to>
                                    </p:set>
                                  </p:childTnLst>
                                </p:cTn>
                              </p:par>
                              <p:par>
                                <p:cTn id="21" presetID="16" presetClass="exit" presetSubtype="42" fill="hold" grpId="2" nodeType="withEffect">
                                  <p:stCondLst>
                                    <p:cond delay="0"/>
                                  </p:stCondLst>
                                  <p:childTnLst>
                                    <p:animEffect transition="out" filter="barn(outHorizontal)">
                                      <p:cBhvr>
                                        <p:cTn id="22" dur="5000"/>
                                        <p:tgtEl>
                                          <p:spTgt spid="3"/>
                                        </p:tgtEl>
                                      </p:cBhvr>
                                    </p:animEffect>
                                    <p:set>
                                      <p:cBhvr>
                                        <p:cTn id="23" dur="1" fill="hold">
                                          <p:stCondLst>
                                            <p:cond delay="4999"/>
                                          </p:stCondLst>
                                        </p:cTn>
                                        <p:tgtEl>
                                          <p:spTgt spid="3"/>
                                        </p:tgtEl>
                                        <p:attrNameLst>
                                          <p:attrName>style.visibility</p:attrName>
                                        </p:attrNameLst>
                                      </p:cBhvr>
                                      <p:to>
                                        <p:strVal val="hidden"/>
                                      </p:to>
                                    </p:set>
                                  </p:childTnLst>
                                </p:cTn>
                              </p:par>
                              <p:par>
                                <p:cTn id="24" presetID="8" presetClass="exit" presetSubtype="32" fill="hold" grpId="1" nodeType="withEffect">
                                  <p:stCondLst>
                                    <p:cond delay="0"/>
                                  </p:stCondLst>
                                  <p:childTnLst>
                                    <p:animEffect transition="out" filter="diamond(out)">
                                      <p:cBhvr>
                                        <p:cTn id="25" dur="5000"/>
                                        <p:tgtEl>
                                          <p:spTgt spid="3"/>
                                        </p:tgtEl>
                                      </p:cBhvr>
                                    </p:animEffect>
                                    <p:set>
                                      <p:cBhvr>
                                        <p:cTn id="26" dur="1" fill="hold">
                                          <p:stCondLst>
                                            <p:cond delay="4999"/>
                                          </p:stCondLst>
                                        </p:cTn>
                                        <p:tgtEl>
                                          <p:spTgt spid="3"/>
                                        </p:tgtEl>
                                        <p:attrNameLst>
                                          <p:attrName>style.visibility</p:attrName>
                                        </p:attrNameLst>
                                      </p:cBhvr>
                                      <p:to>
                                        <p:strVal val="hidden"/>
                                      </p:to>
                                    </p:set>
                                  </p:childTnLst>
                                </p:cTn>
                              </p:par>
                              <p:par>
                                <p:cTn id="27" presetID="17"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0" fill="hold"/>
                                        <p:tgtEl>
                                          <p:spTgt spid="2"/>
                                        </p:tgtEl>
                                        <p:attrNameLst>
                                          <p:attrName>ppt_w</p:attrName>
                                        </p:attrNameLst>
                                      </p:cBhvr>
                                      <p:tavLst>
                                        <p:tav tm="0">
                                          <p:val>
                                            <p:fltVal val="0"/>
                                          </p:val>
                                        </p:tav>
                                        <p:tav tm="100000">
                                          <p:val>
                                            <p:strVal val="#ppt_w"/>
                                          </p:val>
                                        </p:tav>
                                      </p:tavLst>
                                    </p:anim>
                                    <p:anim calcmode="lin" valueType="num">
                                      <p:cBhvr>
                                        <p:cTn id="30" dur="5000" fill="hold"/>
                                        <p:tgtEl>
                                          <p:spTgt spid="2"/>
                                        </p:tgtEl>
                                        <p:attrNameLst>
                                          <p:attrName>ppt_h</p:attrName>
                                        </p:attrNameLst>
                                      </p:cBhvr>
                                      <p:tavLst>
                                        <p:tav tm="0">
                                          <p:val>
                                            <p:strVal val="#ppt_h"/>
                                          </p:val>
                                        </p:tav>
                                        <p:tav tm="100000">
                                          <p:val>
                                            <p:strVal val="#ppt_h"/>
                                          </p:val>
                                        </p:tav>
                                      </p:tavLst>
                                    </p:anim>
                                  </p:childTnLst>
                                </p:cTn>
                              </p:par>
                              <p:par>
                                <p:cTn id="31" presetID="3" presetClass="entr" presetSubtype="5"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blinds(vertical)">
                                      <p:cBhvr>
                                        <p:cTn id="3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20000"/>
                <a:lumOff val="80000"/>
                <a:shade val="67500"/>
                <a:satMod val="115000"/>
              </a:schemeClr>
            </a:gs>
            <a:gs pos="100000">
              <a:schemeClr val="accent2">
                <a:lumMod val="20000"/>
                <a:lumOff val="8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d00a1459.png"/>
          <p:cNvPicPr>
            <a:picLocks noChangeAspect="1"/>
          </p:cNvPicPr>
          <p:nvPr/>
        </p:nvPicPr>
        <p:blipFill>
          <a:blip r:embed="rId2">
            <a:lum contrast="40000"/>
          </a:blip>
          <a:stretch>
            <a:fillRect/>
          </a:stretch>
        </p:blipFill>
        <p:spPr>
          <a:xfrm>
            <a:off x="4000500" y="0"/>
            <a:ext cx="5143500" cy="5143500"/>
          </a:xfrm>
          <a:prstGeom prst="rect">
            <a:avLst/>
          </a:prstGeom>
        </p:spPr>
      </p:pic>
      <p:sp>
        <p:nvSpPr>
          <p:cNvPr id="3" name="2 CuadroTexto"/>
          <p:cNvSpPr txBox="1"/>
          <p:nvPr/>
        </p:nvSpPr>
        <p:spPr>
          <a:xfrm>
            <a:off x="0" y="1142990"/>
            <a:ext cx="4643470" cy="2308324"/>
          </a:xfrm>
          <a:prstGeom prst="rect">
            <a:avLst/>
          </a:prstGeom>
          <a:noFill/>
        </p:spPr>
        <p:txBody>
          <a:bodyPr wrap="square" rtlCol="0">
            <a:spAutoFit/>
          </a:bodyPr>
          <a:lstStyle/>
          <a:p>
            <a:pPr algn="ctr"/>
            <a:r>
              <a:rPr lang="es-PE" b="1" dirty="0" smtClean="0"/>
              <a:t>Si nos cuesta elegir entre lo que es importante y lo que no, es porque tenemos un conflicto interno entre las cosas que queremos y las que sabemos que nos convienen. </a:t>
            </a:r>
          </a:p>
          <a:p>
            <a:pPr algn="ctr"/>
            <a:r>
              <a:rPr lang="es-PE" b="1" dirty="0" smtClean="0"/>
              <a:t>Además, tenemos miedo a “quedar mal”, “hacer daño” o incluso a actuar de una forma diferente a como esperan los demás si nos atrevemos a romper vínculos</a:t>
            </a: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6B8E1"/>
            </a:gs>
            <a:gs pos="50000">
              <a:srgbClr val="8A2267">
                <a:shade val="67500"/>
                <a:satMod val="115000"/>
              </a:srgbClr>
            </a:gs>
            <a:gs pos="100000">
              <a:srgbClr val="8A2267">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271075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chemeClr val="bg1"/>
              </a:gs>
              <a:gs pos="50000">
                <a:srgbClr val="CC3399">
                  <a:shade val="67500"/>
                  <a:satMod val="115000"/>
                </a:srgbClr>
              </a:gs>
              <a:gs pos="100000">
                <a:srgbClr val="CC33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rgbClr val="8A2267"/>
              </a:gs>
              <a:gs pos="50000">
                <a:schemeClr val="bg1">
                  <a:shade val="67500"/>
                  <a:satMod val="115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6" presetClass="exit" presetSubtype="16" fill="hold" grpId="0" nodeType="withEffect">
                                  <p:stCondLst>
                                    <p:cond delay="0"/>
                                  </p:stCondLst>
                                  <p:childTnLst>
                                    <p:animEffect transition="out" filter="circle(in)">
                                      <p:cBhvr>
                                        <p:cTn id="8" dur="3000"/>
                                        <p:tgtEl>
                                          <p:spTgt spid="4"/>
                                        </p:tgtEl>
                                      </p:cBhvr>
                                    </p:animEffect>
                                    <p:set>
                                      <p:cBhvr>
                                        <p:cTn id="9" dur="1" fill="hold">
                                          <p:stCondLst>
                                            <p:cond delay="2999"/>
                                          </p:stCondLst>
                                        </p:cTn>
                                        <p:tgtEl>
                                          <p:spTgt spid="4"/>
                                        </p:tgtEl>
                                        <p:attrNameLst>
                                          <p:attrName>style.visibility</p:attrName>
                                        </p:attrNameLst>
                                      </p:cBhvr>
                                      <p:to>
                                        <p:strVal val="hidden"/>
                                      </p:to>
                                    </p:set>
                                  </p:childTnLst>
                                </p:cTn>
                              </p:par>
                              <p:par>
                                <p:cTn id="10" presetID="6" presetClass="exit" presetSubtype="32" fill="hold" grpId="2" nodeType="withEffect">
                                  <p:stCondLst>
                                    <p:cond delay="0"/>
                                  </p:stCondLst>
                                  <p:childTnLst>
                                    <p:animEffect transition="out" filter="circle(out)">
                                      <p:cBhvr>
                                        <p:cTn id="11" dur="3000"/>
                                        <p:tgtEl>
                                          <p:spTgt spid="5"/>
                                        </p:tgtEl>
                                      </p:cBhvr>
                                    </p:animEffect>
                                    <p:set>
                                      <p:cBhvr>
                                        <p:cTn id="12" dur="1" fill="hold">
                                          <p:stCondLst>
                                            <p:cond delay="2999"/>
                                          </p:stCondLst>
                                        </p:cTn>
                                        <p:tgtEl>
                                          <p:spTgt spid="5"/>
                                        </p:tgtEl>
                                        <p:attrNameLst>
                                          <p:attrName>style.visibility</p:attrName>
                                        </p:attrNameLst>
                                      </p:cBhvr>
                                      <p:to>
                                        <p:strVal val="hidden"/>
                                      </p:to>
                                    </p:set>
                                  </p:childTnLst>
                                </p:cTn>
                              </p:par>
                              <p:par>
                                <p:cTn id="13" presetID="21" presetClass="exit" presetSubtype="8" fill="hold" grpId="1" nodeType="withEffect">
                                  <p:stCondLst>
                                    <p:cond delay="0"/>
                                  </p:stCondLst>
                                  <p:childTnLst>
                                    <p:animEffect transition="out" filter="wheel(8)">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xit" presetSubtype="272" fill="hold" grpId="0" nodeType="withEffect">
                                  <p:stCondLst>
                                    <p:cond delay="0"/>
                                  </p:stCondLst>
                                  <p:childTnLst>
                                    <p:anim calcmode="lin" valueType="num">
                                      <p:cBhvr>
                                        <p:cTn id="17" dur="3000"/>
                                        <p:tgtEl>
                                          <p:spTgt spid="5"/>
                                        </p:tgtEl>
                                        <p:attrNameLst>
                                          <p:attrName>ppt_w</p:attrName>
                                        </p:attrNameLst>
                                      </p:cBhvr>
                                      <p:tavLst>
                                        <p:tav tm="0">
                                          <p:val>
                                            <p:strVal val="ppt_w"/>
                                          </p:val>
                                        </p:tav>
                                        <p:tav tm="100000">
                                          <p:val>
                                            <p:strVal val="4/3*ppt_w"/>
                                          </p:val>
                                        </p:tav>
                                      </p:tavLst>
                                    </p:anim>
                                    <p:anim calcmode="lin" valueType="num">
                                      <p:cBhvr>
                                        <p:cTn id="18" dur="3000"/>
                                        <p:tgtEl>
                                          <p:spTgt spid="5"/>
                                        </p:tgtEl>
                                        <p:attrNameLst>
                                          <p:attrName>ppt_h</p:attrName>
                                        </p:attrNameLst>
                                      </p:cBhvr>
                                      <p:tavLst>
                                        <p:tav tm="0">
                                          <p:val>
                                            <p:strVal val="ppt_h"/>
                                          </p:val>
                                        </p:tav>
                                        <p:tav tm="100000">
                                          <p:val>
                                            <p:strVal val="4/3*ppt_h"/>
                                          </p:val>
                                        </p:tav>
                                      </p:tavLst>
                                    </p:anim>
                                    <p:set>
                                      <p:cBhvr>
                                        <p:cTn id="19" dur="1" fill="hold">
                                          <p:stCondLst>
                                            <p:cond delay="2999"/>
                                          </p:stCondLst>
                                        </p:cTn>
                                        <p:tgtEl>
                                          <p:spTgt spid="5"/>
                                        </p:tgtEl>
                                        <p:attrNameLst>
                                          <p:attrName>style.visibility</p:attrName>
                                        </p:attrNameLst>
                                      </p:cBhvr>
                                      <p:to>
                                        <p:strVal val="hidden"/>
                                      </p:to>
                                    </p:set>
                                  </p:childTnLst>
                                </p:cTn>
                              </p:par>
                              <p:par>
                                <p:cTn id="20" presetID="6" presetClass="exit" presetSubtype="16" fill="hold" grpId="2" nodeType="withEffect">
                                  <p:stCondLst>
                                    <p:cond delay="0"/>
                                  </p:stCondLst>
                                  <p:childTnLst>
                                    <p:animEffect transition="out" filter="circle(in)">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21" presetClass="exit" presetSubtype="4" fill="hold" grpId="1" nodeType="withEffect">
                                  <p:stCondLst>
                                    <p:cond delay="0"/>
                                  </p:stCondLst>
                                  <p:childTnLst>
                                    <p:animEffect transition="out" filter="wheel(4)">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strVal val="4/3*#ppt_w"/>
                                          </p:val>
                                        </p:tav>
                                        <p:tav tm="100000">
                                          <p:val>
                                            <p:strVal val="#ppt_w"/>
                                          </p:val>
                                        </p:tav>
                                      </p:tavLst>
                                    </p:anim>
                                    <p:anim calcmode="lin" valueType="num">
                                      <p:cBhvr>
                                        <p:cTn id="29" dur="3000" fill="hold"/>
                                        <p:tgtEl>
                                          <p:spTgt spid="2"/>
                                        </p:tgtEl>
                                        <p:attrNameLst>
                                          <p:attrName>ppt_h</p:attrName>
                                        </p:attrNameLst>
                                      </p:cBhvr>
                                      <p:tavLst>
                                        <p:tav tm="0">
                                          <p:val>
                                            <p:strVal val="4/3*#ppt_h"/>
                                          </p:val>
                                        </p:tav>
                                        <p:tav tm="100000">
                                          <p:val>
                                            <p:strVal val="#ppt_h"/>
                                          </p:val>
                                        </p:tav>
                                      </p:tavLst>
                                    </p:anim>
                                  </p:childTnLst>
                                </p:cTn>
                              </p:par>
                              <p:par>
                                <p:cTn id="30" presetID="21" presetClass="entr" presetSubtype="8"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heel(8)">
                                      <p:cBhvr>
                                        <p:cTn id="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B48900"/>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e6d3f416.png"/>
          <p:cNvPicPr>
            <a:picLocks noChangeAspect="1"/>
          </p:cNvPicPr>
          <p:nvPr/>
        </p:nvPicPr>
        <p:blipFill>
          <a:blip r:embed="rId2"/>
          <a:stretch>
            <a:fillRect/>
          </a:stretch>
        </p:blipFill>
        <p:spPr>
          <a:xfrm>
            <a:off x="3963760" y="0"/>
            <a:ext cx="5180240" cy="5143500"/>
          </a:xfrm>
          <a:prstGeom prst="rect">
            <a:avLst/>
          </a:prstGeom>
        </p:spPr>
      </p:pic>
      <p:sp>
        <p:nvSpPr>
          <p:cNvPr id="3" name="2 CuadroTexto"/>
          <p:cNvSpPr txBox="1"/>
          <p:nvPr/>
        </p:nvSpPr>
        <p:spPr>
          <a:xfrm>
            <a:off x="500034" y="1142990"/>
            <a:ext cx="5500725" cy="2585323"/>
          </a:xfrm>
          <a:prstGeom prst="rect">
            <a:avLst/>
          </a:prstGeom>
          <a:noFill/>
        </p:spPr>
        <p:txBody>
          <a:bodyPr wrap="square" rtlCol="0">
            <a:spAutoFit/>
          </a:bodyPr>
          <a:lstStyle/>
          <a:p>
            <a:pPr algn="ctr"/>
            <a:r>
              <a:rPr lang="es-PE" b="1" dirty="0" smtClean="0"/>
              <a:t>Ignorar a las  personas tóxicas es saludable, según un interesante trabajo publicado en la revista </a:t>
            </a:r>
            <a:r>
              <a:rPr lang="es-PE" b="1" dirty="0" err="1" smtClean="0"/>
              <a:t>Livesciencie</a:t>
            </a:r>
            <a:r>
              <a:rPr lang="es-PE" b="1" dirty="0" smtClean="0"/>
              <a:t>, las relaciones personales que nos ocasionan estrés o sufrimiento afectan a nuestra salud mental. Experimentamos un aumento de </a:t>
            </a:r>
            <a:r>
              <a:rPr lang="es-PE" b="1" dirty="0" err="1" smtClean="0"/>
              <a:t>cortisol</a:t>
            </a:r>
            <a:r>
              <a:rPr lang="es-PE" b="1" dirty="0" smtClean="0"/>
              <a:t> en sangre y de la presión arterial, hasta el punto de correr el riesgo de sufrir problemas cardíacos severos…</a:t>
            </a:r>
          </a:p>
          <a:p>
            <a:pPr algn="ctr"/>
            <a:r>
              <a:rPr lang="es-PE" b="1" dirty="0" smtClean="0"/>
              <a:t>No merece la pena</a:t>
            </a:r>
            <a:r>
              <a:rPr lang="es-PE" b="1" i="1" dirty="0" smtClean="0"/>
              <a:t>.</a:t>
            </a:r>
            <a:endParaRPr lang="es-PE" b="1" dirty="0" smtClean="0"/>
          </a:p>
          <a:p>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E89F"/>
            </a:gs>
            <a:gs pos="50000">
              <a:srgbClr val="C00000">
                <a:shade val="67500"/>
                <a:satMod val="115000"/>
              </a:srgbClr>
            </a:gs>
            <a:gs pos="100000">
              <a:srgbClr val="C000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0257659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0" y="0"/>
            <a:ext cx="9144000" cy="5143500"/>
          </a:xfrm>
          <a:prstGeom prst="rect">
            <a:avLst/>
          </a:prstGeom>
          <a:gradFill flip="none" rotWithShape="1">
            <a:gsLst>
              <a:gs pos="0">
                <a:srgbClr val="C00000"/>
              </a:gs>
              <a:gs pos="50000">
                <a:srgbClr val="FFE89F">
                  <a:shade val="67500"/>
                  <a:satMod val="115000"/>
                </a:srgbClr>
              </a:gs>
              <a:gs pos="100000">
                <a:srgbClr val="FFE89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gradFill flip="none" rotWithShape="1">
            <a:gsLst>
              <a:gs pos="0">
                <a:schemeClr val="bg1"/>
              </a:gs>
              <a:gs pos="50000">
                <a:srgbClr val="FFC000">
                  <a:shade val="67500"/>
                  <a:satMod val="115000"/>
                </a:srgbClr>
              </a:gs>
              <a:gs pos="100000">
                <a:srgbClr val="FFC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xit" presetSubtype="288" fill="hold" grpId="0" nodeType="withEffect">
                                  <p:stCondLst>
                                    <p:cond delay="0"/>
                                  </p:stCondLst>
                                  <p:childTnLst>
                                    <p:anim calcmode="lin" valueType="num">
                                      <p:cBhvr>
                                        <p:cTn id="8" dur="3000"/>
                                        <p:tgtEl>
                                          <p:spTgt spid="5"/>
                                        </p:tgtEl>
                                        <p:attrNameLst>
                                          <p:attrName>ppt_w</p:attrName>
                                        </p:attrNameLst>
                                      </p:cBhvr>
                                      <p:tavLst>
                                        <p:tav tm="0">
                                          <p:val>
                                            <p:strVal val="ppt_w"/>
                                          </p:val>
                                        </p:tav>
                                        <p:tav tm="100000">
                                          <p:val>
                                            <p:strVal val="2/3*ppt_w"/>
                                          </p:val>
                                        </p:tav>
                                      </p:tavLst>
                                    </p:anim>
                                    <p:anim calcmode="lin" valueType="num">
                                      <p:cBhvr>
                                        <p:cTn id="9" dur="3000"/>
                                        <p:tgtEl>
                                          <p:spTgt spid="5"/>
                                        </p:tgtEl>
                                        <p:attrNameLst>
                                          <p:attrName>ppt_h</p:attrName>
                                        </p:attrNameLst>
                                      </p:cBhvr>
                                      <p:tavLst>
                                        <p:tav tm="0">
                                          <p:val>
                                            <p:strVal val="ppt_h"/>
                                          </p:val>
                                        </p:tav>
                                        <p:tav tm="100000">
                                          <p:val>
                                            <p:strVal val="2/3*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4"/>
                                        </p:tgtEl>
                                        <p:attrNameLst>
                                          <p:attrName>ppt_w</p:attrName>
                                        </p:attrNameLst>
                                      </p:cBhvr>
                                      <p:tavLst>
                                        <p:tav tm="0">
                                          <p:val>
                                            <p:strVal val="ppt_w"/>
                                          </p:val>
                                        </p:tav>
                                        <p:tav tm="100000">
                                          <p:val>
                                            <p:fltVal val="0"/>
                                          </p:val>
                                        </p:tav>
                                      </p:tavLst>
                                    </p:anim>
                                    <p:anim calcmode="lin" valueType="num">
                                      <p:cBhvr>
                                        <p:cTn id="16" dur="3000"/>
                                        <p:tgtEl>
                                          <p:spTgt spid="4"/>
                                        </p:tgtEl>
                                        <p:attrNameLst>
                                          <p:attrName>ppt_h</p:attrName>
                                        </p:attrNameLst>
                                      </p:cBhvr>
                                      <p:tavLst>
                                        <p:tav tm="0">
                                          <p:val>
                                            <p:strVal val="ppt_h"/>
                                          </p:val>
                                        </p:tav>
                                        <p:tav tm="100000">
                                          <p:val>
                                            <p:strVal val="ppt_h"/>
                                          </p:val>
                                        </p:tav>
                                      </p:tavLst>
                                    </p:anim>
                                    <p:set>
                                      <p:cBhvr>
                                        <p:cTn id="17" dur="1" fill="hold">
                                          <p:stCondLst>
                                            <p:cond delay="2999"/>
                                          </p:stCondLst>
                                        </p:cTn>
                                        <p:tgtEl>
                                          <p:spTgt spid="4"/>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23" presetClass="entr" presetSubtype="272"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2/3*#ppt_w"/>
                                          </p:val>
                                        </p:tav>
                                        <p:tav tm="100000">
                                          <p:val>
                                            <p:strVal val="#ppt_w"/>
                                          </p:val>
                                        </p:tav>
                                      </p:tavLst>
                                    </p:anim>
                                    <p:anim calcmode="lin" valueType="num">
                                      <p:cBhvr>
                                        <p:cTn id="24" dur="3000" fill="hold"/>
                                        <p:tgtEl>
                                          <p:spTgt spid="2"/>
                                        </p:tgtEl>
                                        <p:attrNameLst>
                                          <p:attrName>ppt_h</p:attrName>
                                        </p:attrNameLst>
                                      </p:cBhvr>
                                      <p:tavLst>
                                        <p:tav tm="0">
                                          <p:val>
                                            <p:strVal val="2/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DFF1CB">
                <a:shade val="67500"/>
                <a:satMod val="115000"/>
              </a:srgbClr>
            </a:gs>
            <a:gs pos="100000">
              <a:srgbClr val="DFF1CB">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7bf6f31f.png"/>
          <p:cNvPicPr>
            <a:picLocks noChangeAspect="1"/>
          </p:cNvPicPr>
          <p:nvPr/>
        </p:nvPicPr>
        <p:blipFill>
          <a:blip r:embed="rId2"/>
          <a:stretch>
            <a:fillRect/>
          </a:stretch>
        </p:blipFill>
        <p:spPr>
          <a:xfrm>
            <a:off x="0" y="0"/>
            <a:ext cx="5715008" cy="5143500"/>
          </a:xfrm>
          <a:prstGeom prst="rect">
            <a:avLst/>
          </a:prstGeom>
        </p:spPr>
      </p:pic>
      <p:sp>
        <p:nvSpPr>
          <p:cNvPr id="3" name="2 CuadroTexto"/>
          <p:cNvSpPr txBox="1"/>
          <p:nvPr/>
        </p:nvSpPr>
        <p:spPr>
          <a:xfrm>
            <a:off x="2643174" y="428610"/>
            <a:ext cx="5786478" cy="1754326"/>
          </a:xfrm>
          <a:prstGeom prst="rect">
            <a:avLst/>
          </a:prstGeom>
          <a:noFill/>
        </p:spPr>
        <p:txBody>
          <a:bodyPr wrap="square" rtlCol="0">
            <a:spAutoFit/>
          </a:bodyPr>
          <a:lstStyle/>
          <a:p>
            <a:pPr algn="ctr"/>
            <a:r>
              <a:rPr lang="es-PE" b="1" dirty="0" smtClean="0"/>
              <a:t>Aprender a ignorar a quienes no nos aportan nada , no se trata de ir a malas ni de utilizar </a:t>
            </a:r>
            <a:r>
              <a:rPr lang="es-PE" b="1" dirty="0" err="1" smtClean="0"/>
              <a:t>ultimátums</a:t>
            </a:r>
            <a:r>
              <a:rPr lang="es-PE" b="1" dirty="0" smtClean="0"/>
              <a:t> o chantajes. </a:t>
            </a:r>
          </a:p>
          <a:p>
            <a:pPr algn="ctr"/>
            <a:r>
              <a:rPr lang="es-PE" b="1" dirty="0" smtClean="0"/>
              <a:t>Saber ignorar es un arte que puede llevarse a cabo con elegancia y sin llegar a extremos innecesarios. </a:t>
            </a:r>
          </a:p>
          <a:p>
            <a:pPr algn="ctr"/>
            <a:r>
              <a:rPr lang="es-PE" b="1" dirty="0" smtClean="0"/>
              <a:t>Para ello, ten en cuenta estos puntos sobre los que reflexionar</a:t>
            </a: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6B8E1"/>
            </a:gs>
            <a:gs pos="50000">
              <a:srgbClr val="AF4BA1">
                <a:shade val="67500"/>
                <a:satMod val="115000"/>
              </a:srgbClr>
            </a:gs>
            <a:gs pos="100000">
              <a:srgbClr val="AF4BA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65247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F6B8E1">
                  <a:shade val="67500"/>
                  <a:satMod val="115000"/>
                </a:srgbClr>
              </a:gs>
              <a:gs pos="100000">
                <a:srgbClr val="F6B8E1">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8A2267"/>
              </a:gs>
              <a:gs pos="50000">
                <a:srgbClr val="F6B8E1">
                  <a:shade val="67500"/>
                  <a:satMod val="115000"/>
                </a:srgbClr>
              </a:gs>
              <a:gs pos="100000">
                <a:srgbClr val="F6B8E1">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152400" y="15240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5" fill="hold" grpId="1" nodeType="withEffect">
                                  <p:stCondLst>
                                    <p:cond delay="0"/>
                                  </p:stCondLst>
                                  <p:childTnLst>
                                    <p:animEffect transition="out" filter="blinds(vertic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1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A25AA4"/>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aed1a924.png"/>
          <p:cNvPicPr>
            <a:picLocks noChangeAspect="1"/>
          </p:cNvPicPr>
          <p:nvPr/>
        </p:nvPicPr>
        <p:blipFill>
          <a:blip r:embed="rId3">
            <a:lum contrast="40000"/>
          </a:blip>
          <a:stretch>
            <a:fillRect/>
          </a:stretch>
        </p:blipFill>
        <p:spPr>
          <a:xfrm>
            <a:off x="0" y="0"/>
            <a:ext cx="5357782" cy="5143500"/>
          </a:xfrm>
          <a:prstGeom prst="rect">
            <a:avLst/>
          </a:prstGeom>
        </p:spPr>
      </p:pic>
      <p:sp>
        <p:nvSpPr>
          <p:cNvPr id="3" name="2 CuadroTexto"/>
          <p:cNvSpPr txBox="1"/>
          <p:nvPr/>
        </p:nvSpPr>
        <p:spPr>
          <a:xfrm>
            <a:off x="4000496" y="1000114"/>
            <a:ext cx="4786346" cy="2031325"/>
          </a:xfrm>
          <a:prstGeom prst="rect">
            <a:avLst/>
          </a:prstGeom>
          <a:noFill/>
        </p:spPr>
        <p:txBody>
          <a:bodyPr wrap="square" rtlCol="0">
            <a:spAutoFit/>
          </a:bodyPr>
          <a:lstStyle/>
          <a:p>
            <a:pPr algn="ctr"/>
            <a:r>
              <a:rPr lang="es-PE" b="1" dirty="0" smtClean="0"/>
              <a:t>No te preocupes por lo que no puedes cambiar: acepta que ese familiar seguirá teniendo esa actitud cerrada, que tu compañero/a de trabajo va a ser igual de entrometido/a. </a:t>
            </a:r>
          </a:p>
          <a:p>
            <a:pPr algn="ctr"/>
            <a:r>
              <a:rPr lang="es-PE" b="1" dirty="0" smtClean="0"/>
              <a:t>Deja de acumular emociones negativas como rabia o frustración y limítate aceptarlos tal y como son</a:t>
            </a:r>
            <a:endParaRPr lang="es-PE" dirty="0"/>
          </a:p>
        </p:txBody>
      </p:sp>
      <p:sp>
        <p:nvSpPr>
          <p:cNvPr id="4" name="3 Rectángulo"/>
          <p:cNvSpPr/>
          <p:nvPr/>
        </p:nvSpPr>
        <p:spPr>
          <a:xfrm>
            <a:off x="0" y="0"/>
            <a:ext cx="9144000" cy="5143500"/>
          </a:xfrm>
          <a:prstGeom prst="rect">
            <a:avLst/>
          </a:prstGeom>
          <a:blipFill>
            <a:blip r:embed="rId4">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C00000"/>
            </a:gs>
            <a:gs pos="50000">
              <a:srgbClr val="ECCDAE">
                <a:shade val="67500"/>
                <a:satMod val="115000"/>
              </a:srgbClr>
            </a:gs>
            <a:gs pos="100000">
              <a:srgbClr val="ECCDAE">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258289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C00000"/>
              </a:gs>
              <a:gs pos="50000">
                <a:srgbClr val="FFE89F">
                  <a:shade val="67500"/>
                  <a:satMod val="115000"/>
                </a:srgbClr>
              </a:gs>
              <a:gs pos="100000">
                <a:srgbClr val="FFE89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18000">
                <a:srgbClr val="FFE89F"/>
              </a:gs>
              <a:gs pos="50000">
                <a:srgbClr val="FF0000">
                  <a:shade val="67500"/>
                  <a:satMod val="115000"/>
                </a:srgbClr>
              </a:gs>
              <a:gs pos="100000">
                <a:srgbClr val="FF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3" presetClass="exit" presetSubtype="10" fill="hold" grpId="1" nodeType="withEffect">
                                  <p:stCondLst>
                                    <p:cond delay="0"/>
                                  </p:stCondLst>
                                  <p:childTnLst>
                                    <p:animEffect transition="out" filter="blinds(horizontal)">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6" presetClass="exit" presetSubtype="32" fill="hold" grpId="1" nodeType="withEffect">
                                  <p:stCondLst>
                                    <p:cond delay="0"/>
                                  </p:stCondLst>
                                  <p:childTnLst>
                                    <p:animEffect transition="out" filter="circle(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3"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vertic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663300"/>
            </a:gs>
            <a:gs pos="50000">
              <a:schemeClr val="accent6">
                <a:lumMod val="40000"/>
                <a:lumOff val="60000"/>
                <a:shade val="67500"/>
                <a:satMod val="115000"/>
              </a:schemeClr>
            </a:gs>
            <a:gs pos="100000">
              <a:schemeClr val="accent6">
                <a:lumMod val="40000"/>
                <a:lumOff val="6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0_799c5_600b30b_orig.png"/>
          <p:cNvPicPr>
            <a:picLocks noChangeAspect="1"/>
          </p:cNvPicPr>
          <p:nvPr/>
        </p:nvPicPr>
        <p:blipFill>
          <a:blip r:embed="rId2"/>
          <a:stretch>
            <a:fillRect/>
          </a:stretch>
        </p:blipFill>
        <p:spPr>
          <a:xfrm>
            <a:off x="4286248" y="0"/>
            <a:ext cx="4857752" cy="5289748"/>
          </a:xfrm>
          <a:prstGeom prst="rect">
            <a:avLst/>
          </a:prstGeom>
        </p:spPr>
      </p:pic>
      <p:sp>
        <p:nvSpPr>
          <p:cNvPr id="3" name="2 CuadroTexto"/>
          <p:cNvSpPr txBox="1"/>
          <p:nvPr/>
        </p:nvSpPr>
        <p:spPr>
          <a:xfrm>
            <a:off x="357158" y="1571618"/>
            <a:ext cx="4500594" cy="2585323"/>
          </a:xfrm>
          <a:prstGeom prst="rect">
            <a:avLst/>
          </a:prstGeom>
          <a:noFill/>
        </p:spPr>
        <p:txBody>
          <a:bodyPr wrap="square" rtlCol="0">
            <a:spAutoFit/>
          </a:bodyPr>
          <a:lstStyle/>
          <a:p>
            <a:pPr algn="ctr"/>
            <a:r>
              <a:rPr lang="es-PE" b="1" dirty="0" smtClean="0"/>
              <a:t>Ignora críticas ajenas mientras aumentas tu propia confianza. Es muy posible que en el momento en que decidas poner distancia de quien no te interesa, aparezcan los reproches. Entiende que las críticas no te definen, no eres tú. Fortalece tu autoestima y saborea cada paso que das en libertad lejos de quien te hace daño. </a:t>
            </a:r>
          </a:p>
          <a:p>
            <a:pPr algn="ctr"/>
            <a:r>
              <a:rPr lang="es-PE" b="1" dirty="0" smtClean="0"/>
              <a:t>Es un triunfo personal.</a:t>
            </a: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381850"/>
            </a:gs>
            <a:gs pos="50000">
              <a:srgbClr val="D3BDFF">
                <a:shade val="67500"/>
                <a:satMod val="115000"/>
              </a:srgbClr>
            </a:gs>
            <a:gs pos="100000">
              <a:srgbClr val="D3BD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66263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bg1"/>
              </a:gs>
              <a:gs pos="50000">
                <a:srgbClr val="D3BDFF">
                  <a:shade val="67500"/>
                  <a:satMod val="115000"/>
                </a:srgbClr>
              </a:gs>
              <a:gs pos="100000">
                <a:srgbClr val="D3BDF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rgbClr val="FFCC99"/>
              </a:gs>
              <a:gs pos="50000">
                <a:srgbClr val="7030A0">
                  <a:shade val="67500"/>
                  <a:satMod val="115000"/>
                </a:srgbClr>
              </a:gs>
              <a:gs pos="100000">
                <a:srgbClr val="7030A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72"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4/3*ppt_w"/>
                                          </p:val>
                                        </p:tav>
                                      </p:tavLst>
                                    </p:anim>
                                    <p:anim calcmode="lin" valueType="num">
                                      <p:cBhvr>
                                        <p:cTn id="16" dur="3000"/>
                                        <p:tgtEl>
                                          <p:spTgt spid="3"/>
                                        </p:tgtEl>
                                        <p:attrNameLst>
                                          <p:attrName>ppt_h</p:attrName>
                                        </p:attrNameLst>
                                      </p:cBhvr>
                                      <p:tavLst>
                                        <p:tav tm="0">
                                          <p:val>
                                            <p:strVal val="ppt_h"/>
                                          </p:val>
                                        </p:tav>
                                        <p:tav tm="100000">
                                          <p:val>
                                            <p:strVal val="4/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strVal val="#ppt_h"/>
                                          </p:val>
                                        </p:tav>
                                        <p:tav tm="100000">
                                          <p:val>
                                            <p:strVal val="#ppt_h"/>
                                          </p:val>
                                        </p:tav>
                                      </p:tavLst>
                                    </p:anim>
                                  </p:childTnLst>
                                </p:cTn>
                              </p:par>
                              <p:par>
                                <p:cTn id="25" presetID="5" presetClass="entr" presetSubtype="5"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checkerboard(down)">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75000"/>
                <a:lumOff val="25000"/>
              </a:schemeClr>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a4ef8c9c.png"/>
          <p:cNvPicPr>
            <a:picLocks noChangeAspect="1"/>
          </p:cNvPicPr>
          <p:nvPr/>
        </p:nvPicPr>
        <p:blipFill>
          <a:blip r:embed="rId2"/>
          <a:stretch>
            <a:fillRect/>
          </a:stretch>
        </p:blipFill>
        <p:spPr>
          <a:xfrm flipH="1">
            <a:off x="0" y="0"/>
            <a:ext cx="4786314" cy="5143500"/>
          </a:xfrm>
          <a:prstGeom prst="rect">
            <a:avLst/>
          </a:prstGeom>
        </p:spPr>
      </p:pic>
      <p:sp>
        <p:nvSpPr>
          <p:cNvPr id="3" name="2 CuadroTexto"/>
          <p:cNvSpPr txBox="1"/>
          <p:nvPr/>
        </p:nvSpPr>
        <p:spPr>
          <a:xfrm>
            <a:off x="4214810" y="2000246"/>
            <a:ext cx="4714908" cy="2308324"/>
          </a:xfrm>
          <a:prstGeom prst="rect">
            <a:avLst/>
          </a:prstGeom>
          <a:noFill/>
        </p:spPr>
        <p:txBody>
          <a:bodyPr wrap="square" rtlCol="0">
            <a:spAutoFit/>
          </a:bodyPr>
          <a:lstStyle/>
          <a:p>
            <a:pPr algn="ctr"/>
            <a:r>
              <a:rPr lang="es-PE" b="1" dirty="0" smtClean="0"/>
              <a:t>Cuando la ayuda es un acto interesado: es importante aprender a discriminar esos actos de supuesto altruismo. Hay quien nos repite una y otra vez aquello de… “yo lo hago todo por ti, para mi eres lo más importante”, cuando en realidad, la balanza de esa relación se inclina siempre hacia un lado que no es el tuyo. </a:t>
            </a:r>
          </a:p>
          <a:p>
            <a:pPr algn="ctr"/>
            <a:r>
              <a:rPr lang="es-PE" b="1" dirty="0" smtClean="0"/>
              <a:t>Nunca existe el equilibrio</a:t>
            </a: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tx2">
                <a:lumMod val="60000"/>
                <a:lumOff val="40000"/>
                <a:shade val="67500"/>
                <a:satMod val="115000"/>
              </a:schemeClr>
            </a:gs>
            <a:gs pos="100000">
              <a:schemeClr val="tx2">
                <a:lumMod val="60000"/>
                <a:lumOff val="40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stock-photo-10267256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FFC000"/>
              </a:gs>
              <a:gs pos="50000">
                <a:srgbClr val="003399">
                  <a:shade val="67500"/>
                  <a:satMod val="115000"/>
                </a:srgbClr>
              </a:gs>
              <a:gs pos="100000">
                <a:srgbClr val="003399">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2">
                  <a:lumMod val="20000"/>
                  <a:lumOff val="80000"/>
                </a:schemeClr>
              </a:gs>
              <a:gs pos="50000">
                <a:srgbClr val="0070C0">
                  <a:shade val="67500"/>
                  <a:satMod val="115000"/>
                </a:srgbClr>
              </a:gs>
              <a:gs pos="100000">
                <a:srgbClr val="0070C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6" presetClass="exit" presetSubtype="32" fill="hold" grpId="1" nodeType="withEffect">
                                  <p:stCondLst>
                                    <p:cond delay="0"/>
                                  </p:stCondLst>
                                  <p:childTnLst>
                                    <p:animEffect transition="out" filter="circle(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10"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fltVal val="0"/>
                                          </p:val>
                                        </p:tav>
                                      </p:tavLst>
                                    </p:anim>
                                    <p:anim calcmode="lin" valueType="num">
                                      <p:cBhvr>
                                        <p:cTn id="16" dur="3000"/>
                                        <p:tgtEl>
                                          <p:spTgt spid="3"/>
                                        </p:tgtEl>
                                        <p:attrNameLst>
                                          <p:attrName>ppt_h</p:attrName>
                                        </p:attrNameLst>
                                      </p:cBhvr>
                                      <p:tavLst>
                                        <p:tav tm="0">
                                          <p:val>
                                            <p:strVal val="ppt_h"/>
                                          </p:val>
                                        </p:tav>
                                        <p:tav tm="100000">
                                          <p:val>
                                            <p:strVal val="ppt_h"/>
                                          </p:val>
                                        </p:tav>
                                      </p:tavLst>
                                    </p:anim>
                                    <p:set>
                                      <p:cBhvr>
                                        <p:cTn id="17" dur="1" fill="hold">
                                          <p:stCondLst>
                                            <p:cond delay="2999"/>
                                          </p:stCondLst>
                                        </p:cTn>
                                        <p:tgtEl>
                                          <p:spTgt spid="3"/>
                                        </p:tgtEl>
                                        <p:attrNameLst>
                                          <p:attrName>style.visibility</p:attrName>
                                        </p:attrNameLst>
                                      </p:cBhvr>
                                      <p:to>
                                        <p:strVal val="hidden"/>
                                      </p:to>
                                    </p:set>
                                  </p:childTnLst>
                                </p:cTn>
                              </p:par>
                              <p:par>
                                <p:cTn id="18" presetID="8" presetClass="exit" presetSubtype="32" fill="hold" grpId="1" nodeType="withEffect">
                                  <p:stCondLst>
                                    <p:cond delay="0"/>
                                  </p:stCondLst>
                                  <p:childTnLst>
                                    <p:animEffect transition="out" filter="diamond(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4"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ox(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006600"/>
            </a:gs>
            <a:gs pos="50000">
              <a:schemeClr val="bg1">
                <a:shade val="67500"/>
                <a:satMod val="115000"/>
              </a:schemeClr>
            </a:gs>
            <a:gs pos="100000">
              <a:schemeClr val="bg1">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23365543.png"/>
          <p:cNvPicPr>
            <a:picLocks noChangeAspect="1"/>
          </p:cNvPicPr>
          <p:nvPr/>
        </p:nvPicPr>
        <p:blipFill>
          <a:blip r:embed="rId2"/>
          <a:stretch>
            <a:fillRect/>
          </a:stretch>
        </p:blipFill>
        <p:spPr>
          <a:xfrm>
            <a:off x="3214678" y="428610"/>
            <a:ext cx="5929321" cy="4714890"/>
          </a:xfrm>
          <a:prstGeom prst="rect">
            <a:avLst/>
          </a:prstGeom>
        </p:spPr>
      </p:pic>
      <p:sp>
        <p:nvSpPr>
          <p:cNvPr id="3" name="2 CuadroTexto"/>
          <p:cNvSpPr txBox="1"/>
          <p:nvPr/>
        </p:nvSpPr>
        <p:spPr>
          <a:xfrm>
            <a:off x="214282" y="928676"/>
            <a:ext cx="3786213" cy="2585323"/>
          </a:xfrm>
          <a:prstGeom prst="rect">
            <a:avLst/>
          </a:prstGeom>
          <a:noFill/>
        </p:spPr>
        <p:txBody>
          <a:bodyPr wrap="square" rtlCol="0">
            <a:spAutoFit/>
          </a:bodyPr>
          <a:lstStyle/>
          <a:p>
            <a:pPr lvl="0" algn="ctr"/>
            <a:r>
              <a:rPr lang="es-PE" b="1" dirty="0" smtClean="0"/>
              <a:t>Cuanto más ligero, mejor. </a:t>
            </a:r>
          </a:p>
          <a:p>
            <a:pPr lvl="0" algn="ctr"/>
            <a:r>
              <a:rPr lang="es-PE" b="1" dirty="0" smtClean="0"/>
              <a:t>En la vida merece la pena contar con “</a:t>
            </a:r>
            <a:r>
              <a:rPr lang="es-PE" b="1" u="sng" dirty="0" smtClean="0"/>
              <a:t>personas”</a:t>
            </a:r>
            <a:r>
              <a:rPr lang="es-PE" b="1" dirty="0" smtClean="0"/>
              <a:t> y no acumular “</a:t>
            </a:r>
            <a:r>
              <a:rPr lang="es-PE" b="1" u="sng" dirty="0" smtClean="0"/>
              <a:t>gente</a:t>
            </a:r>
            <a:r>
              <a:rPr lang="es-PE" b="1" dirty="0" smtClean="0"/>
              <a:t>”, así pues, prioriza y avanza ligero: ligero de enfados, rabia, frustraciones y sobre todo de personas que lejos de valer la alegría solo valen penas y distancias</a:t>
            </a:r>
            <a:endParaRPr lang="es-PE" dirty="0" smtClean="0"/>
          </a:p>
          <a:p>
            <a:pPr algn="ctr"/>
            <a:endParaRPr lang="es-PE" dirty="0"/>
          </a:p>
        </p:txBody>
      </p:sp>
      <p:sp>
        <p:nvSpPr>
          <p:cNvPr id="4" name="3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10800000" scaled="0"/>
        </a:gradFill>
        <a:effectLst/>
      </p:bgPr>
    </p:bg>
    <p:spTree>
      <p:nvGrpSpPr>
        <p:cNvPr id="1" name=""/>
        <p:cNvGrpSpPr/>
        <p:nvPr/>
      </p:nvGrpSpPr>
      <p:grpSpPr>
        <a:xfrm>
          <a:off x="0" y="0"/>
          <a:ext cx="0" cy="0"/>
          <a:chOff x="0" y="0"/>
          <a:chExt cx="0" cy="0"/>
        </a:xfrm>
      </p:grpSpPr>
      <p:pic>
        <p:nvPicPr>
          <p:cNvPr id="2" name="1 Imagen" descr="stock-photo-10267269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solidFill>
            <a:srgbClr val="FFC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32"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grpId="1" nodeType="withEffect">
                                  <p:stCondLst>
                                    <p:cond delay="0"/>
                                  </p:stCondLst>
                                  <p:childTnLst>
                                    <p:animEffect transition="out" filter="plus(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13" presetClass="exit" presetSubtype="32" fill="hold" grpId="1" nodeType="withEffect">
                                  <p:stCondLst>
                                    <p:cond delay="0"/>
                                  </p:stCondLst>
                                  <p:childTnLst>
                                    <p:animEffect transition="out" filter="plus(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3" presetClass="entr" presetSubtype="3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plus(out)">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A25AA4"/>
            </a:gs>
            <a:gs pos="50000">
              <a:srgbClr val="D5D5FF">
                <a:shade val="67500"/>
                <a:satMod val="115000"/>
              </a:srgbClr>
            </a:gs>
            <a:gs pos="100000">
              <a:srgbClr val="D5D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c85eb74874f2.png"/>
          <p:cNvPicPr>
            <a:picLocks noChangeAspect="1"/>
          </p:cNvPicPr>
          <p:nvPr/>
        </p:nvPicPr>
        <p:blipFill>
          <a:blip r:embed="rId2"/>
          <a:stretch>
            <a:fillRect/>
          </a:stretch>
        </p:blipFill>
        <p:spPr>
          <a:xfrm>
            <a:off x="0" y="0"/>
            <a:ext cx="4129496" cy="5143500"/>
          </a:xfrm>
          <a:prstGeom prst="rect">
            <a:avLst/>
          </a:prstGeom>
        </p:spPr>
      </p:pic>
      <p:sp>
        <p:nvSpPr>
          <p:cNvPr id="3" name="2 CuadroTexto"/>
          <p:cNvSpPr txBox="1"/>
          <p:nvPr/>
        </p:nvSpPr>
        <p:spPr>
          <a:xfrm>
            <a:off x="3714744" y="1857370"/>
            <a:ext cx="4786346" cy="1477328"/>
          </a:xfrm>
          <a:prstGeom prst="rect">
            <a:avLst/>
          </a:prstGeom>
          <a:noFill/>
        </p:spPr>
        <p:txBody>
          <a:bodyPr wrap="square" rtlCol="0">
            <a:spAutoFit/>
          </a:bodyPr>
          <a:lstStyle/>
          <a:p>
            <a:pPr algn="ctr"/>
            <a:r>
              <a:rPr lang="es-PE" b="1" dirty="0" smtClean="0"/>
              <a:t>El arte de ser sabio es comprender qué vínculos es mejor dejar de alimentar sin tener ninguna carga de conciencia por haber dicho “no” a quien jamás se preocupó en decirnos “sí”.</a:t>
            </a:r>
          </a:p>
          <a:p>
            <a:pPr algn="ctr"/>
            <a:endParaRPr lang="es-PE" dirty="0"/>
          </a:p>
        </p:txBody>
      </p:sp>
      <p:sp>
        <p:nvSpPr>
          <p:cNvPr id="4" name="3 CuadroTexto"/>
          <p:cNvSpPr txBox="1"/>
          <p:nvPr/>
        </p:nvSpPr>
        <p:spPr>
          <a:xfrm>
            <a:off x="6357950" y="3929072"/>
            <a:ext cx="2428892" cy="430887"/>
          </a:xfrm>
          <a:prstGeom prst="rect">
            <a:avLst/>
          </a:prstGeom>
          <a:noFill/>
        </p:spPr>
        <p:txBody>
          <a:bodyPr wrap="square" rtlCol="0">
            <a:spAutoFit/>
          </a:bodyPr>
          <a:lstStyle/>
          <a:p>
            <a:pPr algn="ctr"/>
            <a:r>
              <a:rPr lang="es-PE" sz="1100" b="1" dirty="0" smtClean="0"/>
              <a:t>Escrito y verificado por la psicóloga Valeria Sabater </a:t>
            </a:r>
            <a:endParaRPr lang="es-PE" sz="1100" b="1" dirty="0"/>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266778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chemeClr val="tx1"/>
              </a:gs>
              <a:gs pos="50000">
                <a:schemeClr val="bg1">
                  <a:shade val="67500"/>
                  <a:satMod val="115000"/>
                </a:schemeClr>
              </a:gs>
              <a:gs pos="100000">
                <a:schemeClr val="bg1">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a:off x="0" y="0"/>
            <a:ext cx="9144000" cy="5143500"/>
          </a:xfrm>
          <a:prstGeom prst="rect">
            <a:avLst/>
          </a:prstGeom>
          <a:gradFill flip="none" rotWithShape="1">
            <a:gsLst>
              <a:gs pos="0">
                <a:schemeClr val="tx1"/>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0" y="0"/>
            <a:ext cx="9144000" cy="5143500"/>
          </a:xfrm>
          <a:prstGeom prst="rect">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10" fill="hold" grpId="0" nodeType="withEffect">
                                  <p:stCondLst>
                                    <p:cond delay="0"/>
                                  </p:stCondLst>
                                  <p:childTnLst>
                                    <p:anim calcmode="lin" valueType="num">
                                      <p:cBhvr>
                                        <p:cTn id="8" dur="3000"/>
                                        <p:tgtEl>
                                          <p:spTgt spid="4"/>
                                        </p:tgtEl>
                                        <p:attrNameLst>
                                          <p:attrName>ppt_w</p:attrName>
                                        </p:attrNameLst>
                                      </p:cBhvr>
                                      <p:tavLst>
                                        <p:tav tm="0">
                                          <p:val>
                                            <p:strVal val="ppt_w"/>
                                          </p:val>
                                        </p:tav>
                                        <p:tav tm="100000">
                                          <p:val>
                                            <p:fltVal val="0"/>
                                          </p:val>
                                        </p:tav>
                                      </p:tavLst>
                                    </p:anim>
                                    <p:anim calcmode="lin" valueType="num">
                                      <p:cBhvr>
                                        <p:cTn id="9" dur="3000"/>
                                        <p:tgtEl>
                                          <p:spTgt spid="4"/>
                                        </p:tgtEl>
                                        <p:attrNameLst>
                                          <p:attrName>ppt_h</p:attrName>
                                        </p:attrNameLst>
                                      </p:cBhvr>
                                      <p:tavLst>
                                        <p:tav tm="0">
                                          <p:val>
                                            <p:strVal val="ppt_h"/>
                                          </p:val>
                                        </p:tav>
                                        <p:tav tm="100000">
                                          <p:val>
                                            <p:strVal val="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xit" presetSubtype="288" fill="hold" grpId="0" nodeType="withEffect">
                                  <p:stCondLst>
                                    <p:cond delay="0"/>
                                  </p:stCondLst>
                                  <p:childTnLst>
                                    <p:anim calcmode="lin" valueType="num">
                                      <p:cBhvr>
                                        <p:cTn id="15" dur="3000"/>
                                        <p:tgtEl>
                                          <p:spTgt spid="3"/>
                                        </p:tgtEl>
                                        <p:attrNameLst>
                                          <p:attrName>ppt_w</p:attrName>
                                        </p:attrNameLst>
                                      </p:cBhvr>
                                      <p:tavLst>
                                        <p:tav tm="0">
                                          <p:val>
                                            <p:strVal val="ppt_w"/>
                                          </p:val>
                                        </p:tav>
                                        <p:tav tm="100000">
                                          <p:val>
                                            <p:strVal val="2/3*ppt_w"/>
                                          </p:val>
                                        </p:tav>
                                      </p:tavLst>
                                    </p:anim>
                                    <p:anim calcmode="lin" valueType="num">
                                      <p:cBhvr>
                                        <p:cTn id="16" dur="3000"/>
                                        <p:tgtEl>
                                          <p:spTgt spid="3"/>
                                        </p:tgtEl>
                                        <p:attrNameLst>
                                          <p:attrName>ppt_h</p:attrName>
                                        </p:attrNameLst>
                                      </p:cBhvr>
                                      <p:tavLst>
                                        <p:tav tm="0">
                                          <p:val>
                                            <p:strVal val="ppt_h"/>
                                          </p:val>
                                        </p:tav>
                                        <p:tav tm="100000">
                                          <p:val>
                                            <p:strVal val="2/3*ppt_h"/>
                                          </p:val>
                                        </p:tav>
                                      </p:tavLst>
                                    </p:anim>
                                    <p:set>
                                      <p:cBhvr>
                                        <p:cTn id="17" dur="1" fill="hold">
                                          <p:stCondLst>
                                            <p:cond delay="2999"/>
                                          </p:stCondLst>
                                        </p:cTn>
                                        <p:tgtEl>
                                          <p:spTgt spid="3"/>
                                        </p:tgtEl>
                                        <p:attrNameLst>
                                          <p:attrName>style.visibility</p:attrName>
                                        </p:attrNameLst>
                                      </p:cBhvr>
                                      <p:to>
                                        <p:strVal val="hidden"/>
                                      </p:to>
                                    </p:set>
                                  </p:childTnLst>
                                </p:cTn>
                              </p:par>
                              <p:par>
                                <p:cTn id="18" presetID="4" presetClass="exit" presetSubtype="32" fill="hold" grpId="1" nodeType="withEffect">
                                  <p:stCondLst>
                                    <p:cond delay="0"/>
                                  </p:stCondLst>
                                  <p:childTnLst>
                                    <p:animEffect transition="out" filter="box(out)">
                                      <p:cBhvr>
                                        <p:cTn id="19" dur="3000"/>
                                        <p:tgtEl>
                                          <p:spTgt spid="3"/>
                                        </p:tgtEl>
                                      </p:cBhvr>
                                    </p:animEffect>
                                    <p:set>
                                      <p:cBhvr>
                                        <p:cTn id="20" dur="1" fill="hold">
                                          <p:stCondLst>
                                            <p:cond delay="2999"/>
                                          </p:stCondLst>
                                        </p:cTn>
                                        <p:tgtEl>
                                          <p:spTgt spid="3"/>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strVal val="4/3*#ppt_w"/>
                                          </p:val>
                                        </p:tav>
                                        <p:tav tm="100000">
                                          <p:val>
                                            <p:strVal val="#ppt_w"/>
                                          </p:val>
                                        </p:tav>
                                      </p:tavLst>
                                    </p:anim>
                                    <p:anim calcmode="lin" valueType="num">
                                      <p:cBhvr>
                                        <p:cTn id="24" dur="3000" fill="hold"/>
                                        <p:tgtEl>
                                          <p:spTgt spid="2"/>
                                        </p:tgtEl>
                                        <p:attrNameLst>
                                          <p:attrName>ppt_h</p:attrName>
                                        </p:attrNameLst>
                                      </p:cBhvr>
                                      <p:tavLst>
                                        <p:tav tm="0">
                                          <p:val>
                                            <p:strVal val="4/3*#ppt_h"/>
                                          </p:val>
                                        </p:tav>
                                        <p:tav tm="100000">
                                          <p:val>
                                            <p:strVal val="#ppt_h"/>
                                          </p:val>
                                        </p:tav>
                                      </p:tavLst>
                                    </p:anim>
                                  </p:childTnLst>
                                </p:cTn>
                              </p:par>
                              <p:par>
                                <p:cTn id="25" presetID="16" presetClass="entr" presetSubtype="42" fill="hold" nodeType="with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outHorizontal)">
                                      <p:cBhvr>
                                        <p:cTn id="2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6B8E1">
                <a:shade val="67500"/>
                <a:satMod val="115000"/>
              </a:srgbClr>
            </a:gs>
            <a:gs pos="100000">
              <a:srgbClr val="F6B8E1">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0257649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0"/>
            <a:ext cx="9144000" cy="5143500"/>
          </a:xfrm>
          <a:prstGeom prst="rect">
            <a:avLst/>
          </a:prstGeom>
          <a:gradFill flip="none" rotWithShape="1">
            <a:gsLst>
              <a:gs pos="0">
                <a:srgbClr val="2B0B20"/>
              </a:gs>
              <a:gs pos="50000">
                <a:srgbClr val="8A2267">
                  <a:shade val="67500"/>
                  <a:satMod val="115000"/>
                </a:srgbClr>
              </a:gs>
              <a:gs pos="100000">
                <a:srgbClr val="8A2267">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Rendered Image"/>
          <p:cNvPicPr>
            <a:picLocks noChangeAspect="1" noChangeArrowheads="1"/>
          </p:cNvPicPr>
          <p:nvPr/>
        </p:nvPicPr>
        <p:blipFill>
          <a:blip r:embed="rId3"/>
          <a:srcRect/>
          <a:stretch>
            <a:fillRect/>
          </a:stretch>
        </p:blipFill>
        <p:spPr bwMode="auto">
          <a:xfrm>
            <a:off x="6715140" y="3643320"/>
            <a:ext cx="1123950" cy="733426"/>
          </a:xfrm>
          <a:prstGeom prst="rect">
            <a:avLst/>
          </a:prstGeom>
          <a:noFill/>
        </p:spPr>
      </p:pic>
      <p:sp>
        <p:nvSpPr>
          <p:cNvPr id="5" name="4 Rectángulo"/>
          <p:cNvSpPr/>
          <p:nvPr/>
        </p:nvSpPr>
        <p:spPr>
          <a:xfrm>
            <a:off x="0" y="0"/>
            <a:ext cx="9144000" cy="5143500"/>
          </a:xfrm>
          <a:prstGeom prst="rect">
            <a:avLst/>
          </a:prstGeom>
          <a:blipFill>
            <a:blip r:embed="rId4">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grpId="0" nodeType="withEffect">
                                  <p:stCondLst>
                                    <p:cond delay="0"/>
                                  </p:stCondLst>
                                  <p:childTnLst>
                                    <p:anim calcmode="lin" valueType="num">
                                      <p:cBhvr>
                                        <p:cTn id="8" dur="3000"/>
                                        <p:tgtEl>
                                          <p:spTgt spid="3"/>
                                        </p:tgtEl>
                                        <p:attrNameLst>
                                          <p:attrName>ppt_w</p:attrName>
                                        </p:attrNameLst>
                                      </p:cBhvr>
                                      <p:tavLst>
                                        <p:tav tm="0">
                                          <p:val>
                                            <p:strVal val="ppt_w"/>
                                          </p:val>
                                        </p:tav>
                                        <p:tav tm="100000">
                                          <p:val>
                                            <p:strVal val="4/3*ppt_w"/>
                                          </p:val>
                                        </p:tav>
                                      </p:tavLst>
                                    </p:anim>
                                    <p:anim calcmode="lin" valueType="num">
                                      <p:cBhvr>
                                        <p:cTn id="9" dur="3000"/>
                                        <p:tgtEl>
                                          <p:spTgt spid="3"/>
                                        </p:tgtEl>
                                        <p:attrNameLst>
                                          <p:attrName>ppt_h</p:attrName>
                                        </p:attrNameLst>
                                      </p:cBhvr>
                                      <p:tavLst>
                                        <p:tav tm="0">
                                          <p:val>
                                            <p:strVal val="ppt_h"/>
                                          </p:val>
                                        </p:tav>
                                        <p:tav tm="100000">
                                          <p:val>
                                            <p:strVal val="4/3*ppt_h"/>
                                          </p:val>
                                        </p:tav>
                                      </p:tavLst>
                                    </p:anim>
                                    <p:set>
                                      <p:cBhvr>
                                        <p:cTn id="10" dur="1" fill="hold">
                                          <p:stCondLst>
                                            <p:cond delay="2999"/>
                                          </p:stCondLst>
                                        </p:cTn>
                                        <p:tgtEl>
                                          <p:spTgt spid="3"/>
                                        </p:tgtEl>
                                        <p:attrNameLst>
                                          <p:attrName>style.visibility</p:attrName>
                                        </p:attrNameLst>
                                      </p:cBhvr>
                                      <p:to>
                                        <p:strVal val="hidden"/>
                                      </p:to>
                                    </p:set>
                                  </p:childTnLst>
                                </p:cTn>
                              </p:par>
                              <p:par>
                                <p:cTn id="11" presetID="5" presetClass="exit" presetSubtype="5" fill="hold" grpId="1" nodeType="withEffect">
                                  <p:stCondLst>
                                    <p:cond delay="0"/>
                                  </p:stCondLst>
                                  <p:childTnLst>
                                    <p:animEffect transition="out" filter="checkerboard(dow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par>
                          <p:cTn id="21" fill="hold">
                            <p:stCondLst>
                              <p:cond delay="3000"/>
                            </p:stCondLst>
                            <p:childTnLst>
                              <p:par>
                                <p:cTn id="22" presetID="23" presetClass="entr" presetSubtype="16" fill="hold" nodeType="afterEffect">
                                  <p:stCondLst>
                                    <p:cond delay="0"/>
                                  </p:stCondLst>
                                  <p:childTnLst>
                                    <p:set>
                                      <p:cBhvr>
                                        <p:cTn id="23" dur="1" fill="hold">
                                          <p:stCondLst>
                                            <p:cond delay="0"/>
                                          </p:stCondLst>
                                        </p:cTn>
                                        <p:tgtEl>
                                          <p:spTgt spid="1026"/>
                                        </p:tgtEl>
                                        <p:attrNameLst>
                                          <p:attrName>style.visibility</p:attrName>
                                        </p:attrNameLst>
                                      </p:cBhvr>
                                      <p:to>
                                        <p:strVal val="visible"/>
                                      </p:to>
                                    </p:set>
                                    <p:anim calcmode="lin" valueType="num">
                                      <p:cBhvr>
                                        <p:cTn id="24" dur="2000" fill="hold"/>
                                        <p:tgtEl>
                                          <p:spTgt spid="1026"/>
                                        </p:tgtEl>
                                        <p:attrNameLst>
                                          <p:attrName>ppt_w</p:attrName>
                                        </p:attrNameLst>
                                      </p:cBhvr>
                                      <p:tavLst>
                                        <p:tav tm="0">
                                          <p:val>
                                            <p:fltVal val="0"/>
                                          </p:val>
                                        </p:tav>
                                        <p:tav tm="100000">
                                          <p:val>
                                            <p:strVal val="#ppt_w"/>
                                          </p:val>
                                        </p:tav>
                                      </p:tavLst>
                                    </p:anim>
                                    <p:anim calcmode="lin" valueType="num">
                                      <p:cBhvr>
                                        <p:cTn id="25"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510</Words>
  <Application>Microsoft Office PowerPoint</Application>
  <PresentationFormat>Presentación en pantalla (16:9)</PresentationFormat>
  <Paragraphs>35</Paragraphs>
  <Slides>33</Slides>
  <Notes>1</Notes>
  <HiddenSlides>0</HiddenSlides>
  <MMClips>1</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304</cp:revision>
  <dcterms:created xsi:type="dcterms:W3CDTF">2021-05-03T17:49:22Z</dcterms:created>
  <dcterms:modified xsi:type="dcterms:W3CDTF">2021-05-25T23:48:20Z</dcterms:modified>
</cp:coreProperties>
</file>