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57" r:id="rId3"/>
    <p:sldId id="258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36" r:id="rId41"/>
    <p:sldId id="295" r:id="rId42"/>
    <p:sldId id="296" r:id="rId43"/>
    <p:sldId id="297" r:id="rId44"/>
    <p:sldId id="299" r:id="rId45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7ArA+AwdXdcTHQJu2IQRg==" hashData="S+M6KYnZneOSY0FeK7d7IW3nK0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18E"/>
    <a:srgbClr val="00589A"/>
    <a:srgbClr val="003E6C"/>
    <a:srgbClr val="66FFFF"/>
    <a:srgbClr val="65D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5" autoAdjust="0"/>
  </p:normalViewPr>
  <p:slideViewPr>
    <p:cSldViewPr>
      <p:cViewPr>
        <p:scale>
          <a:sx n="78" d="100"/>
          <a:sy n="78" d="100"/>
        </p:scale>
        <p:origin x="-834" y="-9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6" d="100"/>
        <a:sy n="5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739A2-23B1-4E07-956F-43739ACA253A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7585A-1222-4A54-BB78-683ADF8345D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9409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7585A-1222-4A54-BB78-683ADF8345DF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5382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7585A-1222-4A54-BB78-683ADF8345DF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8314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7585A-1222-4A54-BB78-683ADF8345DF}" type="slidenum">
              <a:rPr lang="es-ES" smtClean="0"/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6070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6943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5822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253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6038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17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847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1641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7422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9938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25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315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3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35C7E-95B5-4A81-A8B7-1214806D0AE5}" type="datetimeFigureOut">
              <a:rPr lang="es-ES" smtClean="0"/>
              <a:t>15/10/2017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D6BD5-BC3A-4F36-9ED4-D07E22E97D3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43338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82"/>
            <a:ext cx="9144000" cy="5150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659982"/>
            <a:ext cx="1835695" cy="390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804248" y="4659982"/>
            <a:ext cx="2232248" cy="415498"/>
          </a:xfrm>
          <a:prstGeom prst="rect">
            <a:avLst/>
          </a:prstGeom>
          <a:noFill/>
          <a:scene3d>
            <a:camera prst="obliqueBottomLeft"/>
            <a:lightRig rig="morning" dir="t"/>
          </a:scene3d>
          <a:sp3d/>
        </p:spPr>
        <p:txBody>
          <a:bodyPr wrap="square" lIns="68580" tIns="34290" rIns="68580" bIns="34290">
            <a:spAutoFit/>
            <a:sp3d extrusionH="63500">
              <a:extrusionClr>
                <a:srgbClr val="00206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i="1" dirty="0">
                <a:ln w="0">
                  <a:noFill/>
                </a:ln>
                <a:solidFill>
                  <a:srgbClr val="66FFFF"/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i="1" dirty="0">
                <a:ln w="0">
                  <a:noFill/>
                </a:ln>
                <a:solidFill>
                  <a:srgbClr val="66FFFF"/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</a:t>
            </a:r>
            <a:r>
              <a:rPr lang="es-ES" sz="1100" b="1" i="1" dirty="0" smtClean="0">
                <a:ln w="0">
                  <a:noFill/>
                </a:ln>
                <a:solidFill>
                  <a:srgbClr val="66FFFF"/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MANUAL</a:t>
            </a:r>
            <a:endParaRPr lang="es-ES" sz="1100" b="1" i="1" dirty="0">
              <a:ln w="0">
                <a:noFill/>
              </a:ln>
              <a:solidFill>
                <a:srgbClr val="66FFFF"/>
              </a:solidFill>
              <a:latin typeface="Arial Black" panose="020B0A04020102020204" pitchFamily="34" charset="0"/>
              <a:ea typeface="Adobe Gothic Std B" pitchFamily="34" charset="-128"/>
              <a:cs typeface="Aharoni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0" b="14188"/>
          <a:stretch/>
        </p:blipFill>
        <p:spPr bwMode="auto">
          <a:xfrm>
            <a:off x="1187624" y="342899"/>
            <a:ext cx="6688137" cy="1447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05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OSTASIA.wav"/>
          </p:stSnd>
        </p:sndAc>
      </p:transition>
    </mc:Choice>
    <mc:Fallback xmlns="">
      <p:transition spd="slow">
        <p:sndAc>
          <p:stSnd>
            <p:snd r:embed="rId6" name="APOSTAS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98"/>
            <a:ext cx="9144000" cy="513550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395536" y="1923678"/>
            <a:ext cx="8496944" cy="25853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morning" dir="t"/>
            </a:scene3d>
            <a:sp3d extrusionH="57150">
              <a:extrusionClr>
                <a:schemeClr val="accent5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518E"/>
                </a:solidFill>
              </a:rPr>
              <a:t>En esta oportunidad presentamos  </a:t>
            </a:r>
            <a:r>
              <a:rPr lang="es-ES" b="1" dirty="0" smtClean="0">
                <a:solidFill>
                  <a:srgbClr val="00518E"/>
                </a:solidFill>
              </a:rPr>
              <a:t>una hermosa </a:t>
            </a:r>
            <a:r>
              <a:rPr lang="es-ES" b="1" dirty="0">
                <a:solidFill>
                  <a:srgbClr val="00518E"/>
                </a:solidFill>
              </a:rPr>
              <a:t>canción que invita a la reflexión </a:t>
            </a:r>
            <a:r>
              <a:rPr lang="es-ES" b="1" dirty="0" smtClean="0">
                <a:solidFill>
                  <a:srgbClr val="00518E"/>
                </a:solidFill>
              </a:rPr>
              <a:t>interpretada por el hermano Cristian de Tudela, cuya letra habla del inminente Rapto de la Iglesia de Cristo, y del dolor inmenso que sentirán las personas que no formen parte de ese </a:t>
            </a:r>
            <a:r>
              <a:rPr lang="es-ES" b="1" dirty="0" smtClean="0">
                <a:solidFill>
                  <a:srgbClr val="00518E"/>
                </a:solidFill>
              </a:rPr>
              <a:t>Glorioso </a:t>
            </a:r>
            <a:r>
              <a:rPr lang="es-ES" b="1" dirty="0" smtClean="0">
                <a:solidFill>
                  <a:srgbClr val="00518E"/>
                </a:solidFill>
              </a:rPr>
              <a:t>Evento (</a:t>
            </a:r>
            <a:r>
              <a:rPr lang="es-ES" b="1" dirty="0">
                <a:solidFill>
                  <a:srgbClr val="00518E"/>
                </a:solidFill>
              </a:rPr>
              <a:t>EL ARREBATAMIENTO 1ª Tesalonicenses 4:14-18</a:t>
            </a:r>
            <a:r>
              <a:rPr lang="es-ES" b="1" dirty="0" smtClean="0">
                <a:solidFill>
                  <a:srgbClr val="00518E"/>
                </a:solidFill>
              </a:rPr>
              <a:t>) .</a:t>
            </a:r>
            <a:endParaRPr lang="es-ES" b="1" dirty="0" smtClean="0">
              <a:solidFill>
                <a:srgbClr val="00518E"/>
              </a:solidFill>
            </a:endParaRPr>
          </a:p>
          <a:p>
            <a:pPr algn="ctr"/>
            <a:r>
              <a:rPr lang="es-ES" b="1" dirty="0">
                <a:solidFill>
                  <a:srgbClr val="00518E"/>
                </a:solidFill>
              </a:rPr>
              <a:t>Deseamos  puedan sentir muy dentro del alma </a:t>
            </a:r>
            <a:r>
              <a:rPr lang="es-ES" b="1" dirty="0" smtClean="0">
                <a:solidFill>
                  <a:srgbClr val="00518E"/>
                </a:solidFill>
              </a:rPr>
              <a:t>este importante </a:t>
            </a:r>
            <a:r>
              <a:rPr lang="es-ES" b="1" dirty="0">
                <a:solidFill>
                  <a:srgbClr val="00518E"/>
                </a:solidFill>
              </a:rPr>
              <a:t>mensaje que con tanta fuerza y sentimiento </a:t>
            </a:r>
            <a:r>
              <a:rPr lang="es-ES" b="1" dirty="0" smtClean="0">
                <a:solidFill>
                  <a:srgbClr val="00518E"/>
                </a:solidFill>
              </a:rPr>
              <a:t> transmite.</a:t>
            </a:r>
            <a:endParaRPr lang="es-ES" b="1" dirty="0" smtClean="0">
              <a:solidFill>
                <a:srgbClr val="00518E"/>
              </a:solidFill>
            </a:endParaRPr>
          </a:p>
          <a:p>
            <a:pPr algn="ctr"/>
            <a:r>
              <a:rPr lang="es-ES" b="1" dirty="0">
                <a:solidFill>
                  <a:srgbClr val="00518E"/>
                </a:solidFill>
              </a:rPr>
              <a:t>Advertimos que  hay fragmentos </a:t>
            </a:r>
            <a:r>
              <a:rPr lang="es-ES" b="1" dirty="0" smtClean="0">
                <a:solidFill>
                  <a:srgbClr val="00518E"/>
                </a:solidFill>
              </a:rPr>
              <a:t>que </a:t>
            </a:r>
            <a:r>
              <a:rPr lang="es-ES" b="1" dirty="0">
                <a:solidFill>
                  <a:srgbClr val="00518E"/>
                </a:solidFill>
              </a:rPr>
              <a:t>no se entienden muy bien, por lo que podría estar </a:t>
            </a:r>
            <a:r>
              <a:rPr lang="es-ES" b="1" dirty="0" smtClean="0">
                <a:solidFill>
                  <a:srgbClr val="00518E"/>
                </a:solidFill>
              </a:rPr>
              <a:t>cambiada </a:t>
            </a:r>
            <a:r>
              <a:rPr lang="es-ES" b="1" dirty="0">
                <a:solidFill>
                  <a:srgbClr val="00518E"/>
                </a:solidFill>
              </a:rPr>
              <a:t>alguna palabra en el subtitulo. </a:t>
            </a:r>
          </a:p>
          <a:p>
            <a:pPr algn="ctr"/>
            <a:r>
              <a:rPr lang="es-ES" dirty="0" smtClean="0">
                <a:solidFill>
                  <a:srgbClr val="00518E"/>
                </a:solidFill>
                <a:latin typeface="AR BERKLEY" panose="02000000000000000000" pitchFamily="2" charset="0"/>
              </a:rPr>
              <a:t> </a:t>
            </a:r>
            <a:endParaRPr lang="es-ES" dirty="0">
              <a:solidFill>
                <a:srgbClr val="00518E"/>
              </a:solidFill>
              <a:latin typeface="AR BERKLEY" panose="02000000000000000000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99592" y="4299942"/>
            <a:ext cx="7416824" cy="715581"/>
          </a:xfrm>
          <a:prstGeom prst="rect">
            <a:avLst/>
          </a:prstGeom>
          <a:noFill/>
          <a:scene3d>
            <a:camera prst="obliqueBottomLeft"/>
            <a:lightRig rig="morning" dir="t"/>
          </a:scene3d>
          <a:sp3d/>
        </p:spPr>
        <p:txBody>
          <a:bodyPr wrap="square" lIns="68580" tIns="34290" rIns="68580" bIns="34290">
            <a:spAutoFit/>
            <a:sp3d extrusionH="44450">
              <a:extrusionClr>
                <a:schemeClr val="accent5">
                  <a:lumMod val="40000"/>
                  <a:lumOff val="6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0">
                  <a:noFill/>
                </a:ln>
                <a:solidFill>
                  <a:srgbClr val="00589A"/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A CONTINUACIÓN, DESPUÉS DE HACER CLIC EN ESTA DIAPOSITIVA, NO USAR MOUSE, YA QUE LA REPRODUCCIÓN ES AUTOMÁTICA Y SINCRONIZADA CON LA LETRA DE LA CANCIÓN.</a:t>
            </a:r>
            <a:endParaRPr lang="es-ES" sz="1400" b="1" dirty="0">
              <a:ln w="0">
                <a:noFill/>
              </a:ln>
              <a:solidFill>
                <a:srgbClr val="00589A"/>
              </a:solidFill>
              <a:latin typeface="Arial Black" panose="020B0A04020102020204" pitchFamily="34" charset="0"/>
              <a:ea typeface="Adobe Gothic Std B" pitchFamily="34" charset="-128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3227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4" presetClass="emph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4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438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438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438" fill="hold">
                                          <p:stCondLst>
                                            <p:cond delay="131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L ARREBATAMIENT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899592" y="3075806"/>
            <a:ext cx="7344816" cy="147732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50800">
            <a:extrusionClr>
              <a:schemeClr val="tx1"/>
            </a:extrusionClr>
          </a:sp3d>
        </p:spPr>
        <p:txBody>
          <a:bodyPr wrap="square">
            <a:spAutoFit/>
            <a:sp3d extrusionH="50800">
              <a:extrusionClr>
                <a:srgbClr val="004AB8"/>
              </a:extrusionClr>
            </a:sp3d>
          </a:bodyPr>
          <a:lstStyle/>
          <a:p>
            <a:pPr algn="ctr"/>
            <a:r>
              <a: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“Os digo que aquella noche estarán dos en una cama; el uno será tomado, y el otro será dejado. Dos mujeres estarán moliendo juntas; </a:t>
            </a:r>
            <a:endParaRPr lang="es-ES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rgbClr val="004AB8"/>
                </a:glow>
              </a:effectLst>
              <a:latin typeface="Franklin Gothic Demi" panose="020B0703020102020204" pitchFamily="34" charset="0"/>
            </a:endParaRP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la </a:t>
            </a:r>
            <a:r>
              <a: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una será tomada, y la otra dejada. Dos estarán en el campo; </a:t>
            </a:r>
            <a:endParaRPr lang="es-ES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rgbClr val="004AB8"/>
                </a:glow>
              </a:effectLst>
              <a:latin typeface="Franklin Gothic Demi" panose="020B0703020102020204" pitchFamily="34" charset="0"/>
            </a:endParaRP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el </a:t>
            </a:r>
            <a:r>
              <a:rPr lang="es-ES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uno será tomado, y el otro dejado</a:t>
            </a:r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”</a:t>
            </a:r>
          </a:p>
          <a:p>
            <a:pPr algn="ctr"/>
            <a:r>
              <a:rPr lang="es-ES" sz="16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Lucas </a:t>
            </a:r>
            <a:r>
              <a:rPr lang="es-ES" sz="16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4AB8"/>
                  </a:glow>
                </a:effectLst>
                <a:latin typeface="Franklin Gothic Demi" panose="020B0703020102020204" pitchFamily="34" charset="0"/>
              </a:rPr>
              <a:t>17:34-36.</a:t>
            </a:r>
          </a:p>
        </p:txBody>
      </p:sp>
    </p:spTree>
    <p:extLst>
      <p:ext uri="{BB962C8B-B14F-4D97-AF65-F5344CB8AC3E}">
        <p14:creationId xmlns:p14="http://schemas.microsoft.com/office/powerpoint/2010/main" val="296966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16">
        <p:sndAc>
          <p:stSnd loop="1">
            <p:snd r:embed="rId2" name="Cristian de Tudela (Arrebatamiento).wav"/>
          </p:stSnd>
        </p:sndAc>
      </p:transition>
    </mc:Choice>
    <mc:Fallback xmlns="">
      <p:transition spd="slow" advTm="19016">
        <p:sndAc>
          <p:stSnd loop="1">
            <p:snd r:embed="rId4" name="Cristian de Tudela (Arrebatamient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34"/>
            <a:ext cx="9144000" cy="513436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1"/>
          <p:cNvSpPr txBox="1"/>
          <p:nvPr/>
        </p:nvSpPr>
        <p:spPr>
          <a:xfrm>
            <a:off x="1907704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 flip="none" rotWithShape="1"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Oigo </a:t>
            </a:r>
            <a:r>
              <a:rPr lang="es-ES" sz="2800" b="1" dirty="0">
                <a:gradFill flip="none" rotWithShape="1"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un lamento en la calle </a:t>
            </a:r>
            <a:endParaRPr lang="es-ES" sz="2800" b="1" dirty="0" smtClean="0">
              <a:gradFill flip="none" rotWithShape="1">
                <a:gsLst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r>
              <a:rPr lang="es-ES" sz="2800" b="1" dirty="0" smtClean="0">
                <a:gradFill flip="none" rotWithShape="1"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de </a:t>
            </a:r>
            <a:r>
              <a:rPr lang="es-ES" sz="2800" b="1" dirty="0">
                <a:gradFill flip="none" rotWithShape="1"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dolor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09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66"/>
    </mc:Choice>
    <mc:Fallback xmlns="">
      <p:transition spd="slow" advTm="16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Contemplo </a:t>
            </a:r>
            <a:r>
              <a:rPr lang="es-ES" sz="2800" b="1" dirty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ahí afuera con mis ojos este dolor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1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94"/>
    </mc:Choice>
    <mc:Fallback xmlns="">
      <p:transition spd="slow" advTm="16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Gente </a:t>
            </a:r>
            <a:r>
              <a:rPr lang="es-ES" sz="2800" b="1" dirty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malherida, fuego y destrucción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3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9"/>
    </mc:Choice>
    <mc:Fallback xmlns="">
      <p:transition spd="slow" advTm="9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267494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91000"/>
                        <a:lumOff val="9000"/>
                      </a:srgbClr>
                    </a:gs>
                    <a:gs pos="7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Locura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91000"/>
                        <a:lumOff val="9000"/>
                      </a:srgbClr>
                    </a:gs>
                    <a:gs pos="7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 agonía, tristeza y confusión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91000"/>
                      <a:lumOff val="9000"/>
                    </a:srgbClr>
                  </a:gs>
                  <a:gs pos="79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14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6"/>
    </mc:Choice>
    <mc:Fallback xmlns="">
      <p:transition spd="slow" advTm="13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800" b="1" dirty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ahora mi compañera y escucho su dulce voz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0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44"/>
    </mc:Choice>
    <mc:Fallback xmlns="">
      <p:transition spd="slow" advTm="20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IGO UN LAMENT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8"/>
            <a:ext cx="9144000" cy="51385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chemeClr val="bg2">
                  <a:lumMod val="50000"/>
                </a:schemeClr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48000"/>
                        <a:lumOff val="52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Busco 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48000"/>
                        <a:lumOff val="52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 mis niños, no los </a:t>
            </a:r>
            <a:r>
              <a:rPr lang="es-ES" sz="2800" b="1" dirty="0" smtClean="0">
                <a:gradFill>
                  <a:gsLst>
                    <a:gs pos="0">
                      <a:srgbClr val="7DFFFF">
                        <a:lumMod val="48000"/>
                        <a:lumOff val="52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hallo, qué desesperación!</a:t>
            </a:r>
            <a:endParaRPr lang="es-ES" sz="2800" b="1" dirty="0">
              <a:gradFill>
                <a:gsLst>
                  <a:gs pos="0">
                    <a:srgbClr val="7DFFFF">
                      <a:lumMod val="48000"/>
                      <a:lumOff val="52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48000"/>
                      <a:lumOff val="52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27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5"/>
    </mc:Choice>
    <mc:Fallback xmlns="">
      <p:transition spd="slow" advTm="16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4"/>
            <a:ext cx="9144000" cy="51309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chemeClr val="bg2">
                  <a:lumMod val="50000"/>
                </a:schemeClr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No </a:t>
            </a:r>
            <a:r>
              <a:rPr lang="es-ES" sz="2800" b="1" dirty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quiero más vivir, pero la muerte huye de mi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5"/>
    </mc:Choice>
    <mc:Fallback xmlns="">
      <p:transition spd="slow" advTm="9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0" y="17151"/>
            <a:ext cx="9144000" cy="512634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724128" y="1419622"/>
            <a:ext cx="3168352" cy="234679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Miedo</a:t>
            </a:r>
            <a:r>
              <a:rPr lang="es-ES" sz="2800" b="1" dirty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 tengo miedo, qué es lo que va a ser de mi?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3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74"/>
    </mc:Choice>
    <mc:Fallback xmlns="">
      <p:transition spd="slow" advTm="10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195486"/>
            <a:ext cx="5400600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3333C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C39BFF"/>
                    </a:gs>
                    <a:gs pos="67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Qué </a:t>
            </a:r>
            <a:r>
              <a:rPr lang="es-ES" sz="2800" b="1" dirty="0">
                <a:gradFill>
                  <a:gsLst>
                    <a:gs pos="0">
                      <a:srgbClr val="C39BFF"/>
                    </a:gs>
                    <a:gs pos="67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ha pasado?</a:t>
            </a:r>
          </a:p>
          <a:p>
            <a:pPr algn="ctr"/>
            <a:r>
              <a:rPr lang="es-ES" sz="2800" b="1" dirty="0">
                <a:gradFill>
                  <a:gsLst>
                    <a:gs pos="0">
                      <a:srgbClr val="C39BFF"/>
                    </a:gs>
                    <a:gs pos="67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Que los muertos en Cristo han resucitado…</a:t>
            </a:r>
          </a:p>
          <a:p>
            <a:pPr algn="ctr"/>
            <a:endParaRPr lang="es-ES" sz="3600" b="1" dirty="0">
              <a:gradFill>
                <a:gsLst>
                  <a:gs pos="0">
                    <a:srgbClr val="C39BFF"/>
                  </a:gs>
                  <a:gs pos="67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8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73"/>
    </mc:Choice>
    <mc:Fallback xmlns="">
      <p:transition spd="slow" advTm="17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04" y="4574"/>
            <a:ext cx="9144000" cy="51389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3333C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0066FF">
                        <a:lumMod val="48000"/>
                        <a:lumOff val="52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Que </a:t>
            </a:r>
            <a:r>
              <a:rPr lang="es-ES" sz="2800" b="1" dirty="0">
                <a:gradFill>
                  <a:gsLst>
                    <a:gs pos="0">
                      <a:srgbClr val="0066FF">
                        <a:lumMod val="48000"/>
                        <a:lumOff val="52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la Iglesia del Señor ya está en el cielo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5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9"/>
    </mc:Choice>
    <mc:Fallback xmlns="">
      <p:transition spd="slow" advTm="8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6" y="1150"/>
            <a:ext cx="9144000" cy="51423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508104" y="1491630"/>
            <a:ext cx="3266678" cy="234679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1E436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89000"/>
                        <a:lumOff val="1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89000"/>
                        <a:lumOff val="1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he quedado, porque a mi prójimo yo no le he perdonado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89000"/>
                      <a:lumOff val="11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46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5"/>
    </mc:Choice>
    <mc:Fallback xmlns="">
      <p:transition spd="slow" advTm="7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1E436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69000"/>
                        <a:lumOff val="3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he quedado, 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69000"/>
                        <a:lumOff val="3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por jugar en esta vida a ser cristiano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69000"/>
                      <a:lumOff val="31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71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4"/>
    </mc:Choice>
    <mc:Fallback xmlns="">
      <p:transition spd="slow" advTm="7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475656" y="195486"/>
            <a:ext cx="632832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he </a:t>
            </a:r>
            <a:r>
              <a:rPr lang="es-ES" sz="2800" b="1" dirty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quedado, por no guardar la santidad que había buscado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99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7"/>
    </mc:Choice>
    <mc:Fallback xmlns="">
      <p:transition spd="slow" advTm="7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123478"/>
            <a:ext cx="5400600" cy="93102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chemeClr val="bg2">
                  <a:lumMod val="75000"/>
                </a:schemeClr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chemeClr val="accent1">
                        <a:lumMod val="41000"/>
                        <a:lumOff val="59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he quedado, por no hacer caso del Espíritu Santo</a:t>
            </a:r>
            <a:endParaRPr lang="es-ES" sz="3600" b="1" dirty="0">
              <a:gradFill>
                <a:gsLst>
                  <a:gs pos="0">
                    <a:schemeClr val="accent1">
                      <a:lumMod val="41000"/>
                      <a:lumOff val="59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59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5"/>
    </mc:Choice>
    <mc:Fallback xmlns="">
      <p:transition spd="slow" advTm="7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4"/>
            <a:ext cx="9144000" cy="5126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059582"/>
            <a:ext cx="324628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uadroTexto 1"/>
          <p:cNvSpPr txBox="1"/>
          <p:nvPr/>
        </p:nvSpPr>
        <p:spPr>
          <a:xfrm>
            <a:off x="1187624" y="339502"/>
            <a:ext cx="6768752" cy="9925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4032FA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chemeClr val="accent4">
                        <a:lumMod val="60000"/>
                        <a:lumOff val="40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Oye </a:t>
            </a:r>
            <a:r>
              <a:rPr lang="es-ES" sz="2400" b="1" dirty="0">
                <a:gradFill>
                  <a:gsLst>
                    <a:gs pos="0">
                      <a:schemeClr val="accent4">
                        <a:lumMod val="60000"/>
                        <a:lumOff val="40000"/>
                      </a:scheme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lo que el Señor está anunciando!!!</a:t>
            </a:r>
          </a:p>
          <a:p>
            <a:pPr algn="ctr"/>
            <a:endParaRPr lang="es-ES" sz="3600" b="1" dirty="0">
              <a:gradFill>
                <a:gsLst>
                  <a:gs pos="0">
                    <a:schemeClr val="accent4">
                      <a:lumMod val="60000"/>
                      <a:lumOff val="40000"/>
                    </a:scheme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002060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03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82"/>
    </mc:Choice>
    <mc:Fallback xmlns="">
      <p:transition spd="slow" advTm="27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267494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3333C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3333CC">
                        <a:lumMod val="52000"/>
                        <a:lumOff val="48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Despierto </a:t>
            </a:r>
            <a:r>
              <a:rPr lang="es-ES" sz="2800" b="1" dirty="0">
                <a:gradFill>
                  <a:gsLst>
                    <a:gs pos="0">
                      <a:srgbClr val="3333CC">
                        <a:lumMod val="52000"/>
                        <a:lumOff val="48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de este mal sueño y oigo una voz que dice así:</a:t>
            </a:r>
          </a:p>
          <a:p>
            <a:pPr algn="ctr"/>
            <a:endParaRPr lang="es-ES" sz="3600" b="1" dirty="0">
              <a:gradFill>
                <a:gsLst>
                  <a:gs pos="0">
                    <a:srgbClr val="3333CC">
                      <a:lumMod val="52000"/>
                      <a:lumOff val="48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9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53"/>
    </mc:Choice>
    <mc:Fallback xmlns="">
      <p:transition spd="slow" advTm="15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14300" contourW="6350">
              <a:extrusionClr>
                <a:srgbClr val="3333C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9EA3CC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La </a:t>
            </a:r>
            <a:r>
              <a:rPr lang="es-ES" sz="2800" b="1" dirty="0">
                <a:gradFill>
                  <a:gsLst>
                    <a:gs pos="0">
                      <a:srgbClr val="9EA3CC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realidad es esto</a:t>
            </a:r>
            <a:r>
              <a:rPr lang="es-ES" sz="2800" b="1">
                <a:gradFill>
                  <a:gsLst>
                    <a:gs pos="0">
                      <a:srgbClr val="9EA3CC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 </a:t>
            </a:r>
            <a:r>
              <a:rPr lang="es-ES" sz="2800" b="1" smtClean="0">
                <a:gradFill>
                  <a:gsLst>
                    <a:gs pos="0">
                      <a:srgbClr val="9EA3CC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no lo </a:t>
            </a:r>
            <a:r>
              <a:rPr lang="es-ES" sz="2800" b="1" dirty="0">
                <a:gradFill>
                  <a:gsLst>
                    <a:gs pos="0">
                      <a:srgbClr val="9EA3CC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quieras volver a sufrir</a:t>
            </a:r>
          </a:p>
          <a:p>
            <a:pPr algn="ctr"/>
            <a:endParaRPr lang="es-ES" sz="3600" b="1" dirty="0">
              <a:gradFill>
                <a:gsLst>
                  <a:gs pos="0">
                    <a:srgbClr val="9EA3CC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64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98"/>
    </mc:Choice>
    <mc:Fallback xmlns="">
      <p:transition spd="slow" advTm="18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3333CC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Esto </a:t>
            </a:r>
            <a:r>
              <a:rPr lang="es-ES" sz="2800" b="1" dirty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no es para </a:t>
            </a:r>
            <a:r>
              <a:rPr lang="es-ES" sz="28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ti, resiste </a:t>
            </a:r>
            <a:r>
              <a:rPr lang="es-ES" sz="2800" b="1" dirty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hasta el fin</a:t>
            </a:r>
          </a:p>
          <a:p>
            <a:pPr algn="ctr"/>
            <a:endParaRPr lang="es-ES" sz="3600" b="1" dirty="0">
              <a:gradFill>
                <a:gsLst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6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8"/>
    </mc:Choice>
    <mc:Fallback xmlns="">
      <p:transition spd="slow" advTm="9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8"/>
            <a:ext cx="9144000" cy="51297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55000">
                      <a:srgbClr val="D9E0F6"/>
                    </a:gs>
                    <a:gs pos="7000">
                      <a:srgbClr val="9999FF"/>
                    </a:gs>
                    <a:gs pos="0">
                      <a:srgbClr val="C39B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Conmigo</a:t>
            </a:r>
            <a:r>
              <a:rPr lang="es-ES" sz="2800" b="1" dirty="0">
                <a:gradFill>
                  <a:gsLst>
                    <a:gs pos="55000">
                      <a:srgbClr val="D9E0F6"/>
                    </a:gs>
                    <a:gs pos="7000">
                      <a:srgbClr val="9999FF"/>
                    </a:gs>
                    <a:gs pos="0">
                      <a:srgbClr val="C39B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 conmigo…</a:t>
            </a:r>
          </a:p>
          <a:p>
            <a:pPr algn="ctr"/>
            <a:r>
              <a:rPr lang="es-ES" sz="2800" b="1" dirty="0">
                <a:gradFill>
                  <a:gsLst>
                    <a:gs pos="55000">
                      <a:srgbClr val="D9E0F6"/>
                    </a:gs>
                    <a:gs pos="7000">
                      <a:srgbClr val="9999FF"/>
                    </a:gs>
                    <a:gs pos="0">
                      <a:srgbClr val="C39B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Muy pronto voy a venir</a:t>
            </a:r>
          </a:p>
          <a:p>
            <a:pPr algn="ctr"/>
            <a:endParaRPr lang="es-ES" sz="3600" b="1" dirty="0">
              <a:gradFill>
                <a:gsLst>
                  <a:gs pos="55000">
                    <a:srgbClr val="D9E0F6"/>
                  </a:gs>
                  <a:gs pos="7000">
                    <a:srgbClr val="9999FF"/>
                  </a:gs>
                  <a:gs pos="0">
                    <a:srgbClr val="C39B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87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3"/>
    </mc:Choice>
    <mc:Fallback xmlns="">
      <p:transition spd="slow" advTm="10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"/>
            <a:ext cx="9144000" cy="51320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63688" y="339502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69000"/>
                        <a:lumOff val="3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Predica 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69000"/>
                        <a:lumOff val="3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 toda criatura,</a:t>
            </a:r>
          </a:p>
          <a:p>
            <a:pPr algn="ctr"/>
            <a:r>
              <a:rPr lang="es-ES" sz="2800" b="1" dirty="0">
                <a:gradFill>
                  <a:gsLst>
                    <a:gs pos="0">
                      <a:srgbClr val="7DFFFF">
                        <a:lumMod val="69000"/>
                        <a:lumOff val="3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es tu deber ofrecer ayuda 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69000"/>
                      <a:lumOff val="31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9"/>
    </mc:Choice>
    <mc:Fallback xmlns="">
      <p:transition spd="slow" advTm="17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0"/>
            <a:ext cx="9144000" cy="51377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95486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2124A5"/>
              </a:extrusionClr>
              <a:contourClr>
                <a:srgbClr val="2D82FF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84000"/>
                        <a:lumOff val="16000"/>
                      </a:srgbClr>
                    </a:gs>
                    <a:gs pos="6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Retén 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84000"/>
                        <a:lumOff val="16000"/>
                      </a:srgbClr>
                    </a:gs>
                    <a:gs pos="6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lo que tienes, para que</a:t>
            </a:r>
          </a:p>
          <a:p>
            <a:pPr algn="ctr"/>
            <a:r>
              <a:rPr lang="es-ES" sz="2800" b="1" dirty="0">
                <a:gradFill>
                  <a:gsLst>
                    <a:gs pos="0">
                      <a:srgbClr val="7DFFFF">
                        <a:lumMod val="84000"/>
                        <a:lumOff val="16000"/>
                      </a:srgbClr>
                    </a:gs>
                    <a:gs pos="6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nadie robe tu corona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84000"/>
                      <a:lumOff val="16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66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51"/>
    </mc:Choice>
    <mc:Fallback xmlns="">
      <p:transition spd="slow" advTm="18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267494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</a:t>
            </a:r>
            <a:r>
              <a:rPr lang="es-ES" sz="2800" b="1" dirty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tengo para ti </a:t>
            </a:r>
            <a:endParaRPr lang="es-ES" sz="2800" b="1" dirty="0" smtClean="0">
              <a:gradFill>
                <a:gsLst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r>
              <a:rPr lang="es-ES" sz="2800" b="1" dirty="0" smtClean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la Nueva </a:t>
            </a:r>
            <a:r>
              <a:rPr lang="es-ES" sz="2800" b="1" dirty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Jerusalén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93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0"/>
    </mc:Choice>
    <mc:Fallback xmlns="">
      <p:transition spd="slow" advTm="8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83C6EF"/>
                    </a:gs>
                    <a:gs pos="7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Pelea </a:t>
            </a:r>
            <a:r>
              <a:rPr lang="es-ES" sz="2800" b="1" dirty="0">
                <a:gradFill>
                  <a:gsLst>
                    <a:gs pos="0">
                      <a:srgbClr val="83C6EF"/>
                    </a:gs>
                    <a:gs pos="7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tu cosecha,</a:t>
            </a:r>
          </a:p>
          <a:p>
            <a:pPr algn="ctr"/>
            <a:r>
              <a:rPr lang="es-ES" sz="2800" b="1" dirty="0">
                <a:gradFill>
                  <a:gsLst>
                    <a:gs pos="0">
                      <a:srgbClr val="83C6EF"/>
                    </a:gs>
                    <a:gs pos="7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sé valiente y esfuérzate</a:t>
            </a:r>
          </a:p>
          <a:p>
            <a:pPr algn="ctr"/>
            <a:endParaRPr lang="es-ES" sz="3600" b="1" dirty="0">
              <a:gradFill>
                <a:gsLst>
                  <a:gs pos="0">
                    <a:srgbClr val="83C6EF"/>
                  </a:gs>
                  <a:gs pos="70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51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0"/>
    </mc:Choice>
    <mc:Fallback xmlns="">
      <p:transition spd="slow" advTm="12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98"/>
            <a:ext cx="9144000" cy="513550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593586" y="1275606"/>
            <a:ext cx="4536504" cy="33624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Porque </a:t>
            </a:r>
            <a:r>
              <a:rPr lang="es-ES" sz="2400" b="1" dirty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el Señor mismo, con voz de mando, con voz de Arcángel y </a:t>
            </a:r>
            <a:r>
              <a:rPr lang="es-ES" sz="2400" b="1" dirty="0" smtClean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con trompeta </a:t>
            </a:r>
            <a:r>
              <a:rPr lang="es-ES" sz="2400" b="1" dirty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de Dios, descenderá del cielo y los muertos en Cristo resucitarán </a:t>
            </a:r>
            <a:r>
              <a:rPr lang="es-ES" sz="2400" b="1" dirty="0" smtClean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primero</a:t>
            </a:r>
          </a:p>
          <a:p>
            <a:pPr algn="ctr"/>
            <a:r>
              <a:rPr lang="es-ES" sz="1200" b="1" dirty="0">
                <a:gradFill>
                  <a:gsLst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(1ª Tesalonicenses 4:16)</a:t>
            </a:r>
          </a:p>
          <a:p>
            <a:pPr algn="ctr"/>
            <a:endParaRPr lang="es-ES" sz="2400" b="1" dirty="0">
              <a:gradFill>
                <a:gsLst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endParaRPr lang="es-ES" sz="3200" b="1" dirty="0">
              <a:gradFill>
                <a:gsLst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42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4"/>
    </mc:Choice>
    <mc:Fallback xmlns="">
      <p:transition spd="slow" advTm="12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95536" y="0"/>
            <a:ext cx="8424936" cy="173124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2124A5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Luego </a:t>
            </a:r>
            <a:r>
              <a:rPr lang="es-ES" sz="2400" b="1" dirty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nosotros, los que vivimos, los que  hayamos quedado, seremos arrebatados juntamente con ellos en la nubes para recibir al Señor en el aire</a:t>
            </a:r>
            <a:r>
              <a:rPr lang="es-ES" sz="24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</a:t>
            </a:r>
          </a:p>
          <a:p>
            <a:pPr algn="ctr"/>
            <a:r>
              <a:rPr lang="es-ES" sz="16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(1ª Tesalonicenses 4:17)</a:t>
            </a:r>
            <a:endParaRPr lang="es-ES" sz="1600" b="1" dirty="0">
              <a:gradFill>
                <a:gsLst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endParaRPr lang="es-ES" sz="2000" b="1" dirty="0">
              <a:gradFill>
                <a:gsLst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69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59"/>
    </mc:Choice>
    <mc:Fallback xmlns="">
      <p:transition spd="slow" advTm="10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28" y="0"/>
            <a:ext cx="916112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195486"/>
            <a:ext cx="5400600" cy="222368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5454D4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800" b="1" dirty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así estaremos siempre con el </a:t>
            </a:r>
            <a:r>
              <a:rPr lang="es-ES" sz="2800" b="1" dirty="0" smtClean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Señor</a:t>
            </a:r>
          </a:p>
          <a:p>
            <a:pPr algn="ctr"/>
            <a:r>
              <a:rPr lang="es-ES" sz="1600" b="1" dirty="0">
                <a:gradFill>
                  <a:gsLst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(1ª Tesalonicenses 4:17)</a:t>
            </a:r>
          </a:p>
          <a:p>
            <a:pPr algn="ctr"/>
            <a:endParaRPr lang="es-ES" sz="2800" b="1" dirty="0">
              <a:gradFill>
                <a:gsLst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endParaRPr lang="es-ES" sz="3600" b="1" dirty="0">
              <a:gradFill>
                <a:gsLst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98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1"/>
    </mc:Choice>
    <mc:Fallback xmlns="">
      <p:transition spd="slow" advTm="6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07704" y="72000"/>
            <a:ext cx="5400600" cy="222368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07950" contourW="6350">
              <a:extrusionClr>
                <a:srgbClr val="3333CC"/>
              </a:extrusionClr>
              <a:contourClr>
                <a:srgbClr val="003B92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55000">
                      <a:srgbClr val="D7E5F4"/>
                    </a:gs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Alentaos </a:t>
            </a:r>
            <a:r>
              <a:rPr lang="es-ES" sz="2800" b="1" dirty="0">
                <a:gradFill>
                  <a:gsLst>
                    <a:gs pos="55000">
                      <a:srgbClr val="D7E5F4"/>
                    </a:gs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los unos a los otros con estas palabras</a:t>
            </a:r>
            <a:r>
              <a:rPr lang="es-ES" sz="2800" b="1" dirty="0" smtClean="0">
                <a:gradFill>
                  <a:gsLst>
                    <a:gs pos="55000">
                      <a:srgbClr val="D7E5F4"/>
                    </a:gs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: </a:t>
            </a:r>
          </a:p>
          <a:p>
            <a:pPr algn="ctr"/>
            <a:r>
              <a:rPr lang="es-ES" sz="1600" b="1" dirty="0">
                <a:gradFill>
                  <a:gsLst>
                    <a:gs pos="55000">
                      <a:srgbClr val="D7E5F4"/>
                    </a:gs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(1ª Tesalonicenses </a:t>
            </a:r>
            <a:r>
              <a:rPr lang="es-ES" sz="1600" b="1" dirty="0" smtClean="0">
                <a:gradFill>
                  <a:gsLst>
                    <a:gs pos="55000">
                      <a:srgbClr val="D7E5F4"/>
                    </a:gs>
                    <a:gs pos="0">
                      <a:srgbClr val="83C6E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4:18)</a:t>
            </a:r>
            <a:endParaRPr lang="es-ES" sz="1600" b="1" dirty="0">
              <a:gradFill>
                <a:gsLst>
                  <a:gs pos="55000">
                    <a:srgbClr val="D7E5F4"/>
                  </a:gs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endParaRPr lang="es-ES" sz="2800" b="1" dirty="0">
              <a:gradFill>
                <a:gsLst>
                  <a:gs pos="55000">
                    <a:srgbClr val="D7E5F4"/>
                  </a:gs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endParaRPr lang="es-ES" sz="3600" b="1" dirty="0">
              <a:gradFill>
                <a:gsLst>
                  <a:gs pos="55000">
                    <a:srgbClr val="D7E5F4"/>
                  </a:gs>
                  <a:gs pos="0">
                    <a:srgbClr val="83C6E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09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6"/>
    </mc:Choice>
    <mc:Fallback xmlns="">
      <p:transition spd="slow" advTm="8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67544" y="123478"/>
            <a:ext cx="8208912" cy="173124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07950" contourW="6350">
              <a:extrusionClr>
                <a:srgbClr val="2124A5"/>
              </a:extrusionClr>
              <a:contourClr>
                <a:srgbClr val="2124A5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3000">
                      <a:srgbClr val="C39BFF">
                        <a:lumMod val="67000"/>
                        <a:lumOff val="33000"/>
                      </a:srgbClr>
                    </a:gs>
                    <a:gs pos="58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400" b="1" dirty="0">
                <a:gradFill>
                  <a:gsLst>
                    <a:gs pos="3000">
                      <a:srgbClr val="C39BFF">
                        <a:lumMod val="67000"/>
                        <a:lumOff val="33000"/>
                      </a:srgbClr>
                    </a:gs>
                    <a:gs pos="58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me marcho, me marcho, directo a la Nueva Jerusalén y con mis seres queridos allí me </a:t>
            </a:r>
            <a:r>
              <a:rPr lang="es-ES" sz="2400" b="1" dirty="0" smtClean="0">
                <a:gradFill>
                  <a:gsLst>
                    <a:gs pos="3000">
                      <a:srgbClr val="C39BFF">
                        <a:lumMod val="67000"/>
                        <a:lumOff val="33000"/>
                      </a:srgbClr>
                    </a:gs>
                    <a:gs pos="58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encontraré. Amén</a:t>
            </a:r>
            <a:r>
              <a:rPr lang="es-ES" sz="2400" b="1" dirty="0">
                <a:gradFill>
                  <a:gsLst>
                    <a:gs pos="3000">
                      <a:srgbClr val="C39BFF">
                        <a:lumMod val="67000"/>
                        <a:lumOff val="33000"/>
                      </a:srgbClr>
                    </a:gs>
                    <a:gs pos="58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 </a:t>
            </a:r>
            <a:r>
              <a:rPr lang="es-ES" sz="2400" b="1" dirty="0" smtClean="0">
                <a:gradFill>
                  <a:gsLst>
                    <a:gs pos="3000">
                      <a:srgbClr val="C39BFF">
                        <a:lumMod val="67000"/>
                        <a:lumOff val="33000"/>
                      </a:srgbClr>
                    </a:gs>
                    <a:gs pos="58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Amén</a:t>
            </a:r>
            <a:r>
              <a:rPr lang="es-ES" sz="2400" b="1" dirty="0">
                <a:gradFill>
                  <a:gsLst>
                    <a:gs pos="3000">
                      <a:srgbClr val="C39BFF">
                        <a:lumMod val="67000"/>
                        <a:lumOff val="33000"/>
                      </a:srgbClr>
                    </a:gs>
                    <a:gs pos="58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…</a:t>
            </a:r>
          </a:p>
          <a:p>
            <a:pPr algn="ctr"/>
            <a:endParaRPr lang="es-ES" sz="3600" b="1" dirty="0">
              <a:gradFill>
                <a:gsLst>
                  <a:gs pos="3000">
                    <a:srgbClr val="C39BFF">
                      <a:lumMod val="67000"/>
                      <a:lumOff val="33000"/>
                    </a:srgbClr>
                  </a:gs>
                  <a:gs pos="58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33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13"/>
    </mc:Choice>
    <mc:Fallback xmlns="">
      <p:transition spd="slow" advTm="15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267494"/>
            <a:ext cx="8712968" cy="136191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rgbClr val="7DFFFF">
                        <a:lumMod val="51000"/>
                        <a:lumOff val="49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400" b="1" dirty="0">
                <a:gradFill>
                  <a:gsLst>
                    <a:gs pos="0">
                      <a:srgbClr val="7DFFFF">
                        <a:lumMod val="51000"/>
                        <a:lumOff val="49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me voy para el cielo, que aquí no me quedo, </a:t>
            </a:r>
            <a:endParaRPr lang="es-ES" sz="2400" b="1" dirty="0" smtClean="0">
              <a:gradFill>
                <a:gsLst>
                  <a:gs pos="0">
                    <a:srgbClr val="7DFFFF">
                      <a:lumMod val="51000"/>
                      <a:lumOff val="49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7DFFFF">
                        <a:lumMod val="51000"/>
                        <a:lumOff val="49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</a:t>
            </a:r>
            <a:r>
              <a:rPr lang="es-ES" sz="2400" b="1" dirty="0">
                <a:gradFill>
                  <a:gsLst>
                    <a:gs pos="0">
                      <a:srgbClr val="7DFFFF">
                        <a:lumMod val="51000"/>
                        <a:lumOff val="49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voy para el cielo que aquí no me quedo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51000"/>
                      <a:lumOff val="49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24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8"/>
    </mc:Choice>
    <mc:Fallback xmlns="">
      <p:transition spd="slow" advTm="67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148064" y="1491630"/>
            <a:ext cx="3600400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 flip="none" rotWithShape="1">
                  <a:gsLst>
                    <a:gs pos="0">
                      <a:srgbClr val="3333CC">
                        <a:lumMod val="51000"/>
                        <a:lumOff val="49000"/>
                      </a:srgbClr>
                    </a:gs>
                    <a:gs pos="67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Hemos </a:t>
            </a:r>
            <a:r>
              <a:rPr lang="es-ES" sz="2800" b="1" dirty="0">
                <a:gradFill flip="none" rotWithShape="1">
                  <a:gsLst>
                    <a:gs pos="0">
                      <a:srgbClr val="3333CC">
                        <a:lumMod val="51000"/>
                        <a:lumOff val="49000"/>
                      </a:srgbClr>
                    </a:gs>
                    <a:gs pos="67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sido librados del castigo del infierno</a:t>
            </a:r>
          </a:p>
          <a:p>
            <a:pPr algn="ctr"/>
            <a:endParaRPr lang="es-ES" sz="3600" b="1" dirty="0">
              <a:gradFill>
                <a:gsLst>
                  <a:gs pos="0">
                    <a:srgbClr val="3333CC">
                      <a:lumMod val="51000"/>
                      <a:lumOff val="49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5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5"/>
    </mc:Choice>
    <mc:Fallback xmlns="">
      <p:transition spd="slow" advTm="8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259632" y="267494"/>
            <a:ext cx="6624736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3333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2D82FF">
                        <a:lumMod val="61000"/>
                        <a:lumOff val="39000"/>
                      </a:srgbClr>
                    </a:gs>
                    <a:gs pos="5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800" b="1" dirty="0">
                <a:gradFill>
                  <a:gsLst>
                    <a:gs pos="0">
                      <a:srgbClr val="2D82FF">
                        <a:lumMod val="61000"/>
                        <a:lumOff val="39000"/>
                      </a:srgbClr>
                    </a:gs>
                    <a:gs pos="5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me marcho, me </a:t>
            </a:r>
            <a:r>
              <a:rPr lang="es-ES" sz="2800" b="1" dirty="0" smtClean="0">
                <a:gradFill>
                  <a:gsLst>
                    <a:gs pos="0">
                      <a:srgbClr val="2D82FF">
                        <a:lumMod val="61000"/>
                        <a:lumOff val="39000"/>
                      </a:srgbClr>
                    </a:gs>
                    <a:gs pos="5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marcho directo a </a:t>
            </a:r>
            <a:r>
              <a:rPr lang="es-ES" sz="2800" b="1" dirty="0">
                <a:gradFill>
                  <a:gsLst>
                    <a:gs pos="0">
                      <a:srgbClr val="2D82FF">
                        <a:lumMod val="61000"/>
                        <a:lumOff val="39000"/>
                      </a:srgbClr>
                    </a:gs>
                    <a:gs pos="50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la Nueva Jerusalén</a:t>
            </a:r>
          </a:p>
          <a:p>
            <a:pPr algn="ctr"/>
            <a:endParaRPr lang="es-ES" sz="3600" b="1" dirty="0">
              <a:gradFill>
                <a:gsLst>
                  <a:gs pos="0">
                    <a:srgbClr val="2D82FF">
                      <a:lumMod val="61000"/>
                      <a:lumOff val="39000"/>
                    </a:srgbClr>
                  </a:gs>
                  <a:gs pos="50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04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0"/>
    </mc:Choice>
    <mc:Fallback xmlns="">
      <p:transition spd="slow" advTm="6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403648" y="267494"/>
            <a:ext cx="6336704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3333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41000">
                      <a:srgbClr val="D1ECF7"/>
                    </a:gs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800" b="1" dirty="0">
                <a:gradFill>
                  <a:gsLst>
                    <a:gs pos="41000">
                      <a:srgbClr val="D1ECF7"/>
                    </a:gs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con mis seres queridos allí me </a:t>
            </a:r>
            <a:r>
              <a:rPr lang="es-ES" sz="2800" b="1" dirty="0" smtClean="0">
                <a:gradFill>
                  <a:gsLst>
                    <a:gs pos="41000">
                      <a:srgbClr val="D1ECF7"/>
                    </a:gs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encontraré. Amén</a:t>
            </a:r>
            <a:r>
              <a:rPr lang="es-ES" sz="2800" b="1" dirty="0">
                <a:gradFill>
                  <a:gsLst>
                    <a:gs pos="41000">
                      <a:srgbClr val="D1ECF7"/>
                    </a:gs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, A</a:t>
            </a:r>
            <a:r>
              <a:rPr lang="es-ES" sz="2800" b="1" dirty="0" smtClean="0">
                <a:gradFill>
                  <a:gsLst>
                    <a:gs pos="41000">
                      <a:srgbClr val="D1ECF7"/>
                    </a:gs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mén</a:t>
            </a:r>
            <a:r>
              <a:rPr lang="es-ES" sz="2800" b="1" dirty="0">
                <a:gradFill>
                  <a:gsLst>
                    <a:gs pos="41000">
                      <a:srgbClr val="D1ECF7"/>
                    </a:gs>
                    <a:gs pos="0">
                      <a:srgbClr val="7DFFFF"/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…</a:t>
            </a:r>
          </a:p>
          <a:p>
            <a:pPr algn="ctr"/>
            <a:endParaRPr lang="es-ES" sz="3600" b="1" dirty="0">
              <a:gradFill>
                <a:gsLst>
                  <a:gs pos="41000">
                    <a:srgbClr val="D1ECF7"/>
                  </a:gs>
                  <a:gs pos="0">
                    <a:srgbClr val="7DFF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70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76"/>
    </mc:Choice>
    <mc:Fallback xmlns="">
      <p:transition spd="slow" advTm="9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267494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chemeClr val="bg2">
                  <a:lumMod val="50000"/>
                </a:schemeClr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7DFFFF">
                        <a:lumMod val="59000"/>
                        <a:lumOff val="4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 </a:t>
            </a:r>
            <a:r>
              <a:rPr lang="es-ES" sz="2800" b="1" dirty="0">
                <a:gradFill>
                  <a:gsLst>
                    <a:gs pos="0">
                      <a:srgbClr val="7DFFFF">
                        <a:lumMod val="59000"/>
                        <a:lumOff val="4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me voy para el cielo,</a:t>
            </a:r>
          </a:p>
          <a:p>
            <a:pPr algn="ctr"/>
            <a:r>
              <a:rPr lang="es-ES" sz="2800" b="1" dirty="0">
                <a:gradFill>
                  <a:gsLst>
                    <a:gs pos="0">
                      <a:srgbClr val="7DFFFF">
                        <a:lumMod val="59000"/>
                        <a:lumOff val="41000"/>
                      </a:srgbClr>
                    </a:gs>
                    <a:gs pos="84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que aquí no me quedo…</a:t>
            </a:r>
          </a:p>
          <a:p>
            <a:pPr algn="ctr"/>
            <a:endParaRPr lang="es-ES" sz="3600" b="1" dirty="0">
              <a:gradFill>
                <a:gsLst>
                  <a:gs pos="0">
                    <a:srgbClr val="7DFFFF">
                      <a:lumMod val="59000"/>
                      <a:lumOff val="41000"/>
                    </a:srgbClr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34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6"/>
    </mc:Choice>
    <mc:Fallback xmlns="">
      <p:transition spd="slow" advTm="33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932040" y="1491630"/>
            <a:ext cx="3672408" cy="240835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66FF"/>
              </a:extrusionClr>
              <a:contourClr>
                <a:srgbClr val="002060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rgbClr val="6BEAFB"/>
                    </a:gs>
                    <a:gs pos="6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</a:t>
            </a:r>
            <a:r>
              <a:rPr lang="es-ES" sz="2400" b="1" dirty="0">
                <a:gradFill>
                  <a:gsLst>
                    <a:gs pos="0">
                      <a:srgbClr val="6BEAFB"/>
                    </a:gs>
                    <a:gs pos="6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voy para el cielo,</a:t>
            </a:r>
          </a:p>
          <a:p>
            <a:pPr algn="ctr"/>
            <a:r>
              <a:rPr lang="es-ES" sz="2400" b="1" dirty="0">
                <a:gradFill>
                  <a:gsLst>
                    <a:gs pos="0">
                      <a:srgbClr val="6BEAFB"/>
                    </a:gs>
                    <a:gs pos="6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que aquí no me quedo,</a:t>
            </a:r>
          </a:p>
          <a:p>
            <a:pPr algn="ctr"/>
            <a:r>
              <a:rPr lang="es-ES" sz="2400" b="1" dirty="0">
                <a:gradFill>
                  <a:gsLst>
                    <a:gs pos="0">
                      <a:srgbClr val="6BEAFB"/>
                    </a:gs>
                    <a:gs pos="6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 hemos sido comprados </a:t>
            </a:r>
            <a:r>
              <a:rPr lang="es-ES" sz="2400" b="1" dirty="0" smtClean="0">
                <a:gradFill>
                  <a:gsLst>
                    <a:gs pos="0">
                      <a:srgbClr val="6BEAFB"/>
                    </a:gs>
                    <a:gs pos="6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con la </a:t>
            </a:r>
            <a:r>
              <a:rPr lang="es-ES" sz="2400" b="1" dirty="0">
                <a:gradFill>
                  <a:gsLst>
                    <a:gs pos="0">
                      <a:srgbClr val="6BEAFB"/>
                    </a:gs>
                    <a:gs pos="69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sangre del Cordero</a:t>
            </a:r>
          </a:p>
          <a:p>
            <a:pPr algn="ctr"/>
            <a:endParaRPr lang="es-ES" sz="3200" b="1" dirty="0">
              <a:gradFill>
                <a:gsLst>
                  <a:gs pos="0">
                    <a:srgbClr val="6BEAFB"/>
                  </a:gs>
                  <a:gs pos="69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0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94"/>
    </mc:Choice>
    <mc:Fallback xmlns="">
      <p:transition spd="slow" advTm="11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835696" y="123478"/>
            <a:ext cx="5400600" cy="148502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7030A0"/>
              </a:contourClr>
            </a:sp3d>
          </a:bodyPr>
          <a:lstStyle/>
          <a:p>
            <a:pPr algn="ctr"/>
            <a:r>
              <a:rPr lang="es-ES" sz="2800" b="1" dirty="0" smtClean="0">
                <a:gradFill>
                  <a:gsLst>
                    <a:gs pos="0">
                      <a:srgbClr val="5454D4">
                        <a:lumMod val="64000"/>
                        <a:lumOff val="36000"/>
                      </a:srgbClr>
                    </a:gs>
                    <a:gs pos="62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chemeClr val="accent1">
                      <a:alpha val="71000"/>
                    </a:schemeClr>
                  </a:glow>
                </a:effectLst>
                <a:latin typeface="Hobo Std" pitchFamily="34" charset="0"/>
              </a:rPr>
              <a:t>Y </a:t>
            </a:r>
            <a:r>
              <a:rPr lang="es-ES" sz="2800" b="1" dirty="0">
                <a:gradFill>
                  <a:gsLst>
                    <a:gs pos="0">
                      <a:srgbClr val="5454D4">
                        <a:lumMod val="64000"/>
                        <a:lumOff val="36000"/>
                      </a:srgbClr>
                    </a:gs>
                    <a:gs pos="62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chemeClr val="accent1">
                      <a:alpha val="71000"/>
                    </a:schemeClr>
                  </a:glow>
                </a:effectLst>
                <a:latin typeface="Hobo Std" pitchFamily="34" charset="0"/>
              </a:rPr>
              <a:t>yo me voy para el cielo,</a:t>
            </a:r>
          </a:p>
          <a:p>
            <a:pPr algn="ctr"/>
            <a:r>
              <a:rPr lang="es-ES" sz="2800" b="1" dirty="0">
                <a:gradFill>
                  <a:gsLst>
                    <a:gs pos="0">
                      <a:srgbClr val="5454D4">
                        <a:lumMod val="64000"/>
                        <a:lumOff val="36000"/>
                      </a:srgbClr>
                    </a:gs>
                    <a:gs pos="62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chemeClr val="accent1">
                      <a:alpha val="71000"/>
                    </a:schemeClr>
                  </a:glow>
                </a:effectLst>
                <a:latin typeface="Hobo Std" pitchFamily="34" charset="0"/>
              </a:rPr>
              <a:t>que aquí no me quedo</a:t>
            </a:r>
          </a:p>
          <a:p>
            <a:pPr algn="ctr"/>
            <a:endParaRPr lang="es-ES" sz="3600" b="1" dirty="0">
              <a:gradFill>
                <a:gsLst>
                  <a:gs pos="0">
                    <a:srgbClr val="C39BFF"/>
                  </a:gs>
                  <a:gs pos="84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chemeClr val="accent1">
                    <a:alpha val="71000"/>
                  </a:schemeClr>
                </a:glo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2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7"/>
    </mc:Choice>
    <mc:Fallback xmlns="">
      <p:transition spd="slow" advTm="3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899592" y="123478"/>
            <a:ext cx="7416824" cy="173124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27000" contourW="6350">
              <a:extrusionClr>
                <a:srgbClr val="004AB8"/>
              </a:extrusionClr>
              <a:contourClr>
                <a:srgbClr val="004AB8"/>
              </a:contour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</a:t>
            </a:r>
            <a:r>
              <a:rPr lang="es-ES" sz="2400" b="1" dirty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voy para el cielo, que aquí no me </a:t>
            </a:r>
            <a:r>
              <a:rPr lang="es-ES" sz="2400" b="1" dirty="0" smtClean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quedo,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yo </a:t>
            </a:r>
            <a:r>
              <a:rPr lang="es-ES" sz="2400" b="1" dirty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me voy para el </a:t>
            </a:r>
            <a:r>
              <a:rPr lang="es-ES" sz="2400" b="1" dirty="0" smtClean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cielo, </a:t>
            </a:r>
            <a:r>
              <a:rPr lang="es-ES" sz="2400" b="1" dirty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con los que amo y </a:t>
            </a:r>
            <a:endParaRPr lang="es-ES" sz="2400" b="1" dirty="0" smtClean="0">
              <a:gradFill>
                <a:gsLst>
                  <a:gs pos="0">
                    <a:srgbClr val="9999FF"/>
                  </a:gs>
                  <a:gs pos="53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3333CC">
                    <a:alpha val="71000"/>
                  </a:srgbClr>
                </a:glow>
              </a:effectLst>
              <a:latin typeface="Hobo Std" pitchFamily="34" charset="0"/>
            </a:endParaRP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tanto </a:t>
            </a:r>
            <a:r>
              <a:rPr lang="es-ES" sz="2400" b="1" dirty="0">
                <a:gradFill>
                  <a:gsLst>
                    <a:gs pos="0">
                      <a:srgbClr val="9999FF"/>
                    </a:gs>
                    <a:gs pos="53000">
                      <a:schemeClr val="accent1">
                        <a:tint val="23500"/>
                        <a:satMod val="160000"/>
                      </a:schemeClr>
                    </a:gs>
                  </a:gsLst>
                  <a:lin ang="16200000" scaled="1"/>
                </a:gradFill>
                <a:effectLst>
                  <a:glow rad="50800">
                    <a:srgbClr val="3333CC">
                      <a:alpha val="71000"/>
                    </a:srgbClr>
                  </a:glow>
                </a:effectLst>
                <a:latin typeface="Hobo Std" pitchFamily="34" charset="0"/>
              </a:rPr>
              <a:t>anhelo.</a:t>
            </a:r>
          </a:p>
          <a:p>
            <a:pPr algn="ctr"/>
            <a:endParaRPr lang="es-ES" sz="3200" b="1" dirty="0">
              <a:gradFill>
                <a:gsLst>
                  <a:gs pos="0">
                    <a:srgbClr val="9999FF"/>
                  </a:gs>
                  <a:gs pos="53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</a:gradFill>
              <a:effectLst>
                <a:glow rad="50800">
                  <a:srgbClr val="002060">
                    <a:alpha val="71000"/>
                  </a:srgbClr>
                </a:glow>
              </a:effectLst>
              <a:latin typeface="Hobo Std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659982"/>
            <a:ext cx="1641609" cy="58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5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1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83568" y="411510"/>
            <a:ext cx="7848872" cy="347787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4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Muchos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cristianos de Dios reconocen este tiempo que estamos viviendo, e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instan a la gente del mundo para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que conviertan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sus corazones. En Internet, estas advertencias de arrepentimiento se puede leer por miles en muchos idiomas…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Hay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incluso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personas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que viendo que es casi la hora escriben con grandes exclamaciones, que el Rapto es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inminente;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p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ero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mientras la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Iglesia de Cristo experimente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ese gozo, aquí empezará el lloro y el crujir de dientes para todo aquel que no quiso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arrepentirse. </a:t>
            </a: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Hoy puede ser tu gran día, pues aún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estás a tiempo de entregarte de lleno al Señor Jesucristo, </a:t>
            </a:r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para que Él te cambie, te limpie y purifique tu corazón, para que cuando Él venga no tengas que sentirte avergonzado, sino que puedas ser digno de ser arrebatado al cielo.  </a:t>
            </a:r>
            <a:endParaRPr lang="es-ES" sz="2000" b="1" dirty="0">
              <a:gradFill>
                <a:gsLst>
                  <a:gs pos="98750">
                    <a:srgbClr val="002060"/>
                  </a:gs>
                  <a:gs pos="0">
                    <a:srgbClr val="2D82FF">
                      <a:lumMod val="50000"/>
                    </a:srgbClr>
                  </a:gs>
                  <a:gs pos="51000">
                    <a:srgbClr val="7030A0">
                      <a:lumMod val="58000"/>
                    </a:srgb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7827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4"/>
            <a:ext cx="9144000" cy="51400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67544" y="627534"/>
            <a:ext cx="8352928" cy="35394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Pero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de aquel día y de la hora nadie sabe, ni aun los ángeles que están en el cielo, ni el Hijo, sino el Padre. </a:t>
            </a: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Mirad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, velad y orad; porque no sabéis cuándo será el tiempo. </a:t>
            </a: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Es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como el hombre que yéndose lejos, dejó su casa, y dio autoridad a sus siervos, y a cada uno su obra, y al portero mandó que velase. </a:t>
            </a: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Velad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, pues, porque no sabéis cuándo vendrá el señor de la casa; si al anochecer, o a la medianoche, o al canto del gallo, o a la mañana; </a:t>
            </a: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para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que cuando venga de repente, no os halle durmiendo. </a:t>
            </a: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Y </a:t>
            </a:r>
            <a:r>
              <a:rPr lang="es-ES" sz="2000" b="1" dirty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lo que a vosotros digo, a todos lo digo: Velad. </a:t>
            </a:r>
            <a:endParaRPr lang="es-ES" sz="2000" b="1" dirty="0" smtClean="0">
              <a:gradFill>
                <a:gsLst>
                  <a:gs pos="98750">
                    <a:srgbClr val="002060"/>
                  </a:gs>
                  <a:gs pos="0">
                    <a:srgbClr val="2D82FF">
                      <a:lumMod val="50000"/>
                    </a:srgbClr>
                  </a:gs>
                  <a:gs pos="51000">
                    <a:srgbClr val="7030A0">
                      <a:lumMod val="58000"/>
                    </a:srgbClr>
                  </a:gs>
                </a:gsLst>
                <a:lin ang="5400000" scaled="0"/>
              </a:gradFill>
            </a:endParaRPr>
          </a:p>
          <a:p>
            <a:pPr algn="ctr"/>
            <a:r>
              <a:rPr lang="es-ES" sz="2000" b="1" dirty="0" smtClean="0">
                <a:gradFill>
                  <a:gsLst>
                    <a:gs pos="98750">
                      <a:srgbClr val="002060"/>
                    </a:gs>
                    <a:gs pos="0">
                      <a:srgbClr val="2D82FF">
                        <a:lumMod val="50000"/>
                      </a:srgbClr>
                    </a:gs>
                    <a:gs pos="51000">
                      <a:srgbClr val="7030A0">
                        <a:lumMod val="58000"/>
                      </a:srgbClr>
                    </a:gs>
                  </a:gsLst>
                  <a:lin ang="5400000" scaled="0"/>
                </a:gradFill>
              </a:rPr>
              <a:t>Marcos 13:32-37</a:t>
            </a:r>
            <a:endParaRPr lang="es-ES" sz="2000" b="1" dirty="0">
              <a:gradFill>
                <a:gsLst>
                  <a:gs pos="98750">
                    <a:srgbClr val="002060"/>
                  </a:gs>
                  <a:gs pos="0">
                    <a:srgbClr val="2D82FF">
                      <a:lumMod val="50000"/>
                    </a:srgbClr>
                  </a:gs>
                  <a:gs pos="51000">
                    <a:srgbClr val="7030A0">
                      <a:lumMod val="58000"/>
                    </a:srgbClr>
                  </a:gs>
                </a:gsLst>
                <a:lin ang="5400000" scaled="0"/>
              </a:gradFill>
            </a:endParaRPr>
          </a:p>
          <a:p>
            <a:pPr algn="ctr"/>
            <a:endParaRPr lang="es-ES" sz="2400" b="1" dirty="0">
              <a:gradFill>
                <a:gsLst>
                  <a:gs pos="98750">
                    <a:srgbClr val="002060"/>
                  </a:gs>
                  <a:gs pos="0">
                    <a:srgbClr val="2D82FF"/>
                  </a:gs>
                  <a:gs pos="52000">
                    <a:srgbClr val="7030A0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6233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L ARREBATAMIENT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1" t="17995" r="14108" b="24362"/>
          <a:stretch/>
        </p:blipFill>
        <p:spPr bwMode="auto">
          <a:xfrm rot="21389916">
            <a:off x="576374" y="620305"/>
            <a:ext cx="2160240" cy="127183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t="14020" r="5712" b="24267"/>
          <a:stretch/>
        </p:blipFill>
        <p:spPr bwMode="auto">
          <a:xfrm>
            <a:off x="6675058" y="4515966"/>
            <a:ext cx="2436894" cy="56236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7030A0">
                <a:alpha val="8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44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992</Words>
  <Application>Microsoft Office PowerPoint</Application>
  <PresentationFormat>Presentación en pantalla (16:9)</PresentationFormat>
  <Paragraphs>80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17</cp:revision>
  <dcterms:created xsi:type="dcterms:W3CDTF">2017-10-12T20:51:10Z</dcterms:created>
  <dcterms:modified xsi:type="dcterms:W3CDTF">2017-10-15T01:02:05Z</dcterms:modified>
</cp:coreProperties>
</file>