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8"/>
  </p:notesMasterIdLst>
  <p:sldIdLst>
    <p:sldId id="271" r:id="rId3"/>
    <p:sldId id="272" r:id="rId4"/>
    <p:sldId id="269" r:id="rId5"/>
    <p:sldId id="273" r:id="rId6"/>
    <p:sldId id="257" r:id="rId7"/>
    <p:sldId id="274" r:id="rId8"/>
    <p:sldId id="258" r:id="rId9"/>
    <p:sldId id="275" r:id="rId10"/>
    <p:sldId id="261" r:id="rId11"/>
    <p:sldId id="276" r:id="rId12"/>
    <p:sldId id="265" r:id="rId13"/>
    <p:sldId id="277" r:id="rId14"/>
    <p:sldId id="262" r:id="rId15"/>
    <p:sldId id="278" r:id="rId16"/>
    <p:sldId id="260" r:id="rId17"/>
    <p:sldId id="279" r:id="rId18"/>
    <p:sldId id="264" r:id="rId19"/>
    <p:sldId id="263" r:id="rId20"/>
    <p:sldId id="280" r:id="rId21"/>
    <p:sldId id="266" r:id="rId22"/>
    <p:sldId id="281" r:id="rId23"/>
    <p:sldId id="268" r:id="rId24"/>
    <p:sldId id="267" r:id="rId25"/>
    <p:sldId id="259" r:id="rId26"/>
    <p:sldId id="270" r:id="rId2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1HYBP1eCzmCS1I8AactXg" hashData="9KVRrx+DYXjm42WkR0FJrzouk9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5620"/>
    <p:restoredTop sz="89425" autoAdjust="0"/>
  </p:normalViewPr>
  <p:slideViewPr>
    <p:cSldViewPr>
      <p:cViewPr>
        <p:scale>
          <a:sx n="400" d="100"/>
          <a:sy n="400" d="100"/>
        </p:scale>
        <p:origin x="5826" y="419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9F9A20-E009-488E-BF93-1C14AC0B8E54}" type="datetimeFigureOut">
              <a:rPr lang="es-PE" smtClean="0"/>
              <a:pPr/>
              <a:t>25/09/2017</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0226DD-0A02-44A3-8842-C32124AD0FD0}"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260226DD-0A02-44A3-8842-C32124AD0FD0}" type="slidenum">
              <a:rPr lang="es-PE" smtClean="0"/>
              <a:pPr/>
              <a:t>10</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1FEABC0-873A-46C0-938B-C7BA29489D41}" type="datetimeFigureOut">
              <a:rPr lang="es-PE" smtClean="0"/>
              <a:pPr/>
              <a:t>25/09/2017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958CBB6-64D4-4AC9-9727-9A04A68CF932}" type="slidenum">
              <a:rPr lang="es-PE" smtClean="0"/>
              <a:pPr/>
              <a:t>‹Nº›</a:t>
            </a:fld>
            <a:endParaRPr lang="es-PE"/>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1FEABC0-873A-46C0-938B-C7BA29489D41}" type="datetimeFigureOut">
              <a:rPr lang="es-PE" smtClean="0"/>
              <a:pPr/>
              <a:t>25/09/2017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958CBB6-64D4-4AC9-9727-9A04A68CF932}"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9.png"/><Relationship Id="rId18" Type="http://schemas.openxmlformats.org/officeDocument/2006/relationships/image" Target="../media/image3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5.png"/><Relationship Id="rId11" Type="http://schemas.openxmlformats.org/officeDocument/2006/relationships/image" Target="../media/image28.png"/><Relationship Id="rId5" Type="http://schemas.openxmlformats.org/officeDocument/2006/relationships/hyperlink" Target="http://www.mispps.com/" TargetMode="External"/><Relationship Id="rId15" Type="http://schemas.openxmlformats.org/officeDocument/2006/relationships/image" Target="../media/image30.png"/><Relationship Id="rId10" Type="http://schemas.openxmlformats.org/officeDocument/2006/relationships/hyperlink" Target="https://www.facebook.com/mispps" TargetMode="External"/><Relationship Id="rId4" Type="http://schemas.openxmlformats.org/officeDocument/2006/relationships/image" Target="../media/image24.png"/><Relationship Id="rId9" Type="http://schemas.openxmlformats.org/officeDocument/2006/relationships/image" Target="../media/image2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500"/>
          </a:xfrm>
        </p:spPr>
        <p:txBody>
          <a:bodyPr/>
          <a:lstStyle/>
          <a:p>
            <a:endParaRPr lang="es-PE" dirty="0"/>
          </a:p>
        </p:txBody>
      </p:sp>
      <p:pic>
        <p:nvPicPr>
          <p:cNvPr id="26626" name="Picture 2" descr="C:\Users\Feli y Jorge\Documents\ppsx\1.jpg"/>
          <p:cNvPicPr>
            <a:picLocks noChangeAspect="1" noChangeArrowheads="1"/>
          </p:cNvPicPr>
          <p:nvPr/>
        </p:nvPicPr>
        <p:blipFill>
          <a:blip r:embed="rId3"/>
          <a:srcRect/>
          <a:stretch>
            <a:fillRect/>
          </a:stretch>
        </p:blipFill>
        <p:spPr bwMode="auto">
          <a:xfrm>
            <a:off x="1" y="0"/>
            <a:ext cx="9129878" cy="5143499"/>
          </a:xfrm>
          <a:prstGeom prst="rect">
            <a:avLst/>
          </a:prstGeom>
          <a:noFill/>
        </p:spPr>
      </p:pic>
      <p:pic>
        <p:nvPicPr>
          <p:cNvPr id="6" name="5 Imagen" descr="cooltext259882970839716.png"/>
          <p:cNvPicPr>
            <a:picLocks noChangeAspect="1"/>
          </p:cNvPicPr>
          <p:nvPr/>
        </p:nvPicPr>
        <p:blipFill>
          <a:blip r:embed="rId4">
            <a:lum bright="-20000" contrast="40000"/>
          </a:blip>
          <a:stretch>
            <a:fillRect/>
          </a:stretch>
        </p:blipFill>
        <p:spPr>
          <a:xfrm>
            <a:off x="642910" y="0"/>
            <a:ext cx="2520739" cy="1202983"/>
          </a:xfrm>
          <a:prstGeom prst="rect">
            <a:avLst/>
          </a:prstGeom>
        </p:spPr>
      </p:pic>
      <p:pic>
        <p:nvPicPr>
          <p:cNvPr id="7" name="6 Imagen" descr="cooltext259883006464165.png"/>
          <p:cNvPicPr>
            <a:picLocks noChangeAspect="1"/>
          </p:cNvPicPr>
          <p:nvPr/>
        </p:nvPicPr>
        <p:blipFill>
          <a:blip r:embed="rId5">
            <a:lum bright="-20000" contrast="40000"/>
          </a:blip>
          <a:stretch>
            <a:fillRect/>
          </a:stretch>
        </p:blipFill>
        <p:spPr>
          <a:xfrm>
            <a:off x="2958012" y="55719"/>
            <a:ext cx="5900268" cy="1150630"/>
          </a:xfrm>
          <a:prstGeom prst="rect">
            <a:avLst/>
          </a:prstGeom>
        </p:spPr>
      </p:pic>
      <p:pic>
        <p:nvPicPr>
          <p:cNvPr id="8" name="7 Imagen" descr="cooltext259883028753009.png"/>
          <p:cNvPicPr>
            <a:picLocks noChangeAspect="1"/>
          </p:cNvPicPr>
          <p:nvPr/>
        </p:nvPicPr>
        <p:blipFill>
          <a:blip r:embed="rId6">
            <a:lum bright="-20000" contrast="40000"/>
          </a:blip>
          <a:stretch>
            <a:fillRect/>
          </a:stretch>
        </p:blipFill>
        <p:spPr>
          <a:xfrm>
            <a:off x="285720" y="928676"/>
            <a:ext cx="2286016" cy="1071570"/>
          </a:xfrm>
          <a:prstGeom prst="rect">
            <a:avLst/>
          </a:prstGeom>
        </p:spPr>
      </p:pic>
      <p:pic>
        <p:nvPicPr>
          <p:cNvPr id="9" name="8 Imagen" descr="cooltext259883058188657.png"/>
          <p:cNvPicPr>
            <a:picLocks noChangeAspect="1"/>
          </p:cNvPicPr>
          <p:nvPr/>
        </p:nvPicPr>
        <p:blipFill>
          <a:blip r:embed="rId7">
            <a:lum bright="-20000" contrast="40000"/>
          </a:blip>
          <a:stretch>
            <a:fillRect/>
          </a:stretch>
        </p:blipFill>
        <p:spPr>
          <a:xfrm>
            <a:off x="2643174" y="928676"/>
            <a:ext cx="1827050" cy="1071570"/>
          </a:xfrm>
          <a:prstGeom prst="rect">
            <a:avLst/>
          </a:prstGeom>
        </p:spPr>
      </p:pic>
      <p:pic>
        <p:nvPicPr>
          <p:cNvPr id="10" name="9 Imagen" descr="cooltext259883100025684.png"/>
          <p:cNvPicPr>
            <a:picLocks noChangeAspect="1"/>
          </p:cNvPicPr>
          <p:nvPr/>
        </p:nvPicPr>
        <p:blipFill>
          <a:blip r:embed="rId8">
            <a:lum bright="-20000" contrast="40000"/>
          </a:blip>
          <a:stretch>
            <a:fillRect/>
          </a:stretch>
        </p:blipFill>
        <p:spPr>
          <a:xfrm>
            <a:off x="4500562" y="1071552"/>
            <a:ext cx="2245909" cy="1000131"/>
          </a:xfrm>
          <a:prstGeom prst="rect">
            <a:avLst/>
          </a:prstGeom>
        </p:spPr>
      </p:pic>
      <p:pic>
        <p:nvPicPr>
          <p:cNvPr id="11" name="10 Imagen" descr="cooltext259883129854233.png"/>
          <p:cNvPicPr>
            <a:picLocks noChangeAspect="1"/>
          </p:cNvPicPr>
          <p:nvPr/>
        </p:nvPicPr>
        <p:blipFill>
          <a:blip r:embed="rId9">
            <a:lum bright="-20000" contrast="40000"/>
          </a:blip>
          <a:stretch>
            <a:fillRect/>
          </a:stretch>
        </p:blipFill>
        <p:spPr>
          <a:xfrm>
            <a:off x="6643702" y="1000114"/>
            <a:ext cx="2126871" cy="1000132"/>
          </a:xfrm>
          <a:prstGeom prst="rect">
            <a:avLst/>
          </a:prstGeom>
        </p:spPr>
      </p:pic>
      <p:pic>
        <p:nvPicPr>
          <p:cNvPr id="12" name="11 Imagen" descr="cooltext259885846439878.png"/>
          <p:cNvPicPr>
            <a:picLocks noChangeAspect="1"/>
          </p:cNvPicPr>
          <p:nvPr/>
        </p:nvPicPr>
        <p:blipFill>
          <a:blip r:embed="rId10">
            <a:lum bright="40000" contrast="40000"/>
          </a:blip>
          <a:stretch>
            <a:fillRect/>
          </a:stretch>
        </p:blipFill>
        <p:spPr>
          <a:xfrm>
            <a:off x="5901336" y="4286263"/>
            <a:ext cx="3242664" cy="428628"/>
          </a:xfrm>
          <a:prstGeom prst="rect">
            <a:avLst/>
          </a:prstGeom>
        </p:spPr>
      </p:pic>
    </p:spTree>
  </p:cSld>
  <p:clrMapOvr>
    <a:masterClrMapping/>
  </p:clrMapOvr>
  <p:transition spd="slow" advTm="18000">
    <p:newsflash/>
    <p:sndAc>
      <p:stSnd loop="1">
        <p:snd r:embed="rId2" name="Chris_Spheeris_-_Mediterraneo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6"/>
                                        </p:tgtEl>
                                        <p:attrNameLst>
                                          <p:attrName>ppt_x</p:attrName>
                                          <p:attrName>ppt_y</p:attrName>
                                        </p:attrNameLst>
                                      </p:cBhvr>
                                    </p:animMotion>
                                    <p:animEffect transition="in" filter="fade">
                                      <p:cBhvr>
                                        <p:cTn id="9" dur="2000"/>
                                        <p:tgtEl>
                                          <p:spTgt spid="6"/>
                                        </p:tgtEl>
                                      </p:cBhvr>
                                    </p:animEffect>
                                  </p:childTnLst>
                                </p:cTn>
                              </p:par>
                            </p:childTnLst>
                          </p:cTn>
                        </p:par>
                        <p:par>
                          <p:cTn id="10" fill="hold">
                            <p:stCondLst>
                              <p:cond delay="2000"/>
                            </p:stCondLst>
                            <p:childTnLst>
                              <p:par>
                                <p:cTn id="11" presetID="5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Scale>
                                      <p:cBhvr>
                                        <p:cTn id="13"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2000" decel="50000" fill="hold">
                                          <p:stCondLst>
                                            <p:cond delay="0"/>
                                          </p:stCondLst>
                                        </p:cTn>
                                        <p:tgtEl>
                                          <p:spTgt spid="7"/>
                                        </p:tgtEl>
                                        <p:attrNameLst>
                                          <p:attrName>ppt_x</p:attrName>
                                          <p:attrName>ppt_y</p:attrName>
                                        </p:attrNameLst>
                                      </p:cBhvr>
                                    </p:animMotion>
                                    <p:animEffect transition="in" filter="fade">
                                      <p:cBhvr>
                                        <p:cTn id="15" dur="2000"/>
                                        <p:tgtEl>
                                          <p:spTgt spid="7"/>
                                        </p:tgtEl>
                                      </p:cBhvr>
                                    </p:animEffect>
                                  </p:childTnLst>
                                </p:cTn>
                              </p:par>
                            </p:childTnLst>
                          </p:cTn>
                        </p:par>
                        <p:par>
                          <p:cTn id="16" fill="hold">
                            <p:stCondLst>
                              <p:cond delay="4000"/>
                            </p:stCondLst>
                            <p:childTnLst>
                              <p:par>
                                <p:cTn id="17" presetID="52"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Scale>
                                      <p:cBhvr>
                                        <p:cTn id="19"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2000" decel="50000" fill="hold">
                                          <p:stCondLst>
                                            <p:cond delay="0"/>
                                          </p:stCondLst>
                                        </p:cTn>
                                        <p:tgtEl>
                                          <p:spTgt spid="8"/>
                                        </p:tgtEl>
                                        <p:attrNameLst>
                                          <p:attrName>ppt_x</p:attrName>
                                          <p:attrName>ppt_y</p:attrName>
                                        </p:attrNameLst>
                                      </p:cBhvr>
                                    </p:animMotion>
                                    <p:animEffect transition="in" filter="fade">
                                      <p:cBhvr>
                                        <p:cTn id="21" dur="2000"/>
                                        <p:tgtEl>
                                          <p:spTgt spid="8"/>
                                        </p:tgtEl>
                                      </p:cBhvr>
                                    </p:animEffect>
                                  </p:childTnLst>
                                </p:cTn>
                              </p:par>
                            </p:childTnLst>
                          </p:cTn>
                        </p:par>
                        <p:par>
                          <p:cTn id="22" fill="hold">
                            <p:stCondLst>
                              <p:cond delay="6000"/>
                            </p:stCondLst>
                            <p:childTnLst>
                              <p:par>
                                <p:cTn id="23" presetID="52" presetClass="entr" presetSubtype="0"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Scale>
                                      <p:cBhvr>
                                        <p:cTn id="25"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000" decel="50000" fill="hold">
                                          <p:stCondLst>
                                            <p:cond delay="0"/>
                                          </p:stCondLst>
                                        </p:cTn>
                                        <p:tgtEl>
                                          <p:spTgt spid="9"/>
                                        </p:tgtEl>
                                        <p:attrNameLst>
                                          <p:attrName>ppt_x</p:attrName>
                                          <p:attrName>ppt_y</p:attrName>
                                        </p:attrNameLst>
                                      </p:cBhvr>
                                    </p:animMotion>
                                    <p:animEffect transition="in" filter="fade">
                                      <p:cBhvr>
                                        <p:cTn id="27" dur="2000"/>
                                        <p:tgtEl>
                                          <p:spTgt spid="9"/>
                                        </p:tgtEl>
                                      </p:cBhvr>
                                    </p:animEffect>
                                  </p:childTnLst>
                                </p:cTn>
                              </p:par>
                            </p:childTnLst>
                          </p:cTn>
                        </p:par>
                        <p:par>
                          <p:cTn id="28" fill="hold">
                            <p:stCondLst>
                              <p:cond delay="8000"/>
                            </p:stCondLst>
                            <p:childTnLst>
                              <p:par>
                                <p:cTn id="29" presetID="52"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Scale>
                                      <p:cBhvr>
                                        <p:cTn id="31"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2000" decel="50000" fill="hold">
                                          <p:stCondLst>
                                            <p:cond delay="0"/>
                                          </p:stCondLst>
                                        </p:cTn>
                                        <p:tgtEl>
                                          <p:spTgt spid="10"/>
                                        </p:tgtEl>
                                        <p:attrNameLst>
                                          <p:attrName>ppt_x</p:attrName>
                                          <p:attrName>ppt_y</p:attrName>
                                        </p:attrNameLst>
                                      </p:cBhvr>
                                    </p:animMotion>
                                    <p:animEffect transition="in" filter="fade">
                                      <p:cBhvr>
                                        <p:cTn id="33" dur="2000"/>
                                        <p:tgtEl>
                                          <p:spTgt spid="10"/>
                                        </p:tgtEl>
                                      </p:cBhvr>
                                    </p:animEffect>
                                  </p:childTnLst>
                                </p:cTn>
                              </p:par>
                            </p:childTnLst>
                          </p:cTn>
                        </p:par>
                        <p:par>
                          <p:cTn id="34" fill="hold">
                            <p:stCondLst>
                              <p:cond delay="10000"/>
                            </p:stCondLst>
                            <p:childTnLst>
                              <p:par>
                                <p:cTn id="35" presetID="52" presetClass="entr" presetSubtype="0"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Scale>
                                      <p:cBhvr>
                                        <p:cTn id="37"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2000" decel="50000" fill="hold">
                                          <p:stCondLst>
                                            <p:cond delay="0"/>
                                          </p:stCondLst>
                                        </p:cTn>
                                        <p:tgtEl>
                                          <p:spTgt spid="11"/>
                                        </p:tgtEl>
                                        <p:attrNameLst>
                                          <p:attrName>ppt_x</p:attrName>
                                          <p:attrName>ppt_y</p:attrName>
                                        </p:attrNameLst>
                                      </p:cBhvr>
                                    </p:animMotion>
                                    <p:animEffect transition="in" filter="fade">
                                      <p:cBhvr>
                                        <p:cTn id="39" dur="2000"/>
                                        <p:tgtEl>
                                          <p:spTgt spid="11"/>
                                        </p:tgtEl>
                                      </p:cBhvr>
                                    </p:animEffect>
                                  </p:childTnLst>
                                </p:cTn>
                              </p:par>
                            </p:childTnLst>
                          </p:cTn>
                        </p:par>
                        <p:par>
                          <p:cTn id="40" fill="hold">
                            <p:stCondLst>
                              <p:cond delay="12000"/>
                            </p:stCondLst>
                            <p:childTnLst>
                              <p:par>
                                <p:cTn id="41" presetID="29" presetClass="entr" presetSubtype="0"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ppt_x</p:attrName>
                                        </p:attrNameLst>
                                      </p:cBhvr>
                                      <p:tavLst>
                                        <p:tav tm="0">
                                          <p:val>
                                            <p:strVal val="#ppt_x-.2"/>
                                          </p:val>
                                        </p:tav>
                                        <p:tav tm="100000">
                                          <p:val>
                                            <p:strVal val="#ppt_x"/>
                                          </p:val>
                                        </p:tav>
                                      </p:tavLst>
                                    </p:anim>
                                    <p:anim calcmode="lin" valueType="num">
                                      <p:cBhvr>
                                        <p:cTn id="44"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45"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sp>
        <p:nvSpPr>
          <p:cNvPr id="5" name="4 CuadroTexto"/>
          <p:cNvSpPr txBox="1"/>
          <p:nvPr/>
        </p:nvSpPr>
        <p:spPr>
          <a:xfrm>
            <a:off x="1714480" y="2071684"/>
            <a:ext cx="5000660" cy="923330"/>
          </a:xfrm>
          <a:prstGeom prst="rect">
            <a:avLst/>
          </a:prstGeom>
          <a:noFill/>
        </p:spPr>
        <p:txBody>
          <a:bodyPr wrap="square" rtlCol="0">
            <a:spAutoFit/>
          </a:bodyPr>
          <a:lstStyle/>
          <a:p>
            <a:pPr algn="ctr"/>
            <a:r>
              <a:rPr lang="es-PE" b="1" dirty="0" smtClean="0">
                <a:solidFill>
                  <a:srgbClr val="92D050"/>
                </a:solidFill>
                <a:effectLst>
                  <a:outerShdw blurRad="38100" dist="38100" dir="2700000" algn="tl">
                    <a:srgbClr val="000000">
                      <a:alpha val="43137"/>
                    </a:srgbClr>
                  </a:outerShdw>
                </a:effectLst>
              </a:rPr>
              <a:t>Cuidarás tu presentación todos los días. Vístete bien, arréglate como si fueras a una fiesta.</a:t>
            </a:r>
          </a:p>
          <a:p>
            <a:pPr algn="ctr"/>
            <a:r>
              <a:rPr lang="es-PE" b="1" dirty="0" smtClean="0">
                <a:solidFill>
                  <a:srgbClr val="92D050"/>
                </a:solidFill>
                <a:effectLst>
                  <a:outerShdw blurRad="38100" dist="38100" dir="2700000" algn="tl">
                    <a:srgbClr val="000000">
                      <a:alpha val="43137"/>
                    </a:srgbClr>
                  </a:outerShdw>
                </a:effectLst>
              </a:rPr>
              <a:t> ¡Qué más fiesta que la vida!</a:t>
            </a:r>
            <a:endParaRPr lang="es-PE" b="1" dirty="0">
              <a:solidFill>
                <a:srgbClr val="92D050"/>
              </a:solidFill>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sp>
        <p:nvSpPr>
          <p:cNvPr id="3" name="2 CuadroTexto"/>
          <p:cNvSpPr txBox="1"/>
          <p:nvPr/>
        </p:nvSpPr>
        <p:spPr>
          <a:xfrm>
            <a:off x="1643042" y="1857370"/>
            <a:ext cx="5786478" cy="1200329"/>
          </a:xfrm>
          <a:prstGeom prst="rect">
            <a:avLst/>
          </a:prstGeom>
          <a:noFill/>
        </p:spPr>
        <p:txBody>
          <a:bodyPr wrap="square" rtlCol="0">
            <a:spAutoFit/>
          </a:bodyPr>
          <a:lstStyle/>
          <a:p>
            <a:pPr algn="ctr"/>
            <a:r>
              <a:rPr lang="es-PE" b="1" dirty="0" smtClean="0">
                <a:solidFill>
                  <a:srgbClr val="92D050"/>
                </a:solidFill>
                <a:effectLst>
                  <a:outerShdw blurRad="38100" dist="38100" dir="2700000" algn="tl">
                    <a:srgbClr val="000000">
                      <a:alpha val="43137"/>
                    </a:srgbClr>
                  </a:outerShdw>
                </a:effectLst>
              </a:rPr>
              <a:t>No te encerrarás en tu casa ni en tu habitación. Nada de jugar al enclaustrado/a o al preso voluntario/a. Saldrás a la calle y al campo de paseo. El agua estancada se pudre y la máquina inmóvil se enmohece.</a:t>
            </a:r>
            <a:endParaRPr lang="es-PE" b="1" dirty="0">
              <a:solidFill>
                <a:srgbClr val="92D050"/>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sp>
        <p:nvSpPr>
          <p:cNvPr id="3" name="2 CuadroTexto"/>
          <p:cNvSpPr txBox="1"/>
          <p:nvPr/>
        </p:nvSpPr>
        <p:spPr>
          <a:xfrm>
            <a:off x="1714480" y="2071684"/>
            <a:ext cx="5786478" cy="923330"/>
          </a:xfrm>
          <a:prstGeom prst="rect">
            <a:avLst/>
          </a:prstGeom>
          <a:noFill/>
        </p:spPr>
        <p:txBody>
          <a:bodyPr wrap="square" rtlCol="0">
            <a:spAutoFit/>
          </a:bodyPr>
          <a:lstStyle/>
          <a:p>
            <a:pPr algn="ctr"/>
            <a:r>
              <a:rPr lang="es-PE" b="1" dirty="0" smtClean="0">
                <a:solidFill>
                  <a:srgbClr val="92D050"/>
                </a:solidFill>
                <a:effectLst>
                  <a:outerShdw blurRad="38100" dist="38100" dir="2700000" algn="tl">
                    <a:srgbClr val="000000">
                      <a:alpha val="43137"/>
                    </a:srgbClr>
                  </a:outerShdw>
                </a:effectLst>
              </a:rPr>
              <a:t>Amarás al ejercicio físico como a ti mismo/a. Un rato de gimnasio, una caminata razonable dentro o fuera de casa. Contra inercia, diligencia</a:t>
            </a:r>
            <a:endParaRPr lang="es-PE" b="1" dirty="0">
              <a:solidFill>
                <a:srgbClr val="92D050"/>
              </a:solidFill>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sp>
        <p:nvSpPr>
          <p:cNvPr id="3" name="2 CuadroTexto"/>
          <p:cNvSpPr txBox="1"/>
          <p:nvPr/>
        </p:nvSpPr>
        <p:spPr>
          <a:xfrm>
            <a:off x="1785918" y="1857370"/>
            <a:ext cx="5786478" cy="923330"/>
          </a:xfrm>
          <a:prstGeom prst="rect">
            <a:avLst/>
          </a:prstGeom>
          <a:noFill/>
        </p:spPr>
        <p:txBody>
          <a:bodyPr wrap="square" rtlCol="0">
            <a:spAutoFit/>
          </a:bodyPr>
          <a:lstStyle/>
          <a:p>
            <a:pPr algn="ctr"/>
            <a:r>
              <a:rPr lang="es-PE" b="1" dirty="0" smtClean="0">
                <a:solidFill>
                  <a:srgbClr val="92D050"/>
                </a:solidFill>
                <a:effectLst>
                  <a:outerShdw blurRad="38100" dist="38100" dir="2700000" algn="tl">
                    <a:srgbClr val="000000">
                      <a:alpha val="43137"/>
                    </a:srgbClr>
                  </a:outerShdw>
                </a:effectLst>
              </a:rPr>
              <a:t>Evitarás actividades y gestos de viejo/a derrumbado/a. La cabeza gacha, la espalda encorvada, los pies arrastrándose. ¡No! Que la gente diga un piropo cuando pasas.</a:t>
            </a:r>
            <a:endParaRPr lang="es-PE" b="1" dirty="0">
              <a:solidFill>
                <a:srgbClr val="92D050"/>
              </a:solidFill>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36-illustration-of-a-blank-green-frame-border-pv.png"/>
          <p:cNvPicPr>
            <a:picLocks noChangeAspect="1"/>
          </p:cNvPicPr>
          <p:nvPr/>
        </p:nvPicPr>
        <p:blipFill>
          <a:blip r:embed="rId3"/>
          <a:stretch>
            <a:fillRect/>
          </a:stretch>
        </p:blipFill>
        <p:spPr>
          <a:xfrm>
            <a:off x="794742" y="0"/>
            <a:ext cx="7554515" cy="5143500"/>
          </a:xfrm>
          <a:prstGeom prst="rect">
            <a:avLst/>
          </a:prstGeom>
        </p:spPr>
      </p:pic>
      <p:sp>
        <p:nvSpPr>
          <p:cNvPr id="3" name="2 CuadroTexto"/>
          <p:cNvSpPr txBox="1"/>
          <p:nvPr/>
        </p:nvSpPr>
        <p:spPr>
          <a:xfrm>
            <a:off x="1785918" y="1714494"/>
            <a:ext cx="5857916" cy="1477328"/>
          </a:xfrm>
          <a:prstGeom prst="rect">
            <a:avLst/>
          </a:prstGeom>
          <a:noFill/>
        </p:spPr>
        <p:txBody>
          <a:bodyPr wrap="square" rtlCol="0">
            <a:spAutoFit/>
          </a:bodyPr>
          <a:lstStyle/>
          <a:p>
            <a:pPr algn="ctr"/>
            <a:r>
              <a:rPr lang="es-PE" b="1" dirty="0" smtClean="0">
                <a:solidFill>
                  <a:srgbClr val="92D050"/>
                </a:solidFill>
                <a:effectLst>
                  <a:outerShdw blurRad="38100" dist="38100" dir="2700000" algn="tl">
                    <a:srgbClr val="000000">
                      <a:alpha val="43137"/>
                    </a:srgbClr>
                  </a:outerShdw>
                </a:effectLst>
              </a:rPr>
              <a:t>No hablarás de tu vejez ni te quejarás de tus achaques. Con ello, acabarás por creerte más viejo/a y más enfermo/a de lo que en realidad estás. Y te harán el vacío. Nadie quiere estar oyendo historias de hospital. Deja de auto llamarte viejo/a y considerarte enfermo/a.</a:t>
            </a:r>
            <a:endParaRPr lang="es-PE" b="1" dirty="0">
              <a:solidFill>
                <a:srgbClr val="92D050"/>
              </a:solidFill>
              <a:effectLst>
                <a:outerShdw blurRad="38100" dist="38100" dir="2700000" algn="tl">
                  <a:srgbClr val="000000">
                    <a:alpha val="43137"/>
                  </a:srgbClr>
                </a:outerShdw>
              </a:effectLst>
            </a:endParaRPr>
          </a:p>
        </p:txBody>
      </p:sp>
    </p:spTree>
  </p:cSld>
  <p:clrMapOvr>
    <a:masterClrMapping/>
  </p:clrMapOvr>
  <p:transition advTm="18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sp>
        <p:nvSpPr>
          <p:cNvPr id="3" name="2 CuadroTexto"/>
          <p:cNvSpPr txBox="1"/>
          <p:nvPr/>
        </p:nvSpPr>
        <p:spPr>
          <a:xfrm>
            <a:off x="1857356" y="1714494"/>
            <a:ext cx="5572164" cy="1477328"/>
          </a:xfrm>
          <a:prstGeom prst="rect">
            <a:avLst/>
          </a:prstGeom>
          <a:noFill/>
        </p:spPr>
        <p:txBody>
          <a:bodyPr wrap="square" rtlCol="0">
            <a:spAutoFit/>
          </a:bodyPr>
          <a:lstStyle/>
          <a:p>
            <a:pPr algn="ctr"/>
            <a:r>
              <a:rPr lang="es-PE" b="1" dirty="0" smtClean="0">
                <a:solidFill>
                  <a:srgbClr val="92D050"/>
                </a:solidFill>
                <a:effectLst>
                  <a:outerShdw blurRad="38100" dist="38100" dir="2700000" algn="tl">
                    <a:srgbClr val="000000">
                      <a:alpha val="43137"/>
                    </a:srgbClr>
                  </a:outerShdw>
                </a:effectLst>
              </a:rPr>
              <a:t>Cultivarás el optimismo sobre todas las cosas. Al mal tiempo buena cara. Sé positivo, ten buen humor en las palabras, sé alegre de rostro, amable en los ademanes. Se tiene la edad que se ejerce. La vejez no es cuestión de años sino un estado de ánimo.</a:t>
            </a:r>
            <a:endParaRPr lang="es-PE" b="1" dirty="0">
              <a:solidFill>
                <a:srgbClr val="92D050"/>
              </a:solidFill>
              <a:effectLst>
                <a:outerShdw blurRad="38100" dist="38100" dir="2700000" algn="tl">
                  <a:srgbClr val="000000">
                    <a:alpha val="43137"/>
                  </a:srgbClr>
                </a:outerShdw>
              </a:effectLst>
            </a:endParaRPr>
          </a:p>
        </p:txBody>
      </p:sp>
    </p:spTree>
  </p:cSld>
  <p:clrMapOvr>
    <a:masterClrMapping/>
  </p:clrMapOvr>
  <p:transition advTm="1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sp>
        <p:nvSpPr>
          <p:cNvPr id="3" name="2 CuadroTexto"/>
          <p:cNvSpPr txBox="1"/>
          <p:nvPr/>
        </p:nvSpPr>
        <p:spPr>
          <a:xfrm>
            <a:off x="1714480" y="1928808"/>
            <a:ext cx="5715040" cy="1200329"/>
          </a:xfrm>
          <a:prstGeom prst="rect">
            <a:avLst/>
          </a:prstGeom>
          <a:noFill/>
        </p:spPr>
        <p:txBody>
          <a:bodyPr wrap="square" rtlCol="0">
            <a:spAutoFit/>
          </a:bodyPr>
          <a:lstStyle/>
          <a:p>
            <a:pPr algn="ctr"/>
            <a:r>
              <a:rPr lang="es-PE" b="1" dirty="0" smtClean="0">
                <a:solidFill>
                  <a:srgbClr val="92D050"/>
                </a:solidFill>
                <a:effectLst>
                  <a:outerShdw blurRad="38100" dist="38100" dir="2700000" algn="tl">
                    <a:srgbClr val="000000">
                      <a:alpha val="43137"/>
                    </a:srgbClr>
                  </a:outerShdw>
                </a:effectLst>
              </a:rPr>
              <a:t>Serás útil a ti mismo y a los demás. No eres un parásito ni una rama desgajada voluntariamente del árbol de la vida. Bástate hasta donde sea posible y ayuda. Ayuda con una sonrisa, con un consejo, un servicio.</a:t>
            </a:r>
            <a:endParaRPr lang="es-PE" b="1" dirty="0">
              <a:solidFill>
                <a:srgbClr val="92D050"/>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sp>
        <p:nvSpPr>
          <p:cNvPr id="3" name="2 CuadroTexto"/>
          <p:cNvSpPr txBox="1"/>
          <p:nvPr/>
        </p:nvSpPr>
        <p:spPr>
          <a:xfrm>
            <a:off x="2000232" y="1785932"/>
            <a:ext cx="5286412" cy="1200329"/>
          </a:xfrm>
          <a:prstGeom prst="rect">
            <a:avLst/>
          </a:prstGeom>
          <a:noFill/>
        </p:spPr>
        <p:txBody>
          <a:bodyPr wrap="square" rtlCol="0">
            <a:spAutoFit/>
          </a:bodyPr>
          <a:lstStyle/>
          <a:p>
            <a:pPr algn="ctr"/>
            <a:r>
              <a:rPr lang="es-PE" b="1" dirty="0" smtClean="0">
                <a:solidFill>
                  <a:srgbClr val="92D050"/>
                </a:solidFill>
                <a:effectLst>
                  <a:outerShdw blurRad="38100" dist="38100" dir="2700000" algn="tl">
                    <a:srgbClr val="000000">
                      <a:alpha val="43137"/>
                    </a:srgbClr>
                  </a:outerShdw>
                </a:effectLst>
              </a:rPr>
              <a:t>Trabajarás con tus manos y tu mente. El trabajo es la terapia infalible. Cualquier actitud laboral, intelectual, artística… Medicinas para todos los males, la bendición del trabajo.</a:t>
            </a:r>
            <a:endParaRPr lang="es-PE" dirty="0">
              <a:solidFill>
                <a:srgbClr val="92D050"/>
              </a:solidFill>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sp>
        <p:nvSpPr>
          <p:cNvPr id="3" name="2 CuadroTexto"/>
          <p:cNvSpPr txBox="1"/>
          <p:nvPr/>
        </p:nvSpPr>
        <p:spPr>
          <a:xfrm>
            <a:off x="1928794" y="1142990"/>
            <a:ext cx="5214974" cy="2585323"/>
          </a:xfrm>
          <a:prstGeom prst="rect">
            <a:avLst/>
          </a:prstGeom>
          <a:noFill/>
        </p:spPr>
        <p:txBody>
          <a:bodyPr wrap="square" rtlCol="0">
            <a:spAutoFit/>
          </a:bodyPr>
          <a:lstStyle/>
          <a:p>
            <a:pPr algn="ctr"/>
            <a:r>
              <a:rPr lang="es-PE" b="1" dirty="0" smtClean="0">
                <a:solidFill>
                  <a:srgbClr val="92D050"/>
                </a:solidFill>
                <a:effectLst>
                  <a:outerShdw blurRad="38100" dist="38100" dir="2700000" algn="tl">
                    <a:srgbClr val="000000">
                      <a:alpha val="43137"/>
                    </a:srgbClr>
                  </a:outerShdw>
                </a:effectLst>
              </a:rPr>
              <a:t>Mantendrás vivas y cordiales las relaciones humanas. Desde luego que las que anudan dentro del hogar, integrándose a todos los miembros de la familia. Ahí tienes la oportunidad de convivir con todas las edades, niños, jóvenes y adultos, el perfecto muestrario de la vida. Luego ensancharás el corazón a los amigos, con tal que los amigos no sean exclusivamente viejos como tú.</a:t>
            </a:r>
          </a:p>
          <a:p>
            <a:pPr algn="ctr"/>
            <a:r>
              <a:rPr lang="es-PE" b="1" dirty="0" smtClean="0">
                <a:solidFill>
                  <a:srgbClr val="92D050"/>
                </a:solidFill>
                <a:effectLst>
                  <a:outerShdw blurRad="38100" dist="38100" dir="2700000" algn="tl">
                    <a:srgbClr val="000000">
                      <a:alpha val="43137"/>
                    </a:srgbClr>
                  </a:outerShdw>
                </a:effectLst>
              </a:rPr>
              <a:t> Huye del bazar de antigüedades</a:t>
            </a:r>
            <a:endParaRPr lang="es-PE" dirty="0">
              <a:solidFill>
                <a:srgbClr val="92D050"/>
              </a:solidFill>
              <a:effectLst>
                <a:outerShdw blurRad="38100" dist="38100" dir="2700000" algn="tl">
                  <a:srgbClr val="000000">
                    <a:alpha val="43137"/>
                  </a:srgbClr>
                </a:outerShdw>
              </a:effectLst>
            </a:endParaRPr>
          </a:p>
        </p:txBody>
      </p:sp>
    </p:spTree>
  </p:cSld>
  <p:clrMapOvr>
    <a:masterClrMapping/>
  </p:clrMapOvr>
  <p:transition advTm="2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36-illustration-of-a-blank-green-frame-border-pv.png"/>
          <p:cNvPicPr>
            <a:picLocks noChangeAspect="1"/>
          </p:cNvPicPr>
          <p:nvPr/>
        </p:nvPicPr>
        <p:blipFill>
          <a:blip r:embed="rId2"/>
          <a:stretch>
            <a:fillRect/>
          </a:stretch>
        </p:blipFill>
        <p:spPr>
          <a:xfrm>
            <a:off x="794742" y="0"/>
            <a:ext cx="7554515" cy="5143500"/>
          </a:xfrm>
          <a:prstGeom prst="rect">
            <a:avLst/>
          </a:prstGeom>
        </p:spPr>
      </p:pic>
      <p:sp>
        <p:nvSpPr>
          <p:cNvPr id="3" name="2 CuadroTexto"/>
          <p:cNvSpPr txBox="1"/>
          <p:nvPr/>
        </p:nvSpPr>
        <p:spPr>
          <a:xfrm>
            <a:off x="1643042" y="1714494"/>
            <a:ext cx="5857916" cy="1477328"/>
          </a:xfrm>
          <a:prstGeom prst="rect">
            <a:avLst/>
          </a:prstGeom>
          <a:noFill/>
        </p:spPr>
        <p:txBody>
          <a:bodyPr wrap="square" rtlCol="0">
            <a:spAutoFit/>
          </a:bodyPr>
          <a:lstStyle/>
          <a:p>
            <a:pPr algn="ctr"/>
            <a:r>
              <a:rPr lang="es-PE" b="1" dirty="0" smtClean="0">
                <a:solidFill>
                  <a:srgbClr val="92D050"/>
                </a:solidFill>
                <a:effectLst>
                  <a:outerShdw blurRad="38100" dist="38100" dir="2700000" algn="tl">
                    <a:srgbClr val="000000">
                      <a:alpha val="43137"/>
                    </a:srgbClr>
                  </a:outerShdw>
                </a:effectLst>
              </a:rPr>
              <a:t>No pensarás que todo tiempo pasado fue mejor. Deja de estar condenando a tu mundo y maldiciendo tu momento. Alégrate de que ser parte del mismo y poder ver muchas cosas lindas y nuevas.</a:t>
            </a:r>
            <a:br>
              <a:rPr lang="es-PE" b="1" dirty="0" smtClean="0">
                <a:solidFill>
                  <a:srgbClr val="92D050"/>
                </a:solidFill>
                <a:effectLst>
                  <a:outerShdw blurRad="38100" dist="38100" dir="2700000" algn="tl">
                    <a:srgbClr val="000000">
                      <a:alpha val="43137"/>
                    </a:srgbClr>
                  </a:outerShdw>
                </a:effectLst>
              </a:rPr>
            </a:br>
            <a:r>
              <a:rPr lang="es-PE" b="1" dirty="0" smtClean="0">
                <a:solidFill>
                  <a:srgbClr val="92D050"/>
                </a:solidFill>
                <a:effectLst>
                  <a:outerShdw blurRad="38100" dist="38100" dir="2700000" algn="tl">
                    <a:srgbClr val="000000">
                      <a:alpha val="43137"/>
                    </a:srgbClr>
                  </a:outerShdw>
                </a:effectLst>
              </a:rPr>
              <a:t>¡No te olvides de reír a menudo para mantener la salud!</a:t>
            </a:r>
            <a:endParaRPr lang="es-PE" dirty="0">
              <a:solidFill>
                <a:srgbClr val="92D050"/>
              </a:solidFill>
              <a:effectLst>
                <a:outerShdw blurRad="38100" dist="38100" dir="2700000" algn="tl">
                  <a:srgbClr val="000000">
                    <a:alpha val="43137"/>
                  </a:srgbClr>
                </a:outerShdw>
              </a:effectLst>
            </a:endParaRPr>
          </a:p>
        </p:txBody>
      </p:sp>
    </p:spTree>
  </p:cSld>
  <p:clrMapOvr>
    <a:masterClrMapping/>
  </p:clrMapOvr>
  <p:transition advTm="17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0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0242" name="Picture 2" descr="Rendered Image"/>
          <p:cNvPicPr>
            <a:picLocks noChangeAspect="1" noChangeArrowheads="1"/>
          </p:cNvPicPr>
          <p:nvPr/>
        </p:nvPicPr>
        <p:blipFill>
          <a:blip r:embed="rId3">
            <a:lum bright="-20000" contrast="40000"/>
          </a:blip>
          <a:srcRect/>
          <a:stretch>
            <a:fillRect/>
          </a:stretch>
        </p:blipFill>
        <p:spPr bwMode="auto">
          <a:xfrm rot="20623441">
            <a:off x="1458642" y="3073759"/>
            <a:ext cx="2275890" cy="1558490"/>
          </a:xfrm>
          <a:prstGeom prst="rect">
            <a:avLst/>
          </a:prstGeom>
          <a:noFill/>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10242"/>
                                        </p:tgtEl>
                                        <p:attrNameLst>
                                          <p:attrName>style.visibility</p:attrName>
                                        </p:attrNameLst>
                                      </p:cBhvr>
                                      <p:to>
                                        <p:strVal val="visible"/>
                                      </p:to>
                                    </p:set>
                                    <p:animScale>
                                      <p:cBhvr>
                                        <p:cTn id="7" dur="2000" decel="50000" fill="hold">
                                          <p:stCondLst>
                                            <p:cond delay="0"/>
                                          </p:stCondLst>
                                        </p:cTn>
                                        <p:tgtEl>
                                          <p:spTgt spid="102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10242"/>
                                        </p:tgtEl>
                                        <p:attrNameLst>
                                          <p:attrName>ppt_x</p:attrName>
                                          <p:attrName>ppt_y</p:attrName>
                                        </p:attrNameLst>
                                      </p:cBhvr>
                                    </p:animMotion>
                                    <p:animEffect transition="in" filter="fade">
                                      <p:cBhvr>
                                        <p:cTn id="9" dur="2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460</Words>
  <Application>Microsoft Office PowerPoint</Application>
  <PresentationFormat>Presentación en pantalla (16:9)</PresentationFormat>
  <Paragraphs>16</Paragraphs>
  <Slides>25</Slides>
  <Notes>1</Notes>
  <HiddenSlides>0</HiddenSlides>
  <MMClips>1</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56</cp:revision>
  <dcterms:created xsi:type="dcterms:W3CDTF">2017-09-23T18:13:09Z</dcterms:created>
  <dcterms:modified xsi:type="dcterms:W3CDTF">2017-09-25T19:55:28Z</dcterms:modified>
</cp:coreProperties>
</file>