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93"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4" r:id="rId39"/>
    <p:sldId id="295" r:id="rId40"/>
    <p:sldId id="296" r:id="rId41"/>
    <p:sldId id="297" r:id="rId42"/>
    <p:sldId id="298" r:id="rId43"/>
    <p:sldId id="299" r:id="rId44"/>
    <p:sldId id="300" r:id="rId45"/>
    <p:sldId id="301" r:id="rId46"/>
    <p:sldId id="302" r:id="rId47"/>
    <p:sldId id="303" r:id="rId48"/>
    <p:sldId id="308" r:id="rId49"/>
    <p:sldId id="306" r:id="rId50"/>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11vukZEn5VjQWxjtFNmkw==" hashData="V/lPftnlVbJDK69Ylg/fkoD8st4="/>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204" y="-618"/>
      </p:cViewPr>
      <p:guideLst>
        <p:guide orient="horz" pos="1620"/>
        <p:guide pos="2880"/>
      </p:guideLst>
    </p:cSldViewPr>
  </p:slideViewPr>
  <p:notesTextViewPr>
    <p:cViewPr>
      <p:scale>
        <a:sx n="1" d="1"/>
        <a:sy n="1" d="1"/>
      </p:scale>
      <p:origin x="0" y="0"/>
    </p:cViewPr>
  </p:notesTextViewPr>
  <p:sorterViewPr>
    <p:cViewPr>
      <p:scale>
        <a:sx n="42" d="100"/>
        <a:sy n="42"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BF3682-D578-4AA6-AAC8-2B6DAABC348C}" type="datetimeFigureOut">
              <a:rPr lang="es-ES" smtClean="0"/>
              <a:t>12/11/2016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0FD4B2-FD61-4B6F-9058-4DBA08B25F8C}" type="slidenum">
              <a:rPr lang="es-ES" smtClean="0"/>
              <a:t>‹Nº›</a:t>
            </a:fld>
            <a:endParaRPr lang="es-ES"/>
          </a:p>
        </p:txBody>
      </p:sp>
    </p:spTree>
    <p:extLst>
      <p:ext uri="{BB962C8B-B14F-4D97-AF65-F5344CB8AC3E}">
        <p14:creationId xmlns:p14="http://schemas.microsoft.com/office/powerpoint/2010/main" val="40067263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BF692AC-00E1-4575-9CC9-8073BDFFCAB0}" type="slidenum">
              <a:rPr lang="es-ES" smtClean="0"/>
              <a:t>43</a:t>
            </a:fld>
            <a:endParaRPr lang="es-ES"/>
          </a:p>
        </p:txBody>
      </p:sp>
    </p:spTree>
    <p:extLst>
      <p:ext uri="{BB962C8B-B14F-4D97-AF65-F5344CB8AC3E}">
        <p14:creationId xmlns:p14="http://schemas.microsoft.com/office/powerpoint/2010/main" val="4079054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FF5E5AB-9214-4733-BDE6-8D1622EF4AAB}" type="datetimeFigureOut">
              <a:rPr lang="es-ES" smtClean="0"/>
              <a:t>12/11/2016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0BCA2C-DEFF-4CAF-84D0-1784AC6F3F31}" type="slidenum">
              <a:rPr lang="es-ES" smtClean="0"/>
              <a:t>‹Nº›</a:t>
            </a:fld>
            <a:endParaRPr lang="es-ES"/>
          </a:p>
        </p:txBody>
      </p:sp>
    </p:spTree>
    <p:extLst>
      <p:ext uri="{BB962C8B-B14F-4D97-AF65-F5344CB8AC3E}">
        <p14:creationId xmlns:p14="http://schemas.microsoft.com/office/powerpoint/2010/main" val="25889887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FF5E5AB-9214-4733-BDE6-8D1622EF4AAB}" type="datetimeFigureOut">
              <a:rPr lang="es-ES" smtClean="0"/>
              <a:t>12/11/2016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0BCA2C-DEFF-4CAF-84D0-1784AC6F3F31}" type="slidenum">
              <a:rPr lang="es-ES" smtClean="0"/>
              <a:t>‹Nº›</a:t>
            </a:fld>
            <a:endParaRPr lang="es-ES"/>
          </a:p>
        </p:txBody>
      </p:sp>
    </p:spTree>
    <p:extLst>
      <p:ext uri="{BB962C8B-B14F-4D97-AF65-F5344CB8AC3E}">
        <p14:creationId xmlns:p14="http://schemas.microsoft.com/office/powerpoint/2010/main" val="2981387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FF5E5AB-9214-4733-BDE6-8D1622EF4AAB}" type="datetimeFigureOut">
              <a:rPr lang="es-ES" smtClean="0"/>
              <a:t>12/11/2016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0BCA2C-DEFF-4CAF-84D0-1784AC6F3F31}" type="slidenum">
              <a:rPr lang="es-ES" smtClean="0"/>
              <a:t>‹Nº›</a:t>
            </a:fld>
            <a:endParaRPr lang="es-ES"/>
          </a:p>
        </p:txBody>
      </p:sp>
    </p:spTree>
    <p:extLst>
      <p:ext uri="{BB962C8B-B14F-4D97-AF65-F5344CB8AC3E}">
        <p14:creationId xmlns:p14="http://schemas.microsoft.com/office/powerpoint/2010/main" val="2040514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FF5E5AB-9214-4733-BDE6-8D1622EF4AAB}" type="datetimeFigureOut">
              <a:rPr lang="es-ES" smtClean="0"/>
              <a:t>12/11/2016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C0BCA2C-DEFF-4CAF-84D0-1784AC6F3F31}" type="slidenum">
              <a:rPr lang="es-ES" smtClean="0"/>
              <a:t>‹Nº›</a:t>
            </a:fld>
            <a:endParaRPr lang="es-ES"/>
          </a:p>
        </p:txBody>
      </p:sp>
    </p:spTree>
    <p:extLst>
      <p:ext uri="{BB962C8B-B14F-4D97-AF65-F5344CB8AC3E}">
        <p14:creationId xmlns:p14="http://schemas.microsoft.com/office/powerpoint/2010/main" val="2325530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FF5E5AB-9214-4733-BDE6-8D1622EF4AAB}" type="datetimeFigureOut">
              <a:rPr lang="es-ES" smtClean="0"/>
              <a:t>12/11/2016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C0BCA2C-DEFF-4CAF-84D0-1784AC6F3F31}" type="slidenum">
              <a:rPr lang="es-ES" smtClean="0"/>
              <a:t>‹Nº›</a:t>
            </a:fld>
            <a:endParaRPr lang="es-ES"/>
          </a:p>
        </p:txBody>
      </p:sp>
    </p:spTree>
    <p:extLst>
      <p:ext uri="{BB962C8B-B14F-4D97-AF65-F5344CB8AC3E}">
        <p14:creationId xmlns:p14="http://schemas.microsoft.com/office/powerpoint/2010/main" val="2891667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FF5E5AB-9214-4733-BDE6-8D1622EF4AAB}" type="datetimeFigureOut">
              <a:rPr lang="es-ES" smtClean="0"/>
              <a:t>12/11/2016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C0BCA2C-DEFF-4CAF-84D0-1784AC6F3F31}" type="slidenum">
              <a:rPr lang="es-ES" smtClean="0"/>
              <a:t>‹Nº›</a:t>
            </a:fld>
            <a:endParaRPr lang="es-ES"/>
          </a:p>
        </p:txBody>
      </p:sp>
    </p:spTree>
    <p:extLst>
      <p:ext uri="{BB962C8B-B14F-4D97-AF65-F5344CB8AC3E}">
        <p14:creationId xmlns:p14="http://schemas.microsoft.com/office/powerpoint/2010/main" val="4156718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FF5E5AB-9214-4733-BDE6-8D1622EF4AAB}" type="datetimeFigureOut">
              <a:rPr lang="es-ES" smtClean="0"/>
              <a:t>12/11/2016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C0BCA2C-DEFF-4CAF-84D0-1784AC6F3F31}" type="slidenum">
              <a:rPr lang="es-ES" smtClean="0"/>
              <a:t>‹Nº›</a:t>
            </a:fld>
            <a:endParaRPr lang="es-ES"/>
          </a:p>
        </p:txBody>
      </p:sp>
    </p:spTree>
    <p:extLst>
      <p:ext uri="{BB962C8B-B14F-4D97-AF65-F5344CB8AC3E}">
        <p14:creationId xmlns:p14="http://schemas.microsoft.com/office/powerpoint/2010/main" val="440519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FF5E5AB-9214-4733-BDE6-8D1622EF4AAB}" type="datetimeFigureOut">
              <a:rPr lang="es-ES" smtClean="0"/>
              <a:t>12/11/2016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C0BCA2C-DEFF-4CAF-84D0-1784AC6F3F31}" type="slidenum">
              <a:rPr lang="es-ES" smtClean="0"/>
              <a:t>‹Nº›</a:t>
            </a:fld>
            <a:endParaRPr lang="es-ES"/>
          </a:p>
        </p:txBody>
      </p:sp>
    </p:spTree>
    <p:extLst>
      <p:ext uri="{BB962C8B-B14F-4D97-AF65-F5344CB8AC3E}">
        <p14:creationId xmlns:p14="http://schemas.microsoft.com/office/powerpoint/2010/main" val="2718433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FF5E5AB-9214-4733-BDE6-8D1622EF4AAB}" type="datetimeFigureOut">
              <a:rPr lang="es-ES" smtClean="0"/>
              <a:t>12/11/2016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C0BCA2C-DEFF-4CAF-84D0-1784AC6F3F31}" type="slidenum">
              <a:rPr lang="es-ES" smtClean="0"/>
              <a:t>‹Nº›</a:t>
            </a:fld>
            <a:endParaRPr lang="es-ES"/>
          </a:p>
        </p:txBody>
      </p:sp>
    </p:spTree>
    <p:extLst>
      <p:ext uri="{BB962C8B-B14F-4D97-AF65-F5344CB8AC3E}">
        <p14:creationId xmlns:p14="http://schemas.microsoft.com/office/powerpoint/2010/main" val="3895028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FF5E5AB-9214-4733-BDE6-8D1622EF4AAB}" type="datetimeFigureOut">
              <a:rPr lang="es-ES" smtClean="0"/>
              <a:t>12/11/2016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0BCA2C-DEFF-4CAF-84D0-1784AC6F3F31}" type="slidenum">
              <a:rPr lang="es-ES" smtClean="0"/>
              <a:t>‹Nº›</a:t>
            </a:fld>
            <a:endParaRPr lang="es-ES"/>
          </a:p>
        </p:txBody>
      </p:sp>
    </p:spTree>
    <p:extLst>
      <p:ext uri="{BB962C8B-B14F-4D97-AF65-F5344CB8AC3E}">
        <p14:creationId xmlns:p14="http://schemas.microsoft.com/office/powerpoint/2010/main" val="4174069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FF5E5AB-9214-4733-BDE6-8D1622EF4AAB}" type="datetimeFigureOut">
              <a:rPr lang="es-ES" smtClean="0"/>
              <a:t>12/11/2016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0BCA2C-DEFF-4CAF-84D0-1784AC6F3F31}" type="slidenum">
              <a:rPr lang="es-ES" smtClean="0"/>
              <a:t>‹Nº›</a:t>
            </a:fld>
            <a:endParaRPr lang="es-ES"/>
          </a:p>
        </p:txBody>
      </p:sp>
    </p:spTree>
    <p:extLst>
      <p:ext uri="{BB962C8B-B14F-4D97-AF65-F5344CB8AC3E}">
        <p14:creationId xmlns:p14="http://schemas.microsoft.com/office/powerpoint/2010/main" val="37130656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209895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FF5E5AB-9214-4733-BDE6-8D1622EF4AAB}" type="datetimeFigureOut">
              <a:rPr lang="es-ES" smtClean="0"/>
              <a:t>12/11/2016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C0BCA2C-DEFF-4CAF-84D0-1784AC6F3F31}" type="slidenum">
              <a:rPr lang="es-ES" smtClean="0"/>
              <a:t>‹Nº›</a:t>
            </a:fld>
            <a:endParaRPr lang="es-ES"/>
          </a:p>
        </p:txBody>
      </p:sp>
    </p:spTree>
    <p:extLst>
      <p:ext uri="{BB962C8B-B14F-4D97-AF65-F5344CB8AC3E}">
        <p14:creationId xmlns:p14="http://schemas.microsoft.com/office/powerpoint/2010/main" val="408794709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s://www.youtube.com/watch?feature=player_embedded&amp;v=CplHusy9Hh0" TargetMode="External"/><Relationship Id="rId2" Type="http://schemas.openxmlformats.org/officeDocument/2006/relationships/image" Target="../media/image42.JPG"/><Relationship Id="rId1" Type="http://schemas.openxmlformats.org/officeDocument/2006/relationships/slideLayout" Target="../slideLayouts/slideLayout1.xml"/><Relationship Id="rId6" Type="http://schemas.openxmlformats.org/officeDocument/2006/relationships/hyperlink" Target="http://www.youtube.com/watch?v=EOVAz_WbLhE" TargetMode="External"/><Relationship Id="rId5" Type="http://schemas.openxmlformats.org/officeDocument/2006/relationships/hyperlink" Target="https://www.youtube.com/watch?v=0Pixs-iG0eY" TargetMode="External"/><Relationship Id="rId4" Type="http://schemas.openxmlformats.org/officeDocument/2006/relationships/hyperlink" Target="https://www.youtube.com/watch?v=mgl7cOVjxxY"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aPGzmu67HuQ" TargetMode="External"/><Relationship Id="rId2" Type="http://schemas.openxmlformats.org/officeDocument/2006/relationships/image" Target="../media/image42.JPG"/><Relationship Id="rId1" Type="http://schemas.openxmlformats.org/officeDocument/2006/relationships/slideLayout" Target="../slideLayouts/slideLayout1.xml"/><Relationship Id="rId6" Type="http://schemas.openxmlformats.org/officeDocument/2006/relationships/hyperlink" Target="https://www.youtube.com/watch?v=PVD_0Hv9ztY" TargetMode="External"/><Relationship Id="rId5" Type="http://schemas.openxmlformats.org/officeDocument/2006/relationships/hyperlink" Target="https://www.youtube.com/watch?v=zcQrvbGLpRM" TargetMode="External"/><Relationship Id="rId4" Type="http://schemas.openxmlformats.org/officeDocument/2006/relationships/hyperlink" Target="https://www.youtube.com/watch?v=xXsJy9Xtcvc"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xzqGMGjPuBI" TargetMode="External"/><Relationship Id="rId7" Type="http://schemas.openxmlformats.org/officeDocument/2006/relationships/hyperlink" Target="https://www.youtube.com/watch?v=oAAolUg_4mA" TargetMode="External"/><Relationship Id="rId2" Type="http://schemas.openxmlformats.org/officeDocument/2006/relationships/image" Target="../media/image42.JPG"/><Relationship Id="rId1" Type="http://schemas.openxmlformats.org/officeDocument/2006/relationships/slideLayout" Target="../slideLayouts/slideLayout1.xml"/><Relationship Id="rId6" Type="http://schemas.openxmlformats.org/officeDocument/2006/relationships/hyperlink" Target="https://www.youtube.com/watch?v=My9P5TETJm4" TargetMode="External"/><Relationship Id="rId5" Type="http://schemas.openxmlformats.org/officeDocument/2006/relationships/hyperlink" Target="https://www.youtube.com/watch?v=cEoB079-5Ik" TargetMode="External"/><Relationship Id="rId4" Type="http://schemas.openxmlformats.org/officeDocument/2006/relationships/hyperlink" Target="https://www.youtube.com/watch?v=NUzUyX1nppQ"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www.youtube.com/watch?v=n14gQt_zK_0" TargetMode="External"/><Relationship Id="rId2" Type="http://schemas.openxmlformats.org/officeDocument/2006/relationships/image" Target="../media/image42.JPG"/><Relationship Id="rId1" Type="http://schemas.openxmlformats.org/officeDocument/2006/relationships/slideLayout" Target="../slideLayouts/slideLayout1.xml"/><Relationship Id="rId6" Type="http://schemas.openxmlformats.org/officeDocument/2006/relationships/hyperlink" Target="https://www.youtube.com/watch?v=0Igz1YkqOf8" TargetMode="External"/><Relationship Id="rId5" Type="http://schemas.openxmlformats.org/officeDocument/2006/relationships/hyperlink" Target="https://www.youtube.com/watch?v=kuYgorLTuLw" TargetMode="External"/><Relationship Id="rId4" Type="http://schemas.openxmlformats.org/officeDocument/2006/relationships/hyperlink" Target="https://www.youtube.com/watch?v=WII74bmlWhs"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youtube.com/watch?v=SERz7dxoIMU" TargetMode="External"/><Relationship Id="rId7" Type="http://schemas.openxmlformats.org/officeDocument/2006/relationships/hyperlink" Target="https://www.youtube.com/watch?v=kkvq6WfDt-c" TargetMode="External"/><Relationship Id="rId2" Type="http://schemas.openxmlformats.org/officeDocument/2006/relationships/image" Target="../media/image42.JPG"/><Relationship Id="rId1" Type="http://schemas.openxmlformats.org/officeDocument/2006/relationships/slideLayout" Target="../slideLayouts/slideLayout1.xml"/><Relationship Id="rId6" Type="http://schemas.openxmlformats.org/officeDocument/2006/relationships/hyperlink" Target="https://www.youtube.com/watch?v=PAkAAG8f4zw" TargetMode="External"/><Relationship Id="rId5" Type="http://schemas.openxmlformats.org/officeDocument/2006/relationships/hyperlink" Target="https://www.youtube.com/watch?v=iITR8L6xZA8" TargetMode="External"/><Relationship Id="rId4" Type="http://schemas.openxmlformats.org/officeDocument/2006/relationships/hyperlink" Target="https://www.youtube.com/watch?v=80POITWlsaM"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www.youtube.com/watch?v=2E8BYO1BWsI" TargetMode="External"/><Relationship Id="rId2" Type="http://schemas.openxmlformats.org/officeDocument/2006/relationships/image" Target="../media/image42.JPG"/><Relationship Id="rId1" Type="http://schemas.openxmlformats.org/officeDocument/2006/relationships/slideLayout" Target="../slideLayouts/slideLayout1.xml"/><Relationship Id="rId6" Type="http://schemas.openxmlformats.org/officeDocument/2006/relationships/hyperlink" Target="https://www.youtube.com/watch?v=3oFlns2dJxI" TargetMode="External"/><Relationship Id="rId5" Type="http://schemas.openxmlformats.org/officeDocument/2006/relationships/hyperlink" Target="https://www.youtube.com/watch?v=fS942k5Qh0c" TargetMode="External"/><Relationship Id="rId4" Type="http://schemas.openxmlformats.org/officeDocument/2006/relationships/hyperlink" Target="https://www.youtube.com/watch?v=C2UEsrigmow" TargetMode="External"/></Relationships>
</file>

<file path=ppt/slides/_rels/slide4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43.jpg"/><Relationship Id="rId7" Type="http://schemas.openxmlformats.org/officeDocument/2006/relationships/image" Target="../media/image4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5.png"/><Relationship Id="rId5" Type="http://schemas.microsoft.com/office/2007/relationships/hdphoto" Target="../media/hdphoto1.wdp"/><Relationship Id="rId4" Type="http://schemas.openxmlformats.org/officeDocument/2006/relationships/image" Target="../media/image44.png"/><Relationship Id="rId9" Type="http://schemas.openxmlformats.org/officeDocument/2006/relationships/image" Target="../media/image47.png"/></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48.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48.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46.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48.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www.mispps.com/reflexion/nino-regresa-del-cielo-con-un-mensaje-para-el-mundo-(paloma-roby)/" TargetMode="External"/><Relationship Id="rId2" Type="http://schemas.openxmlformats.org/officeDocument/2006/relationships/image" Target="../media/image48.jpeg"/><Relationship Id="rId1" Type="http://schemas.openxmlformats.org/officeDocument/2006/relationships/slideLayout" Target="../slideLayouts/slideLayout2.xml"/><Relationship Id="rId6" Type="http://schemas.openxmlformats.org/officeDocument/2006/relationships/hyperlink" Target="http://www.mispps.com/fechas-especiales-66/ex-satanista-habla-acerca-de-halloween-(paloma-roby)/" TargetMode="External"/><Relationship Id="rId5" Type="http://schemas.openxmlformats.org/officeDocument/2006/relationships/hyperlink" Target="http://www.mispps.com/fechas-especiales-66/la-cara-oculta-de-halloween-(paloma-roby)/" TargetMode="External"/><Relationship Id="rId4" Type="http://schemas.openxmlformats.org/officeDocument/2006/relationships/hyperlink" Target="http://www.mispps.com/fechas-especiales/es-halloween-un-inocente-juego-de-ninos-(paloma-roby)/" TargetMode="External"/></Relationships>
</file>

<file path=ppt/slides/_rels/slide48.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4.png"/><Relationship Id="rId18" Type="http://schemas.openxmlformats.org/officeDocument/2006/relationships/image" Target="../media/image5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0.png"/><Relationship Id="rId11" Type="http://schemas.openxmlformats.org/officeDocument/2006/relationships/image" Target="../media/image53.png"/><Relationship Id="rId5" Type="http://schemas.openxmlformats.org/officeDocument/2006/relationships/hyperlink" Target="http://www.mispps.com/" TargetMode="External"/><Relationship Id="rId15" Type="http://schemas.openxmlformats.org/officeDocument/2006/relationships/image" Target="../media/image55.png"/><Relationship Id="rId10" Type="http://schemas.openxmlformats.org/officeDocument/2006/relationships/hyperlink" Target="https://www.facebook.com/mispps" TargetMode="External"/><Relationship Id="rId4" Type="http://schemas.openxmlformats.org/officeDocument/2006/relationships/image" Target="../media/image49.png"/><Relationship Id="rId9" Type="http://schemas.openxmlformats.org/officeDocument/2006/relationships/image" Target="../media/image5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OERTAD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27434"/>
            <a:ext cx="9176725" cy="5143500"/>
          </a:xfrm>
          <a:prstGeom prst="rect">
            <a:avLst/>
          </a:prstGeom>
          <a:noFill/>
          <a:ln>
            <a:noFill/>
          </a:ln>
        </p:spPr>
      </p:pic>
      <p:sp>
        <p:nvSpPr>
          <p:cNvPr id="5" name="4 CuadroTexto"/>
          <p:cNvSpPr txBox="1"/>
          <p:nvPr/>
        </p:nvSpPr>
        <p:spPr>
          <a:xfrm>
            <a:off x="7812000" y="4788000"/>
            <a:ext cx="1232306" cy="284693"/>
          </a:xfrm>
          <a:prstGeom prst="rect">
            <a:avLst/>
          </a:prstGeom>
          <a:noFill/>
        </p:spPr>
        <p:txBody>
          <a:bodyPr wrap="square" lIns="68580" tIns="34290" rIns="68580" bIns="34290">
            <a:spAutoFit/>
            <a:scene3d>
              <a:camera prst="obliqueBottomLeft"/>
              <a:lightRig rig="threePt" dir="t"/>
            </a:scene3d>
            <a:sp3d extrusionH="25400">
              <a:extrusionClr>
                <a:schemeClr val="accent2">
                  <a:lumMod val="20000"/>
                  <a:lumOff val="80000"/>
                </a:schemeClr>
              </a:extrusionClr>
            </a:sp3d>
          </a:bodyPr>
          <a:lstStyle/>
          <a:p>
            <a:pPr algn="ctr">
              <a:defRPr/>
            </a:pPr>
            <a:r>
              <a:rPr lang="es-ES" sz="700" b="1" i="1" dirty="0">
                <a:ln w="0">
                  <a:noFill/>
                </a:ln>
                <a:solidFill>
                  <a:srgbClr val="002060"/>
                </a:solidFill>
                <a:latin typeface="Arial Black" panose="020B0A04020102020204" pitchFamily="34" charset="0"/>
                <a:ea typeface="Adobe Gothic Std B" pitchFamily="34" charset="-128"/>
                <a:cs typeface="Aharoni" pitchFamily="2" charset="-79"/>
              </a:rPr>
              <a:t>CON </a:t>
            </a:r>
            <a:r>
              <a:rPr lang="es-ES" sz="700" b="1" i="1" dirty="0" smtClean="0">
                <a:ln w="0">
                  <a:noFill/>
                </a:ln>
                <a:solidFill>
                  <a:srgbClr val="002060"/>
                </a:solidFill>
                <a:latin typeface="Arial Black" panose="020B0A04020102020204" pitchFamily="34" charset="0"/>
                <a:ea typeface="Adobe Gothic Std B" pitchFamily="34" charset="-128"/>
                <a:cs typeface="Aharoni" pitchFamily="2" charset="-79"/>
              </a:rPr>
              <a:t>REPRODUCCIÓN</a:t>
            </a:r>
            <a:endParaRPr lang="es-ES" sz="700" b="1" i="1" dirty="0">
              <a:ln w="0">
                <a:noFill/>
              </a:ln>
              <a:solidFill>
                <a:srgbClr val="002060"/>
              </a:solidFill>
              <a:latin typeface="Arial Black" panose="020B0A04020102020204" pitchFamily="34" charset="0"/>
              <a:ea typeface="Adobe Gothic Std B" pitchFamily="34" charset="-128"/>
              <a:cs typeface="Aharoni" pitchFamily="2" charset="-79"/>
            </a:endParaRPr>
          </a:p>
          <a:p>
            <a:pPr algn="ctr">
              <a:defRPr/>
            </a:pPr>
            <a:r>
              <a:rPr lang="es-ES" sz="700" b="1" i="1" dirty="0">
                <a:ln w="0">
                  <a:noFill/>
                </a:ln>
                <a:solidFill>
                  <a:srgbClr val="002060"/>
                </a:solidFill>
                <a:latin typeface="Arial Black" panose="020B0A04020102020204" pitchFamily="34" charset="0"/>
                <a:ea typeface="Adobe Gothic Std B" pitchFamily="34" charset="-128"/>
                <a:cs typeface="Aharoni" pitchFamily="2" charset="-79"/>
              </a:rPr>
              <a:t> </a:t>
            </a:r>
            <a:r>
              <a:rPr lang="es-ES" sz="700" b="1" i="1" dirty="0" smtClean="0">
                <a:ln w="0">
                  <a:noFill/>
                </a:ln>
                <a:solidFill>
                  <a:srgbClr val="002060"/>
                </a:solidFill>
                <a:latin typeface="Arial Black" panose="020B0A04020102020204" pitchFamily="34" charset="0"/>
                <a:ea typeface="Adobe Gothic Std B" pitchFamily="34" charset="-128"/>
                <a:cs typeface="Aharoni" pitchFamily="2" charset="-79"/>
              </a:rPr>
              <a:t>MANUAL Y MÚSICA </a:t>
            </a:r>
            <a:endParaRPr lang="es-ES" sz="700" b="1" i="1" dirty="0">
              <a:ln w="0">
                <a:noFill/>
              </a:ln>
              <a:solidFill>
                <a:srgbClr val="002060"/>
              </a:solidFill>
              <a:latin typeface="Arial Black" panose="020B0A04020102020204" pitchFamily="34" charset="0"/>
              <a:ea typeface="Adobe Gothic Std B" pitchFamily="34" charset="-128"/>
              <a:cs typeface="Aharoni" pitchFamily="2" charset="-79"/>
            </a:endParaRPr>
          </a:p>
        </p:txBody>
      </p:sp>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657" y="771550"/>
            <a:ext cx="3545799"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4473563"/>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MAS CERCA OH DIOS DE TI.wav"/>
          </p:stSnd>
        </p:sndAc>
      </p:transition>
    </mc:Choice>
    <mc:Fallback xmlns="">
      <p:transition spd="slow">
        <p:sndAc>
          <p:stSnd loop="1">
            <p:snd r:embed="rId5" name="MAS CERCA OH DIOS DE T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ppt_w</p:attrName>
                                        </p:attrNameLst>
                                      </p:cBhvr>
                                      <p:tavLst>
                                        <p:tav tm="0">
                                          <p:val>
                                            <p:fltVal val="0"/>
                                          </p:val>
                                        </p:tav>
                                        <p:tav tm="100000">
                                          <p:val>
                                            <p:strVal val="#ppt_w"/>
                                          </p:val>
                                        </p:tav>
                                      </p:tavLst>
                                    </p:anim>
                                    <p:anim calcmode="lin" valueType="num">
                                      <p:cBhvr>
                                        <p:cTn id="12"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3219" y="3829930"/>
            <a:ext cx="8672732" cy="1198346"/>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El Dr. David Edward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nació en un ambiente humilde en Angola en 1966. Es el segundo hijo de una familia compuesta de 6 niñas y 3 niños. Su padre era funcionario público y su madre, ama de casa y campesina.</a:t>
            </a:r>
          </a:p>
        </p:txBody>
      </p:sp>
    </p:spTree>
    <p:extLst>
      <p:ext uri="{BB962C8B-B14F-4D97-AF65-F5344CB8AC3E}">
        <p14:creationId xmlns:p14="http://schemas.microsoft.com/office/powerpoint/2010/main" val="203189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42668" y="3228536"/>
            <a:ext cx="8651631" cy="172069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Hizo sus estudios de primaria y secundaria en Uganda. Terminados los mismos, pasó por varias universidades obteniendo una Licenciatura en Ciencias en Ingeniería Química para posteriormente conseguir su sueño: ser un investigador en genética molecular y ayudar a combatir las enfermedades, especialmente en África.</a:t>
            </a:r>
          </a:p>
        </p:txBody>
      </p:sp>
    </p:spTree>
    <p:extLst>
      <p:ext uri="{BB962C8B-B14F-4D97-AF65-F5344CB8AC3E}">
        <p14:creationId xmlns:p14="http://schemas.microsoft.com/office/powerpoint/2010/main" val="383959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2269"/>
            <a:ext cx="9144000" cy="5111231"/>
          </a:xfrm>
          <a:prstGeom prst="rect">
            <a:avLst/>
          </a:prstGeom>
          <a:noFill/>
          <a:ln>
            <a:noFill/>
          </a:ln>
        </p:spPr>
      </p:pic>
      <p:sp>
        <p:nvSpPr>
          <p:cNvPr id="3" name="CuadroTexto 1"/>
          <p:cNvSpPr txBox="1"/>
          <p:nvPr/>
        </p:nvSpPr>
        <p:spPr>
          <a:xfrm>
            <a:off x="263769" y="3533789"/>
            <a:ext cx="8651631"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a:t>
            </a:r>
            <a:r>
              <a:rPr lang="es-PE" b="1" dirty="0">
                <a:latin typeface="Arial Black" panose="020B0A04020102020204" pitchFamily="34" charset="0"/>
              </a:rPr>
              <a:t> </a:t>
            </a:r>
            <a:r>
              <a:rPr lang="es-PE" b="1" dirty="0">
                <a:solidFill>
                  <a:srgbClr val="002060"/>
                </a:solidFill>
                <a:latin typeface="Arial Black" panose="020B0A04020102020204" pitchFamily="34" charset="0"/>
              </a:rPr>
              <a:t>principios de los 90’s, recién finalizados sus estudios en genética en Kenia, por su buen expediente académico, le ofrecieron becas en universidades de Israel y de Alemania.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eligió Israel, porque era Tierra Santa.</a:t>
            </a:r>
          </a:p>
        </p:txBody>
      </p:sp>
    </p:spTree>
    <p:extLst>
      <p:ext uri="{BB962C8B-B14F-4D97-AF65-F5344CB8AC3E}">
        <p14:creationId xmlns:p14="http://schemas.microsoft.com/office/powerpoint/2010/main" val="337909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77"/>
            <a:ext cx="9144000" cy="5154977"/>
          </a:xfrm>
          <a:prstGeom prst="rect">
            <a:avLst/>
          </a:prstGeom>
          <a:noFill/>
          <a:ln>
            <a:noFill/>
          </a:ln>
        </p:spPr>
      </p:pic>
      <p:sp>
        <p:nvSpPr>
          <p:cNvPr id="3" name="CuadroTexto 1"/>
          <p:cNvSpPr txBox="1"/>
          <p:nvPr/>
        </p:nvSpPr>
        <p:spPr>
          <a:xfrm>
            <a:off x="219647" y="3234290"/>
            <a:ext cx="8704385"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Tras la beca, volvió temporalmente a Kenia donde trabajó como voluntario para la ONU, pero volvió a Israel en 1994 para realizar su doctorado en genética molecular en la Universidad Ben </a:t>
            </a:r>
            <a:r>
              <a:rPr lang="es-PE" b="1" dirty="0" err="1">
                <a:solidFill>
                  <a:srgbClr val="002060"/>
                </a:solidFill>
                <a:latin typeface="Arial Black" panose="020B0A04020102020204" pitchFamily="34" charset="0"/>
              </a:rPr>
              <a:t>Gurion</a:t>
            </a:r>
            <a:r>
              <a:rPr lang="es-PE" b="1" dirty="0">
                <a:solidFill>
                  <a:srgbClr val="002060"/>
                </a:solidFill>
                <a:latin typeface="Arial Black" panose="020B0A04020102020204" pitchFamily="34" charset="0"/>
              </a:rPr>
              <a:t>, </a:t>
            </a:r>
          </a:p>
          <a:p>
            <a:pPr algn="ctr"/>
            <a:r>
              <a:rPr lang="es-PE" b="1" dirty="0">
                <a:solidFill>
                  <a:srgbClr val="002060"/>
                </a:solidFill>
                <a:latin typeface="Arial Black" panose="020B0A04020102020204" pitchFamily="34" charset="0"/>
              </a:rPr>
              <a:t>en Haifa. </a:t>
            </a:r>
          </a:p>
          <a:p>
            <a:pPr algn="ctr"/>
            <a:r>
              <a:rPr lang="es-PE" b="1" dirty="0">
                <a:solidFill>
                  <a:srgbClr val="002060"/>
                </a:solidFill>
                <a:latin typeface="Arial Black" panose="020B0A04020102020204" pitchFamily="34" charset="0"/>
              </a:rPr>
              <a:t>Luego obtiene un Post-doctorado en la Universidad de Nueva Jersey, lugar donde comienza a trabajar como profesor.</a:t>
            </a:r>
          </a:p>
        </p:txBody>
      </p:sp>
    </p:spTree>
    <p:extLst>
      <p:ext uri="{BB962C8B-B14F-4D97-AF65-F5344CB8AC3E}">
        <p14:creationId xmlns:p14="http://schemas.microsoft.com/office/powerpoint/2010/main" val="2976649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e Científico a Siervo de Dio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CuadroTexto 1"/>
          <p:cNvSpPr txBox="1"/>
          <p:nvPr/>
        </p:nvSpPr>
        <p:spPr>
          <a:xfrm>
            <a:off x="221566" y="3454059"/>
            <a:ext cx="8693834" cy="392415"/>
          </a:xfrm>
          <a:prstGeom prst="rect">
            <a:avLst/>
          </a:prstGeom>
          <a:noFill/>
        </p:spPr>
        <p:txBody>
          <a:bodyPr wrap="square" lIns="68580" tIns="34290" rIns="68580" bIns="34290" rtlCol="0">
            <a:spAutoFit/>
          </a:bodyPr>
          <a:lstStyle/>
          <a:p>
            <a:pPr algn="ctr"/>
            <a:r>
              <a:rPr lang="es-PE" sz="2100" b="1" dirty="0">
                <a:solidFill>
                  <a:srgbClr val="002060"/>
                </a:solidFill>
                <a:latin typeface="Arial Black" panose="020B0A04020102020204" pitchFamily="34" charset="0"/>
              </a:rPr>
              <a:t>Trayectoria como devoto</a:t>
            </a:r>
          </a:p>
        </p:txBody>
      </p:sp>
      <p:sp>
        <p:nvSpPr>
          <p:cNvPr id="7" name="CuadroTexto 2"/>
          <p:cNvSpPr txBox="1"/>
          <p:nvPr/>
        </p:nvSpPr>
        <p:spPr>
          <a:xfrm>
            <a:off x="179512" y="3939902"/>
            <a:ext cx="8693834" cy="910798"/>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Su primera llamada: En 1996, estando en Israel, una noche, en un sueño, el Señor, le llamó tres veces por su nombre: "Edward, Edward, Edward" (su nombre completo es David Edward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a:t>
            </a:r>
          </a:p>
        </p:txBody>
      </p:sp>
    </p:spTree>
    <p:extLst>
      <p:ext uri="{BB962C8B-B14F-4D97-AF65-F5344CB8AC3E}">
        <p14:creationId xmlns:p14="http://schemas.microsoft.com/office/powerpoint/2010/main" val="2293945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4/3*#ppt_w"/>
                                          </p:val>
                                        </p:tav>
                                        <p:tav tm="100000">
                                          <p:val>
                                            <p:strVal val="#ppt_w"/>
                                          </p:val>
                                        </p:tav>
                                      </p:tavLst>
                                    </p:anim>
                                    <p:anim calcmode="lin" valueType="num">
                                      <p:cBhvr>
                                        <p:cTn id="8" dur="2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9753"/>
            <a:ext cx="9144000" cy="5133747"/>
          </a:xfrm>
          <a:prstGeom prst="rect">
            <a:avLst/>
          </a:prstGeom>
          <a:noFill/>
          <a:ln>
            <a:noFill/>
          </a:ln>
        </p:spPr>
      </p:pic>
      <p:sp>
        <p:nvSpPr>
          <p:cNvPr id="3" name="CuadroTexto 1"/>
          <p:cNvSpPr txBox="1"/>
          <p:nvPr/>
        </p:nvSpPr>
        <p:spPr>
          <a:xfrm>
            <a:off x="287509" y="3556928"/>
            <a:ext cx="8704385"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sus propias palabras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dice: “El Señor en un sueño me llamó tres veces pero yo no lo entendía. Entonces no conocía la Biblia, y no sabía cómo responder. En esa época tuve un cierto número de visiones pero los consideraba sólo como </a:t>
            </a:r>
          </a:p>
          <a:p>
            <a:pPr algn="ctr"/>
            <a:r>
              <a:rPr lang="es-PE" b="1" dirty="0">
                <a:solidFill>
                  <a:srgbClr val="002060"/>
                </a:solidFill>
                <a:latin typeface="Arial Black" panose="020B0A04020102020204" pitchFamily="34" charset="0"/>
              </a:rPr>
              <a:t>simples sueños".</a:t>
            </a:r>
          </a:p>
        </p:txBody>
      </p:sp>
    </p:spTree>
    <p:extLst>
      <p:ext uri="{BB962C8B-B14F-4D97-AF65-F5344CB8AC3E}">
        <p14:creationId xmlns:p14="http://schemas.microsoft.com/office/powerpoint/2010/main" val="3104228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554"/>
            <a:ext cx="9144000" cy="5128946"/>
          </a:xfrm>
          <a:prstGeom prst="rect">
            <a:avLst/>
          </a:prstGeom>
          <a:noFill/>
          <a:ln>
            <a:noFill/>
          </a:ln>
        </p:spPr>
      </p:pic>
      <p:sp>
        <p:nvSpPr>
          <p:cNvPr id="3" name="CuadroTexto 1"/>
          <p:cNvSpPr txBox="1"/>
          <p:nvPr/>
        </p:nvSpPr>
        <p:spPr>
          <a:xfrm>
            <a:off x="274320" y="3808828"/>
            <a:ext cx="8609428"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dice que en un sueño ve personas enfermas y escucha la voz de Dios diciéndole: «Ora por ellos», y él le contesta que cómo puede hacerlo si él no es pastor ni ministro, sino </a:t>
            </a:r>
          </a:p>
          <a:p>
            <a:pPr algn="ctr"/>
            <a:r>
              <a:rPr lang="es-PE" b="1" dirty="0">
                <a:solidFill>
                  <a:srgbClr val="002060"/>
                </a:solidFill>
                <a:latin typeface="Arial Black" panose="020B0A04020102020204" pitchFamily="34" charset="0"/>
              </a:rPr>
              <a:t>un científico.</a:t>
            </a:r>
          </a:p>
        </p:txBody>
      </p:sp>
    </p:spTree>
    <p:extLst>
      <p:ext uri="{BB962C8B-B14F-4D97-AF65-F5344CB8AC3E}">
        <p14:creationId xmlns:p14="http://schemas.microsoft.com/office/powerpoint/2010/main" val="2289325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3219" y="2909375"/>
            <a:ext cx="8704385"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Un día, los profesores colegas de la Universidad, haciendo una broma sobre sus sueños y visiones, le escriben en el cristal de su despacho: “Acuérdate de Moisés”..... a lo que en ese momento no le dio ninguna importancia. Cuando esa misma frase le fue repetida por otros, incluso en los pasillos, empezó a hacerse preguntas a si mismo...concluyendo que "al fin y al cabo se trataba de personas de otra cultura con sentido del humor..." </a:t>
            </a:r>
          </a:p>
        </p:txBody>
      </p:sp>
    </p:spTree>
    <p:extLst>
      <p:ext uri="{BB962C8B-B14F-4D97-AF65-F5344CB8AC3E}">
        <p14:creationId xmlns:p14="http://schemas.microsoft.com/office/powerpoint/2010/main" val="148336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4654" y="3282608"/>
            <a:ext cx="8672732"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Al terminar su doctorado se incorporó a la Universidad de Illinois en Chicago Medical Center (UIC) en EEUU, y allí </a:t>
            </a:r>
            <a:r>
              <a:rPr lang="es-PE" b="1" dirty="0" smtClean="0">
                <a:solidFill>
                  <a:srgbClr val="002060"/>
                </a:solidFill>
                <a:latin typeface="Arial Black" panose="020B0A04020102020204" pitchFamily="34" charset="0"/>
              </a:rPr>
              <a:t>volvería </a:t>
            </a:r>
            <a:r>
              <a:rPr lang="es-PE" b="1" dirty="0">
                <a:solidFill>
                  <a:srgbClr val="002060"/>
                </a:solidFill>
                <a:latin typeface="Arial Black" panose="020B0A04020102020204" pitchFamily="34" charset="0"/>
              </a:rPr>
              <a:t>a encontrarse con esa frase, en un suceso sorprendente y revelador de su papel como profeta de Dios. </a:t>
            </a:r>
          </a:p>
          <a:p>
            <a:pPr algn="ctr"/>
            <a:r>
              <a:rPr lang="es-PE" b="1" dirty="0">
                <a:solidFill>
                  <a:srgbClr val="002060"/>
                </a:solidFill>
                <a:latin typeface="Arial Black" panose="020B0A04020102020204" pitchFamily="34" charset="0"/>
              </a:rPr>
              <a:t>En 1999, comenzó a tener visiones muy continuas en las que el Señor le pedía que le siguiera.</a:t>
            </a:r>
          </a:p>
        </p:txBody>
      </p:sp>
    </p:spTree>
    <p:extLst>
      <p:ext uri="{BB962C8B-B14F-4D97-AF65-F5344CB8AC3E}">
        <p14:creationId xmlns:p14="http://schemas.microsoft.com/office/powerpoint/2010/main" val="3972847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
            <a:ext cx="9144000" cy="5143500"/>
          </a:xfrm>
          <a:prstGeom prst="rect">
            <a:avLst/>
          </a:prstGeom>
          <a:noFill/>
          <a:ln>
            <a:noFill/>
          </a:ln>
        </p:spPr>
      </p:pic>
      <p:sp>
        <p:nvSpPr>
          <p:cNvPr id="3" name="CuadroTexto 1"/>
          <p:cNvSpPr txBox="1"/>
          <p:nvPr/>
        </p:nvSpPr>
        <p:spPr>
          <a:xfrm>
            <a:off x="270364" y="2570710"/>
            <a:ext cx="8651630" cy="2562240"/>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una oportunidad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relata lo siguiente:</a:t>
            </a:r>
          </a:p>
          <a:p>
            <a:pPr algn="ctr"/>
            <a:r>
              <a:rPr lang="es-PE" b="1" dirty="0">
                <a:solidFill>
                  <a:srgbClr val="002060"/>
                </a:solidFill>
                <a:latin typeface="Arial Black" panose="020B0A04020102020204" pitchFamily="34" charset="0"/>
              </a:rPr>
              <a:t>"Un día que iba caminando por Chicago, y un conductor tocó la bocina, se detuvo a mi lado y me dijo: “Oiga, no sé si se está dando cuenta de que mientras estás andando hay una luz de un brillo cegador que le rodea y me está bloqueando mi visión de la carretera. No me parecía correcto pasar de largo sin hablar con usted". Pero eso no fue todo, lo más sorprendente fue cuando añadió el conductor: "Ya sabes, como a Moisés</a:t>
            </a:r>
          </a:p>
          <a:p>
            <a:pPr algn="ctr"/>
            <a:r>
              <a:rPr lang="es-PE" b="1" dirty="0">
                <a:solidFill>
                  <a:srgbClr val="002060"/>
                </a:solidFill>
                <a:latin typeface="Arial Black" panose="020B0A04020102020204" pitchFamily="34" charset="0"/>
              </a:rPr>
              <a:t> ¿te acuerdas de Moisés…?".</a:t>
            </a:r>
          </a:p>
        </p:txBody>
      </p:sp>
    </p:spTree>
    <p:extLst>
      <p:ext uri="{BB962C8B-B14F-4D97-AF65-F5344CB8AC3E}">
        <p14:creationId xmlns:p14="http://schemas.microsoft.com/office/powerpoint/2010/main" val="4199401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0757" y="-11477"/>
            <a:ext cx="9144000" cy="5154977"/>
          </a:xfrm>
          <a:prstGeom prst="rect">
            <a:avLst/>
          </a:prstGeom>
          <a:noFill/>
          <a:ln>
            <a:noFill/>
          </a:ln>
        </p:spPr>
      </p:pic>
      <p:sp>
        <p:nvSpPr>
          <p:cNvPr id="3" name="CuadroTexto 1"/>
          <p:cNvSpPr txBox="1"/>
          <p:nvPr/>
        </p:nvSpPr>
        <p:spPr>
          <a:xfrm>
            <a:off x="179363" y="3239087"/>
            <a:ext cx="8725487"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relata que en el año de 1999 asistía a una iglesia cristiana en Illinois, pero aún ejercía como científico en el campo de la genética. Fue entonces cuando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comprendió que Dios se estaba comunicando con él. Esa noche oró al Señor para que se le revelara y le confirmara la luz y la referencia a la frase "Acuérdate de Moisés". </a:t>
            </a:r>
          </a:p>
        </p:txBody>
      </p:sp>
    </p:spTree>
    <p:extLst>
      <p:ext uri="{BB962C8B-B14F-4D97-AF65-F5344CB8AC3E}">
        <p14:creationId xmlns:p14="http://schemas.microsoft.com/office/powerpoint/2010/main" val="167338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
            <a:ext cx="9155021" cy="5143500"/>
          </a:xfrm>
          <a:prstGeom prst="rect">
            <a:avLst/>
          </a:prstGeom>
          <a:noFill/>
          <a:ln>
            <a:noFill/>
          </a:ln>
        </p:spPr>
      </p:pic>
      <p:sp>
        <p:nvSpPr>
          <p:cNvPr id="3" name="CuadroTexto 1"/>
          <p:cNvSpPr txBox="1"/>
          <p:nvPr/>
        </p:nvSpPr>
        <p:spPr>
          <a:xfrm>
            <a:off x="346856" y="3753437"/>
            <a:ext cx="8588327" cy="1177245"/>
          </a:xfrm>
          <a:prstGeom prst="rect">
            <a:avLst/>
          </a:prstGeom>
          <a:noFill/>
        </p:spPr>
        <p:txBody>
          <a:bodyPr wrap="square" lIns="68580" tIns="34290" rIns="68580" bIns="34290" rtlCol="0">
            <a:spAutoFit/>
          </a:bodyPr>
          <a:lstStyle/>
          <a:p>
            <a:pPr algn="ct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dice que el Señor lo visitó esa noche y puso una nube alrededor de él y pudo ver el manto que se extiende desde el hombro izquierdo. Luego,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"Tembló y lloró diciendo:</a:t>
            </a:r>
          </a:p>
          <a:p>
            <a:pPr algn="ctr"/>
            <a:r>
              <a:rPr lang="es-PE" b="1" dirty="0">
                <a:solidFill>
                  <a:srgbClr val="002060"/>
                </a:solidFill>
                <a:latin typeface="Arial Black" panose="020B0A04020102020204" pitchFamily="34" charset="0"/>
              </a:rPr>
              <a:t>"Señor lo siento, no quise decir que quería verte".</a:t>
            </a:r>
          </a:p>
        </p:txBody>
      </p:sp>
    </p:spTree>
    <p:extLst>
      <p:ext uri="{BB962C8B-B14F-4D97-AF65-F5344CB8AC3E}">
        <p14:creationId xmlns:p14="http://schemas.microsoft.com/office/powerpoint/2010/main" val="2212066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554"/>
            <a:ext cx="9176251" cy="5128946"/>
          </a:xfrm>
          <a:prstGeom prst="rect">
            <a:avLst/>
          </a:prstGeom>
          <a:noFill/>
          <a:ln>
            <a:noFill/>
          </a:ln>
        </p:spPr>
      </p:pic>
      <p:sp>
        <p:nvSpPr>
          <p:cNvPr id="3" name="CuadroTexto 1"/>
          <p:cNvSpPr txBox="1"/>
          <p:nvPr/>
        </p:nvSpPr>
        <p:spPr>
          <a:xfrm>
            <a:off x="358726" y="3945988"/>
            <a:ext cx="8493370" cy="900247"/>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El 3 de julio del año 2003, en plena carrera científica en los Estados Unidos, tuvo otra visita de Dios en un sueño en el cual le asignaba la misión de ir a las diferentes iglesias a predicar. </a:t>
            </a:r>
          </a:p>
        </p:txBody>
      </p:sp>
    </p:spTree>
    <p:extLst>
      <p:ext uri="{BB962C8B-B14F-4D97-AF65-F5344CB8AC3E}">
        <p14:creationId xmlns:p14="http://schemas.microsoft.com/office/powerpoint/2010/main" val="1509421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95422" y="3689255"/>
            <a:ext cx="8577776"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Dios el Señor se le reveló, tal como lo describe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a:t>
            </a:r>
          </a:p>
          <a:p>
            <a:pPr algn="ctr"/>
            <a:r>
              <a:rPr lang="es-PE" b="1" dirty="0">
                <a:solidFill>
                  <a:srgbClr val="002060"/>
                </a:solidFill>
                <a:latin typeface="Arial Black" panose="020B0A04020102020204" pitchFamily="34" charset="0"/>
              </a:rPr>
              <a:t>“El Señor Jesús se me apareció y físicamente me tocó la boca y luego me levantó de una habitación a otra en mi casa y escribió en la pared: Isaías 43:11 e Isaías 43:1, justo en ese orden:</a:t>
            </a:r>
          </a:p>
        </p:txBody>
      </p:sp>
    </p:spTree>
    <p:extLst>
      <p:ext uri="{BB962C8B-B14F-4D97-AF65-F5344CB8AC3E}">
        <p14:creationId xmlns:p14="http://schemas.microsoft.com/office/powerpoint/2010/main" val="3925610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462036" y="4117438"/>
            <a:ext cx="8493370" cy="900247"/>
          </a:xfrm>
          <a:prstGeom prst="rect">
            <a:avLst/>
          </a:prstGeom>
          <a:noFill/>
        </p:spPr>
        <p:txBody>
          <a:bodyPr wrap="square" lIns="68580" tIns="34290" rIns="68580" bIns="34290" rtlCol="0">
            <a:spAutoFit/>
          </a:bodyPr>
          <a:lstStyle/>
          <a:p>
            <a:pPr algn="ctr"/>
            <a:r>
              <a:rPr lang="es-ES" b="1" dirty="0">
                <a:solidFill>
                  <a:srgbClr val="002060"/>
                </a:solidFill>
                <a:latin typeface="Arial Black" panose="020B0A04020102020204" pitchFamily="34" charset="0"/>
              </a:rPr>
              <a:t>Cuando me desperté, entendí finalmente que Dios me había llamado para que le sirviera.”</a:t>
            </a:r>
          </a:p>
          <a:p>
            <a:pPr algn="ctr"/>
            <a:endParaRPr lang="es-PE" b="1" dirty="0">
              <a:solidFill>
                <a:srgbClr val="002060"/>
              </a:solidFill>
              <a:latin typeface="Arial Black" panose="020B0A04020102020204" pitchFamily="34" charset="0"/>
            </a:endParaRP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0121"/>
          <a:stretch/>
        </p:blipFill>
        <p:spPr bwMode="auto">
          <a:xfrm>
            <a:off x="683568" y="339502"/>
            <a:ext cx="7731125" cy="2518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6718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2000" fill="hold"/>
                                        <p:tgtEl>
                                          <p:spTgt spid="3074"/>
                                        </p:tgtEl>
                                        <p:attrNameLst>
                                          <p:attrName>ppt_w</p:attrName>
                                        </p:attrNameLst>
                                      </p:cBhvr>
                                      <p:tavLst>
                                        <p:tav tm="0">
                                          <p:val>
                                            <p:fltVal val="0"/>
                                          </p:val>
                                        </p:tav>
                                        <p:tav tm="100000">
                                          <p:val>
                                            <p:strVal val="#ppt_w"/>
                                          </p:val>
                                        </p:tav>
                                      </p:tavLst>
                                    </p:anim>
                                    <p:anim calcmode="lin" valueType="num">
                                      <p:cBhvr>
                                        <p:cTn id="16" dur="2000" fill="hold"/>
                                        <p:tgtEl>
                                          <p:spTgt spid="30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32117" y="3682219"/>
            <a:ext cx="8714936"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Luego de otros dos sueños con las mismas características y cuando estaba en la cima de su carrera profesional y con un tremendo prestigio en la traducción de genes y ganando miles de dólares,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toma la decisión de servir a Dios por fe. </a:t>
            </a:r>
          </a:p>
        </p:txBody>
      </p:sp>
    </p:spTree>
    <p:extLst>
      <p:ext uri="{BB962C8B-B14F-4D97-AF65-F5344CB8AC3E}">
        <p14:creationId xmlns:p14="http://schemas.microsoft.com/office/powerpoint/2010/main" val="427172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6785"/>
            <a:ext cx="9144000" cy="5126715"/>
          </a:xfrm>
          <a:prstGeom prst="rect">
            <a:avLst/>
          </a:prstGeom>
          <a:noFill/>
          <a:ln>
            <a:noFill/>
          </a:ln>
        </p:spPr>
      </p:pic>
      <p:sp>
        <p:nvSpPr>
          <p:cNvPr id="3" name="CuadroTexto 1"/>
          <p:cNvSpPr txBox="1"/>
          <p:nvPr/>
        </p:nvSpPr>
        <p:spPr>
          <a:xfrm>
            <a:off x="140038" y="3302391"/>
            <a:ext cx="8746588"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Luego de algún tiempo de trato de Dios en su vida, Él le comienza a mostrar en profecía algunos hechos que han impactado al mundo tales como el tsunami de Asia (2004), la catástrofe del Katrina en los EEUU (2005), el terremoto en Chile (2010), terremoto en Haití y República Dominicana (2010), terremoto en Nepal (2015), ……</a:t>
            </a:r>
          </a:p>
        </p:txBody>
      </p:sp>
    </p:spTree>
    <p:extLst>
      <p:ext uri="{BB962C8B-B14F-4D97-AF65-F5344CB8AC3E}">
        <p14:creationId xmlns:p14="http://schemas.microsoft.com/office/powerpoint/2010/main" val="1536272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Rectángulo 1"/>
          <p:cNvSpPr/>
          <p:nvPr/>
        </p:nvSpPr>
        <p:spPr>
          <a:xfrm>
            <a:off x="263769" y="3397348"/>
            <a:ext cx="8651631" cy="1454244"/>
          </a:xfrm>
          <a:prstGeom prst="rect">
            <a:avLst/>
          </a:prstGeom>
        </p:spPr>
        <p:txBody>
          <a:bodyPr wrap="square" lIns="68580" tIns="34290" rIns="68580" bIns="34290">
            <a:spAutoFit/>
          </a:bodyPr>
          <a:lstStyle/>
          <a:p>
            <a:pPr lvl="0" algn="ctr"/>
            <a:r>
              <a:rPr lang="es-PE" b="1" dirty="0">
                <a:solidFill>
                  <a:srgbClr val="002060"/>
                </a:solidFill>
                <a:latin typeface="Arial Black" panose="020B0A04020102020204" pitchFamily="34" charset="0"/>
              </a:rPr>
              <a:t>…..aparición de la plaga de mosquitos en Brasil que dio origen al virus del </a:t>
            </a:r>
            <a:r>
              <a:rPr lang="es-PE" b="1" dirty="0" err="1">
                <a:solidFill>
                  <a:srgbClr val="002060"/>
                </a:solidFill>
                <a:latin typeface="Arial Black" panose="020B0A04020102020204" pitchFamily="34" charset="0"/>
              </a:rPr>
              <a:t>zika</a:t>
            </a:r>
            <a:r>
              <a:rPr lang="es-PE" b="1" dirty="0">
                <a:solidFill>
                  <a:srgbClr val="002060"/>
                </a:solidFill>
                <a:latin typeface="Arial Black" panose="020B0A04020102020204" pitchFamily="34" charset="0"/>
              </a:rPr>
              <a:t> (2015), terremoto en el centro de Italia (2016), entre otros eventos cuyos enlaces de vídeos dejaremos al final de nuestra presentación como evidencia  sustentable que este hombre viene de parte del Dios Altísimo.</a:t>
            </a:r>
          </a:p>
        </p:txBody>
      </p:sp>
    </p:spTree>
    <p:extLst>
      <p:ext uri="{BB962C8B-B14F-4D97-AF65-F5344CB8AC3E}">
        <p14:creationId xmlns:p14="http://schemas.microsoft.com/office/powerpoint/2010/main" val="113774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6048"/>
            <a:ext cx="9144000" cy="5143500"/>
          </a:xfrm>
          <a:prstGeom prst="rect">
            <a:avLst/>
          </a:prstGeom>
          <a:noFill/>
          <a:ln>
            <a:noFill/>
          </a:ln>
        </p:spPr>
      </p:pic>
      <p:sp>
        <p:nvSpPr>
          <p:cNvPr id="3" name="CuadroTexto 1"/>
          <p:cNvSpPr txBox="1"/>
          <p:nvPr/>
        </p:nvSpPr>
        <p:spPr>
          <a:xfrm>
            <a:off x="358727" y="3703320"/>
            <a:ext cx="8493369"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Amado lector, Ud. con justa razón podría pensar que actualmente ya no hay profetas y los últimos que existieron fueron los que señala la Biblia en el Antiguo Testamento (tanto profetas mayores como menores).</a:t>
            </a:r>
          </a:p>
        </p:txBody>
      </p:sp>
    </p:spTree>
    <p:extLst>
      <p:ext uri="{BB962C8B-B14F-4D97-AF65-F5344CB8AC3E}">
        <p14:creationId xmlns:p14="http://schemas.microsoft.com/office/powerpoint/2010/main" val="3230891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strVal val="4/3*#ppt_w"/>
                                          </p:val>
                                        </p:tav>
                                        <p:tav tm="100000">
                                          <p:val>
                                            <p:strVal val="#ppt_w"/>
                                          </p:val>
                                        </p:tav>
                                      </p:tavLst>
                                    </p:anim>
                                    <p:anim calcmode="lin" valueType="num">
                                      <p:cBhvr>
                                        <p:cTn id="12"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b"/>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7789" y="0"/>
            <a:ext cx="9144000" cy="5143500"/>
          </a:xfrm>
          <a:prstGeom prst="rect">
            <a:avLst/>
          </a:prstGeom>
          <a:noFill/>
          <a:ln>
            <a:noFill/>
          </a:ln>
        </p:spPr>
      </p:pic>
      <p:sp>
        <p:nvSpPr>
          <p:cNvPr id="3" name="CuadroTexto 1"/>
          <p:cNvSpPr txBox="1"/>
          <p:nvPr/>
        </p:nvSpPr>
        <p:spPr>
          <a:xfrm>
            <a:off x="253218" y="3027980"/>
            <a:ext cx="8641080"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Si nos permite, nos gustaría aclarar ese punto.</a:t>
            </a:r>
          </a:p>
          <a:p>
            <a:pPr algn="ctr"/>
            <a:r>
              <a:rPr lang="es-PE" b="1" dirty="0">
                <a:solidFill>
                  <a:srgbClr val="002060"/>
                </a:solidFill>
                <a:latin typeface="Arial Black" panose="020B0A04020102020204" pitchFamily="34" charset="0"/>
              </a:rPr>
              <a:t>Escrito está en 2º Pedro 1:20-21, que dice:</a:t>
            </a:r>
          </a:p>
          <a:p>
            <a:pPr algn="ctr"/>
            <a:r>
              <a:rPr lang="es-PE" b="1" dirty="0">
                <a:solidFill>
                  <a:srgbClr val="002060"/>
                </a:solidFill>
                <a:latin typeface="Arial Black" panose="020B0A04020102020204" pitchFamily="34" charset="0"/>
              </a:rPr>
              <a:t>“20 entendiendo primero esto, que ninguna profecía de la Escritura es de interpretación privada,</a:t>
            </a:r>
          </a:p>
          <a:p>
            <a:pPr algn="ctr"/>
            <a:r>
              <a:rPr lang="es-PE" b="1" dirty="0">
                <a:solidFill>
                  <a:srgbClr val="002060"/>
                </a:solidFill>
                <a:latin typeface="Arial Black" panose="020B0A04020102020204" pitchFamily="34" charset="0"/>
              </a:rPr>
              <a:t>21 porque nunca la profecía fue traída por voluntad humana, sino que los santos hombres de Dios hablaron siendo INSPIRADOS por el Espíritu Santo”.</a:t>
            </a:r>
          </a:p>
        </p:txBody>
      </p:sp>
    </p:spTree>
    <p:extLst>
      <p:ext uri="{BB962C8B-B14F-4D97-AF65-F5344CB8AC3E}">
        <p14:creationId xmlns:p14="http://schemas.microsoft.com/office/powerpoint/2010/main" val="226784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strVal val="4/3*#ppt_w"/>
                                          </p:val>
                                        </p:tav>
                                        <p:tav tm="100000">
                                          <p:val>
                                            <p:strVal val="#ppt_w"/>
                                          </p:val>
                                        </p:tav>
                                      </p:tavLst>
                                    </p:anim>
                                    <p:anim calcmode="lin" valueType="num">
                                      <p:cBhvr>
                                        <p:cTn id="12"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c"/>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84871" y="3534508"/>
            <a:ext cx="8619978" cy="14753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La inspiración viene a ser la operación sobrenatural mediante el cual el Espíritu Santo alumbró las mentes de los hombres escogidos por Dios, para que ellos escribieran de manera fidedigna los pensamientos de Dios en relación al pasado, presente y futuro de la humanidad.</a:t>
            </a:r>
          </a:p>
        </p:txBody>
      </p:sp>
    </p:spTree>
    <p:extLst>
      <p:ext uri="{BB962C8B-B14F-4D97-AF65-F5344CB8AC3E}">
        <p14:creationId xmlns:p14="http://schemas.microsoft.com/office/powerpoint/2010/main" val="1770295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5973" y="3196883"/>
            <a:ext cx="8556674"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Dicha INSPIRACIÓN empezó con el 1º libro de la Biblia, Génesis (revelado a Moisés) y terminó con el último libro, Apocalipsis (revelado al apóstol Juan).</a:t>
            </a:r>
          </a:p>
          <a:p>
            <a:pPr algn="ctr"/>
            <a:r>
              <a:rPr lang="es-PE" b="1" dirty="0">
                <a:solidFill>
                  <a:srgbClr val="002060"/>
                </a:solidFill>
                <a:latin typeface="Arial Black" panose="020B0A04020102020204" pitchFamily="34" charset="0"/>
              </a:rPr>
              <a:t>Y toda la compilación de revelaciones de los distintos hombres de Dios que escribieron siendo INSPIRADOS por el Espíritu Santo, constituye la Santa Biblia.</a:t>
            </a:r>
          </a:p>
        </p:txBody>
      </p:sp>
    </p:spTree>
    <p:extLst>
      <p:ext uri="{BB962C8B-B14F-4D97-AF65-F5344CB8AC3E}">
        <p14:creationId xmlns:p14="http://schemas.microsoft.com/office/powerpoint/2010/main" val="541772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63769" y="2993508"/>
            <a:ext cx="8651631"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consecuencia, YA NO PUEDE EXISTIR REVELACIONES ESPECIALES QUE MODIFIQUEN, AGREGUEN O QUITEN lo que ya ha sido escrito por los hombres de Dios. Y quien agregue una supuesta revelación especial a la Santa Biblia está incurriendo en transgresión y desobediencia a Dios, tal como sostiene Proverbios 30:6, Apocalipsis 22:19 y Deuteronomio 4:2 y a la vez está creando una SECTA.</a:t>
            </a:r>
          </a:p>
        </p:txBody>
      </p:sp>
    </p:spTree>
    <p:extLst>
      <p:ext uri="{BB962C8B-B14F-4D97-AF65-F5344CB8AC3E}">
        <p14:creationId xmlns:p14="http://schemas.microsoft.com/office/powerpoint/2010/main" val="2396336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d"/>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5138" y="0"/>
            <a:ext cx="9144000" cy="5143500"/>
          </a:xfrm>
          <a:prstGeom prst="rect">
            <a:avLst/>
          </a:prstGeom>
          <a:noFill/>
          <a:ln>
            <a:noFill/>
          </a:ln>
        </p:spPr>
      </p:pic>
      <p:sp>
        <p:nvSpPr>
          <p:cNvPr id="3" name="CuadroTexto 1"/>
          <p:cNvSpPr txBox="1"/>
          <p:nvPr/>
        </p:nvSpPr>
        <p:spPr>
          <a:xfrm>
            <a:off x="276866" y="3199794"/>
            <a:ext cx="8651631"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Si bien la INSPIRACIÓN del Espíritu Santo ya terminó con el libro de Apocalipsis, sin embargo cuando desciende por primera vez a la Tierra el Espíritu Santo en el día de Pentecostés a que hace referencia el libro de Hechos de los apóstoles, capítulos 1 y 2, es en ese momento que viene a los hombres la ILUMINACIÓN del Espíritu Santo, ……. </a:t>
            </a:r>
          </a:p>
        </p:txBody>
      </p:sp>
    </p:spTree>
    <p:extLst>
      <p:ext uri="{BB962C8B-B14F-4D97-AF65-F5344CB8AC3E}">
        <p14:creationId xmlns:p14="http://schemas.microsoft.com/office/powerpoint/2010/main" val="1540797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strVal val="4/3*#ppt_w"/>
                                          </p:val>
                                        </p:tav>
                                        <p:tav tm="100000">
                                          <p:val>
                                            <p:strVal val="#ppt_w"/>
                                          </p:val>
                                        </p:tav>
                                      </p:tavLst>
                                    </p:anim>
                                    <p:anim calcmode="lin" valueType="num">
                                      <p:cBhvr>
                                        <p:cTn id="12"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63769" y="3365695"/>
            <a:ext cx="8588327"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…..término que describe el libro de Hebreos 6:4 y que significa que el Espíritu de Dios puede alumbrar o iluminar las mentes y corazones de los seguidores de Jesucristo, NO PARA ESTABLECER UNA NUEVA REVELACIÓN DE LAS SAGRADAS ESCRITURAS, SINO PARA CONFIRMAR LO ESCRITO EN LA BIBLIA.</a:t>
            </a:r>
          </a:p>
        </p:txBody>
      </p:sp>
      <p:sp>
        <p:nvSpPr>
          <p:cNvPr id="4" name="3 CuadroTexto"/>
          <p:cNvSpPr txBox="1"/>
          <p:nvPr/>
        </p:nvSpPr>
        <p:spPr>
          <a:xfrm>
            <a:off x="7707" y="4774168"/>
            <a:ext cx="673582" cy="369332"/>
          </a:xfrm>
          <a:prstGeom prst="rect">
            <a:avLst/>
          </a:prstGeom>
          <a:noFill/>
        </p:spPr>
        <p:txBody>
          <a:bodyPr wrap="none" rtlCol="0">
            <a:spAutoFit/>
            <a:scene3d>
              <a:camera prst="obliqueBottomLeft"/>
              <a:lightRig rig="threePt" dir="t"/>
            </a:scene3d>
            <a:sp3d extrusionH="63500">
              <a:extrusionClr>
                <a:schemeClr val="accent5">
                  <a:lumMod val="60000"/>
                  <a:lumOff val="40000"/>
                </a:schemeClr>
              </a:extrusionClr>
            </a:sp3d>
          </a:bodyPr>
          <a:lstStyle/>
          <a:p>
            <a:pPr algn="ctr"/>
            <a:r>
              <a:rPr lang="es-ES" dirty="0" smtClean="0">
                <a:ln w="0">
                  <a:noFill/>
                </a:ln>
                <a:solidFill>
                  <a:srgbClr val="002060"/>
                </a:solidFill>
                <a:latin typeface="AR BERKLEY" panose="02000000000000000000" pitchFamily="2" charset="0"/>
              </a:rPr>
              <a:t>P</a:t>
            </a:r>
            <a:r>
              <a:rPr lang="es-ES" sz="1400" dirty="0" smtClean="0">
                <a:ln w="0">
                  <a:noFill/>
                </a:ln>
                <a:solidFill>
                  <a:srgbClr val="002060"/>
                </a:solidFill>
                <a:latin typeface="AR BERKLEY" panose="02000000000000000000" pitchFamily="2" charset="0"/>
              </a:rPr>
              <a:t>&amp;</a:t>
            </a:r>
            <a:r>
              <a:rPr lang="es-ES" dirty="0" smtClean="0">
                <a:ln w="0">
                  <a:noFill/>
                </a:ln>
                <a:solidFill>
                  <a:srgbClr val="002060"/>
                </a:solidFill>
                <a:latin typeface="AR BERKLEY" panose="02000000000000000000" pitchFamily="2" charset="0"/>
              </a:rPr>
              <a:t>R</a:t>
            </a:r>
            <a:endParaRPr lang="es-ES" sz="1400" dirty="0" smtClean="0">
              <a:ln w="0">
                <a:noFill/>
              </a:ln>
              <a:solidFill>
                <a:srgbClr val="002060"/>
              </a:solidFill>
              <a:latin typeface="AR BERKLEY" panose="02000000000000000000" pitchFamily="2" charset="0"/>
            </a:endParaRPr>
          </a:p>
        </p:txBody>
      </p:sp>
    </p:spTree>
    <p:extLst>
      <p:ext uri="{BB962C8B-B14F-4D97-AF65-F5344CB8AC3E}">
        <p14:creationId xmlns:p14="http://schemas.microsoft.com/office/powerpoint/2010/main" val="3582438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74320" y="2890911"/>
            <a:ext cx="8630529"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Por ello, cuando desciende a la Tierra por primera vez el Espíritu Santo, el libro de los Hechos 2:16-21, nos dice:</a:t>
            </a:r>
          </a:p>
          <a:p>
            <a:pPr algn="ctr"/>
            <a:r>
              <a:rPr lang="es-PE" b="1" dirty="0">
                <a:solidFill>
                  <a:srgbClr val="002060"/>
                </a:solidFill>
                <a:latin typeface="Arial Black" panose="020B0A04020102020204" pitchFamily="34" charset="0"/>
              </a:rPr>
              <a:t>16 Más esto es lo dicho por el profeta Joel:</a:t>
            </a:r>
          </a:p>
          <a:p>
            <a:pPr algn="ctr"/>
            <a:r>
              <a:rPr lang="es-PE" b="1" dirty="0">
                <a:solidFill>
                  <a:srgbClr val="002060"/>
                </a:solidFill>
                <a:latin typeface="Arial Black" panose="020B0A04020102020204" pitchFamily="34" charset="0"/>
              </a:rPr>
              <a:t>17 Y en los POSTREROS DÍAS, dice Dios, derramaré de mi Espíritu sobre toda carne, y vuestros hijos y vuestras hijas PROFETIZARÁN; vuestros jóvenes verán VISIONES, y vuestros ancianos soñarán SUEÑOS; ………</a:t>
            </a:r>
          </a:p>
        </p:txBody>
      </p:sp>
    </p:spTree>
    <p:extLst>
      <p:ext uri="{BB962C8B-B14F-4D97-AF65-F5344CB8AC3E}">
        <p14:creationId xmlns:p14="http://schemas.microsoft.com/office/powerpoint/2010/main" val="1657705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5027"/>
            <a:ext cx="9144000" cy="5128473"/>
          </a:xfrm>
          <a:prstGeom prst="rect">
            <a:avLst/>
          </a:prstGeom>
          <a:noFill/>
          <a:ln>
            <a:noFill/>
          </a:ln>
        </p:spPr>
      </p:pic>
      <p:sp>
        <p:nvSpPr>
          <p:cNvPr id="3" name="CuadroTexto 1"/>
          <p:cNvSpPr txBox="1"/>
          <p:nvPr/>
        </p:nvSpPr>
        <p:spPr>
          <a:xfrm>
            <a:off x="200465" y="2893688"/>
            <a:ext cx="8630530"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 18 Y de cierto sobre mis siervos y sobre mis siervas en aquellos días derramaré de mi Espíritu, y PROFETIZARÁN.</a:t>
            </a:r>
          </a:p>
          <a:p>
            <a:pPr algn="ctr"/>
            <a:r>
              <a:rPr lang="es-PE" b="1" dirty="0">
                <a:solidFill>
                  <a:srgbClr val="002060"/>
                </a:solidFill>
                <a:latin typeface="Arial Black" panose="020B0A04020102020204" pitchFamily="34" charset="0"/>
              </a:rPr>
              <a:t>19 Y daré prodigios arriba en el cielo, y señales abajo en la tierra, sangre y fuego y vapor de humo;</a:t>
            </a:r>
          </a:p>
          <a:p>
            <a:pPr algn="ctr"/>
            <a:r>
              <a:rPr lang="es-PE" b="1" dirty="0">
                <a:solidFill>
                  <a:srgbClr val="002060"/>
                </a:solidFill>
                <a:latin typeface="Arial Black" panose="020B0A04020102020204" pitchFamily="34" charset="0"/>
              </a:rPr>
              <a:t>20 El sol se convertirá en tinieblas, y la luna en sangre, antes que venga el día del Señor, grande y manifiesto;</a:t>
            </a:r>
          </a:p>
          <a:p>
            <a:pPr algn="ctr"/>
            <a:r>
              <a:rPr lang="es-PE" b="1" dirty="0">
                <a:solidFill>
                  <a:srgbClr val="002060"/>
                </a:solidFill>
                <a:latin typeface="Arial Black" panose="020B0A04020102020204" pitchFamily="34" charset="0"/>
              </a:rPr>
              <a:t>21 Y todo aquel que invocare el nombre del Señor, será salvo”.</a:t>
            </a:r>
          </a:p>
        </p:txBody>
      </p:sp>
    </p:spTree>
    <p:extLst>
      <p:ext uri="{BB962C8B-B14F-4D97-AF65-F5344CB8AC3E}">
        <p14:creationId xmlns:p14="http://schemas.microsoft.com/office/powerpoint/2010/main" val="312368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E CIENTIFICO A SIERVO DE DIO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212" y="18205"/>
            <a:ext cx="9144000" cy="5143500"/>
          </a:xfrm>
          <a:prstGeom prst="rect">
            <a:avLst/>
          </a:prstGeom>
          <a:noFill/>
          <a:ln>
            <a:noFill/>
          </a:ln>
        </p:spPr>
      </p:pic>
      <p:sp>
        <p:nvSpPr>
          <p:cNvPr id="3" name="CuadroTexto 1"/>
          <p:cNvSpPr txBox="1"/>
          <p:nvPr/>
        </p:nvSpPr>
        <p:spPr>
          <a:xfrm>
            <a:off x="114300" y="3481315"/>
            <a:ext cx="9029700"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Como hemos podido leer, entre las manifestaciones de la Iluminación del Espíritu Santo están las visiones, los sueños y la profecía, LAS CUALES CONFIRMARÁN LO QUE YA ESTÁ ESCRITO EN LA BIBLIA, PERO JAMÁS AGREGARÁ UNA NUEVA REVELACIÓN O MODIFICACIÓN DE LAS ESCRITURAS. Eso debe quedar muy en claro.</a:t>
            </a:r>
          </a:p>
        </p:txBody>
      </p:sp>
      <p:sp>
        <p:nvSpPr>
          <p:cNvPr id="5" name="4 Rectángulo"/>
          <p:cNvSpPr/>
          <p:nvPr/>
        </p:nvSpPr>
        <p:spPr>
          <a:xfrm>
            <a:off x="1765081" y="457741"/>
            <a:ext cx="5557345" cy="2008242"/>
          </a:xfrm>
          <a:prstGeom prst="rect">
            <a:avLst/>
          </a:prstGeom>
        </p:spPr>
        <p:txBody>
          <a:bodyPr wrap="square" lIns="68580" tIns="34290" rIns="68580" bIns="34290">
            <a:spAutoFit/>
            <a:scene3d>
              <a:camera prst="obliqueBottomLeft"/>
              <a:lightRig rig="threePt" dir="t"/>
            </a:scene3d>
            <a:sp3d extrusionH="57150">
              <a:extrusionClr>
                <a:srgbClr val="00B0F0"/>
              </a:extrusionClr>
            </a:sp3d>
          </a:bodyPr>
          <a:lstStyle/>
          <a:p>
            <a:pPr algn="ctr"/>
            <a:r>
              <a:rPr lang="es-ES" b="1" i="1" dirty="0">
                <a:solidFill>
                  <a:srgbClr val="002060"/>
                </a:solidFill>
                <a:latin typeface="Adobe Garamond Pro Bold" pitchFamily="18" charset="0"/>
              </a:rPr>
              <a:t>Yo advierto a todo aquel que oye las palabras de la profecía de este libro: Si alguno añade a estas cosas, Dios traerá sobre él las plagas que están escritas en este libro. </a:t>
            </a:r>
          </a:p>
          <a:p>
            <a:pPr algn="ctr"/>
            <a:r>
              <a:rPr lang="es-ES" b="1" i="1" dirty="0">
                <a:solidFill>
                  <a:srgbClr val="002060"/>
                </a:solidFill>
                <a:latin typeface="Adobe Garamond Pro Bold" pitchFamily="18" charset="0"/>
              </a:rPr>
              <a:t>Y si alguno quita de las palabras del libro de esta profecía, Dios quitará su parte del libro de la vida y de la santa ciudad y de las cosas que están escritas en este libro.</a:t>
            </a:r>
            <a:r>
              <a:rPr lang="es-ES" b="1" dirty="0">
                <a:solidFill>
                  <a:srgbClr val="002060"/>
                </a:solidFill>
                <a:latin typeface="Adobe Garamond Pro Bold" pitchFamily="18" charset="0"/>
              </a:rPr>
              <a:t> </a:t>
            </a:r>
            <a:r>
              <a:rPr lang="es-ES" b="1" i="1" dirty="0">
                <a:solidFill>
                  <a:srgbClr val="002060"/>
                </a:solidFill>
                <a:latin typeface="Adobe Garamond Pro Bold" pitchFamily="18" charset="0"/>
              </a:rPr>
              <a:t>Apocalipsis 22:18-19 </a:t>
            </a:r>
            <a:endParaRPr lang="es-ES" i="1" dirty="0">
              <a:solidFill>
                <a:srgbClr val="002060"/>
              </a:solidFill>
              <a:latin typeface="Adobe Garamond Pro Bold" pitchFamily="18" charset="0"/>
            </a:endParaRPr>
          </a:p>
        </p:txBody>
      </p:sp>
    </p:spTree>
    <p:extLst>
      <p:ext uri="{BB962C8B-B14F-4D97-AF65-F5344CB8AC3E}">
        <p14:creationId xmlns:p14="http://schemas.microsoft.com/office/powerpoint/2010/main" val="1401834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strVal val="4/3*#ppt_w"/>
                                          </p:val>
                                        </p:tav>
                                        <p:tav tm="100000">
                                          <p:val>
                                            <p:strVal val="#ppt_w"/>
                                          </p:val>
                                        </p:tav>
                                      </p:tavLst>
                                    </p:anim>
                                    <p:anim calcmode="lin" valueType="num">
                                      <p:cBhvr>
                                        <p:cTn id="8" dur="2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9473" y="1"/>
            <a:ext cx="9144000" cy="5143500"/>
          </a:xfrm>
          <a:prstGeom prst="rect">
            <a:avLst/>
          </a:prstGeom>
          <a:noFill/>
          <a:ln>
            <a:noFill/>
          </a:ln>
        </p:spPr>
      </p:pic>
      <p:sp>
        <p:nvSpPr>
          <p:cNvPr id="3" name="2 CuadroTexto"/>
          <p:cNvSpPr txBox="1"/>
          <p:nvPr/>
        </p:nvSpPr>
        <p:spPr>
          <a:xfrm>
            <a:off x="268797" y="235641"/>
            <a:ext cx="3421450" cy="1608133"/>
          </a:xfrm>
          <a:prstGeom prst="rect">
            <a:avLst/>
          </a:prstGeom>
          <a:noFill/>
        </p:spPr>
        <p:txBody>
          <a:bodyPr wrap="none" lIns="68580" tIns="34290" rIns="68580" bIns="34290" rtlCol="0">
            <a:spAutoFit/>
            <a:scene3d>
              <a:camera prst="obliqueBottomLeft"/>
              <a:lightRig rig="threePt" dir="t"/>
            </a:scene3d>
            <a:sp3d extrusionH="50800">
              <a:bevelT w="82550" h="38100" prst="coolSlant"/>
              <a:extrusionClr>
                <a:srgbClr val="00B0F0"/>
              </a:extrusionClr>
            </a:sp3d>
          </a:bodyPr>
          <a:lstStyle/>
          <a:p>
            <a:pPr algn="ctr"/>
            <a:r>
              <a:rPr lang="es-ES" sz="4100" dirty="0">
                <a:gradFill flip="none" rotWithShape="1">
                  <a:gsLst>
                    <a:gs pos="0">
                      <a:schemeClr val="accent1">
                        <a:tint val="66000"/>
                        <a:satMod val="160000"/>
                      </a:schemeClr>
                    </a:gs>
                    <a:gs pos="50000">
                      <a:schemeClr val="accent1">
                        <a:tint val="44500"/>
                        <a:satMod val="160000"/>
                      </a:schemeClr>
                    </a:gs>
                    <a:gs pos="70000">
                      <a:schemeClr val="accent1">
                        <a:tint val="23500"/>
                        <a:satMod val="160000"/>
                      </a:schemeClr>
                    </a:gs>
                  </a:gsLst>
                  <a:lin ang="16200000" scaled="1"/>
                  <a:tileRect/>
                </a:gradFill>
                <a:effectLst>
                  <a:glow rad="127000">
                    <a:srgbClr val="002060">
                      <a:alpha val="75000"/>
                    </a:srgbClr>
                  </a:glow>
                </a:effectLst>
                <a:latin typeface="Cooper Black" panose="0208090404030B020404" pitchFamily="18" charset="0"/>
              </a:rPr>
              <a:t>¡EL MESIAS </a:t>
            </a:r>
          </a:p>
          <a:p>
            <a:pPr algn="ctr"/>
            <a:r>
              <a:rPr lang="es-ES" sz="4100" dirty="0">
                <a:gradFill flip="none" rotWithShape="1">
                  <a:gsLst>
                    <a:gs pos="0">
                      <a:schemeClr val="accent1">
                        <a:tint val="66000"/>
                        <a:satMod val="160000"/>
                      </a:schemeClr>
                    </a:gs>
                    <a:gs pos="50000">
                      <a:schemeClr val="accent1">
                        <a:tint val="44500"/>
                        <a:satMod val="160000"/>
                      </a:schemeClr>
                    </a:gs>
                    <a:gs pos="70000">
                      <a:schemeClr val="accent1">
                        <a:tint val="23500"/>
                        <a:satMod val="160000"/>
                      </a:schemeClr>
                    </a:gs>
                  </a:gsLst>
                  <a:lin ang="16200000" scaled="1"/>
                  <a:tileRect/>
                </a:gradFill>
                <a:effectLst>
                  <a:glow rad="127000">
                    <a:srgbClr val="002060">
                      <a:alpha val="75000"/>
                    </a:srgbClr>
                  </a:glow>
                </a:effectLst>
                <a:latin typeface="Cooper Black" panose="0208090404030B020404" pitchFamily="18" charset="0"/>
              </a:rPr>
              <a:t>VIENE!</a:t>
            </a:r>
          </a:p>
          <a:p>
            <a:pPr algn="ctr"/>
            <a:endParaRPr lang="es-ES" dirty="0">
              <a:gradFill flip="none" rotWithShape="1">
                <a:gsLst>
                  <a:gs pos="0">
                    <a:schemeClr val="accent1">
                      <a:tint val="66000"/>
                      <a:satMod val="160000"/>
                    </a:schemeClr>
                  </a:gs>
                  <a:gs pos="50000">
                    <a:schemeClr val="accent1">
                      <a:tint val="44500"/>
                      <a:satMod val="160000"/>
                    </a:schemeClr>
                  </a:gs>
                  <a:gs pos="70000">
                    <a:schemeClr val="accent1">
                      <a:tint val="23500"/>
                      <a:satMod val="160000"/>
                    </a:schemeClr>
                  </a:gs>
                </a:gsLst>
                <a:lin ang="16200000" scaled="1"/>
                <a:tileRect/>
              </a:gradFill>
              <a:effectLst>
                <a:glow rad="127000">
                  <a:srgbClr val="002060">
                    <a:alpha val="75000"/>
                  </a:srgbClr>
                </a:glow>
              </a:effectLst>
              <a:latin typeface="Cooper Black" panose="0208090404030B020404" pitchFamily="18" charset="0"/>
            </a:endParaRPr>
          </a:p>
        </p:txBody>
      </p:sp>
      <p:sp>
        <p:nvSpPr>
          <p:cNvPr id="4" name="3 CuadroTexto"/>
          <p:cNvSpPr txBox="1"/>
          <p:nvPr/>
        </p:nvSpPr>
        <p:spPr>
          <a:xfrm>
            <a:off x="-154348" y="1641178"/>
            <a:ext cx="4323577" cy="1038746"/>
          </a:xfrm>
          <a:prstGeom prst="rect">
            <a:avLst/>
          </a:prstGeom>
          <a:noFill/>
        </p:spPr>
        <p:txBody>
          <a:bodyPr wrap="square" lIns="68580" tIns="34290" rIns="68580" bIns="34290" rtlCol="0">
            <a:spAutoFit/>
            <a:scene3d>
              <a:camera prst="obliqueBottomLeft"/>
              <a:lightRig rig="threePt" dir="t"/>
            </a:scene3d>
            <a:sp3d extrusionH="50800">
              <a:extrusionClr>
                <a:srgbClr val="00B0F0"/>
              </a:extrusionClr>
            </a:sp3d>
          </a:bodyPr>
          <a:lstStyle/>
          <a:p>
            <a:pPr algn="ctr"/>
            <a:r>
              <a:rPr lang="es-ES" sz="1500" dirty="0">
                <a:gradFill flip="none" rotWithShape="1">
                  <a:gsLst>
                    <a:gs pos="0">
                      <a:schemeClr val="accent1">
                        <a:tint val="66000"/>
                        <a:satMod val="160000"/>
                      </a:schemeClr>
                    </a:gs>
                    <a:gs pos="50000">
                      <a:schemeClr val="accent1">
                        <a:tint val="44500"/>
                        <a:satMod val="160000"/>
                      </a:schemeClr>
                    </a:gs>
                    <a:gs pos="70000">
                      <a:schemeClr val="accent1">
                        <a:tint val="23500"/>
                        <a:satMod val="160000"/>
                      </a:schemeClr>
                    </a:gs>
                  </a:gsLst>
                  <a:lin ang="16200000" scaled="1"/>
                  <a:tileRect/>
                </a:gradFill>
                <a:effectLst>
                  <a:glow rad="127000">
                    <a:srgbClr val="002060">
                      <a:alpha val="75000"/>
                    </a:srgbClr>
                  </a:glow>
                </a:effectLst>
                <a:latin typeface="Hobo Std" pitchFamily="34" charset="0"/>
              </a:rPr>
              <a:t>PREPARA EL CAMINO EN ABSOLUTA SANTIDAD PORQUE EL SEÑOR ES</a:t>
            </a:r>
          </a:p>
          <a:p>
            <a:pPr algn="ctr"/>
            <a:r>
              <a:rPr lang="es-ES" sz="1500" dirty="0">
                <a:gradFill flip="none" rotWithShape="1">
                  <a:gsLst>
                    <a:gs pos="0">
                      <a:schemeClr val="accent1">
                        <a:tint val="66000"/>
                        <a:satMod val="160000"/>
                      </a:schemeClr>
                    </a:gs>
                    <a:gs pos="50000">
                      <a:schemeClr val="accent1">
                        <a:tint val="44500"/>
                        <a:satMod val="160000"/>
                      </a:schemeClr>
                    </a:gs>
                    <a:gs pos="70000">
                      <a:schemeClr val="accent1">
                        <a:tint val="23500"/>
                        <a:satMod val="160000"/>
                      </a:schemeClr>
                    </a:gs>
                  </a:gsLst>
                  <a:lin ang="16200000" scaled="1"/>
                  <a:tileRect/>
                </a:gradFill>
                <a:effectLst>
                  <a:glow rad="127000">
                    <a:srgbClr val="002060">
                      <a:alpha val="75000"/>
                    </a:srgbClr>
                  </a:glow>
                </a:effectLst>
                <a:latin typeface="Hobo Std" pitchFamily="34" charset="0"/>
              </a:rPr>
              <a:t>SANTO…SANTO…SANTO </a:t>
            </a:r>
          </a:p>
          <a:p>
            <a:pPr algn="ctr"/>
            <a:endParaRPr lang="es-ES" dirty="0">
              <a:gradFill flip="none" rotWithShape="1">
                <a:gsLst>
                  <a:gs pos="0">
                    <a:schemeClr val="accent1">
                      <a:tint val="66000"/>
                      <a:satMod val="160000"/>
                    </a:schemeClr>
                  </a:gs>
                  <a:gs pos="50000">
                    <a:schemeClr val="accent1">
                      <a:tint val="44500"/>
                      <a:satMod val="160000"/>
                    </a:schemeClr>
                  </a:gs>
                  <a:gs pos="70000">
                    <a:schemeClr val="accent1">
                      <a:tint val="23500"/>
                      <a:satMod val="160000"/>
                    </a:schemeClr>
                  </a:gs>
                </a:gsLst>
                <a:lin ang="16200000" scaled="1"/>
                <a:tileRect/>
              </a:gradFill>
              <a:effectLst>
                <a:glow rad="127000">
                  <a:srgbClr val="002060">
                    <a:alpha val="75000"/>
                  </a:srgbClr>
                </a:glow>
              </a:effectLst>
              <a:latin typeface="Hobo Std" pitchFamily="34" charset="0"/>
            </a:endParaRPr>
          </a:p>
        </p:txBody>
      </p:sp>
      <p:sp>
        <p:nvSpPr>
          <p:cNvPr id="5" name="CuadroTexto 1"/>
          <p:cNvSpPr txBox="1"/>
          <p:nvPr/>
        </p:nvSpPr>
        <p:spPr>
          <a:xfrm>
            <a:off x="337625" y="3502856"/>
            <a:ext cx="8535572"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ese sentido, el profeta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en sus revelaciones solo CONFIRMA lo que dijo Jesucristo en Mateo 24:4-8, que dice:</a:t>
            </a:r>
          </a:p>
          <a:p>
            <a:pPr algn="ctr"/>
            <a:r>
              <a:rPr lang="es-PE" b="1" dirty="0">
                <a:solidFill>
                  <a:srgbClr val="002060"/>
                </a:solidFill>
                <a:latin typeface="Arial Black" panose="020B0A04020102020204" pitchFamily="34" charset="0"/>
              </a:rPr>
              <a:t>“4 Respondiendo Jesús, les dijo: Mirad que nadie os engañe.</a:t>
            </a:r>
          </a:p>
          <a:p>
            <a:pPr algn="ctr"/>
            <a:r>
              <a:rPr lang="es-PE" b="1" dirty="0">
                <a:solidFill>
                  <a:srgbClr val="002060"/>
                </a:solidFill>
                <a:latin typeface="Arial Black" panose="020B0A04020102020204" pitchFamily="34" charset="0"/>
              </a:rPr>
              <a:t>5 Porque vendrán muchos en mi nombre, diciendo: Yo soy el Cristo; y a muchos engañarán……</a:t>
            </a:r>
          </a:p>
        </p:txBody>
      </p:sp>
    </p:spTree>
    <p:extLst>
      <p:ext uri="{BB962C8B-B14F-4D97-AF65-F5344CB8AC3E}">
        <p14:creationId xmlns:p14="http://schemas.microsoft.com/office/powerpoint/2010/main" val="3523883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ppt_w</p:attrName>
                                        </p:attrNameLst>
                                      </p:cBhvr>
                                      <p:tavLst>
                                        <p:tav tm="0">
                                          <p:val>
                                            <p:fltVal val="0"/>
                                          </p:val>
                                        </p:tav>
                                        <p:tav tm="100000">
                                          <p:val>
                                            <p:strVal val="#ppt_w"/>
                                          </p:val>
                                        </p:tav>
                                      </p:tavLst>
                                    </p:anim>
                                    <p:anim calcmode="lin" valueType="num">
                                      <p:cBhvr>
                                        <p:cTn id="16" dur="2000" fill="hold"/>
                                        <p:tgtEl>
                                          <p:spTgt spid="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2000" fill="hold"/>
                                        <p:tgtEl>
                                          <p:spTgt spid="5"/>
                                        </p:tgtEl>
                                        <p:attrNameLst>
                                          <p:attrName>ppt_w</p:attrName>
                                        </p:attrNameLst>
                                      </p:cBhvr>
                                      <p:tavLst>
                                        <p:tav tm="0">
                                          <p:val>
                                            <p:fltVal val="0"/>
                                          </p:val>
                                        </p:tav>
                                        <p:tav tm="100000">
                                          <p:val>
                                            <p:strVal val="#ppt_w"/>
                                          </p:val>
                                        </p:tav>
                                      </p:tavLst>
                                    </p:anim>
                                    <p:anim calcmode="lin" valueType="num">
                                      <p:cBhvr>
                                        <p:cTn id="20"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060"/>
            <a:ext cx="9166989" cy="5140440"/>
          </a:xfrm>
          <a:prstGeom prst="rect">
            <a:avLst/>
          </a:prstGeom>
          <a:noFill/>
          <a:ln>
            <a:noFill/>
          </a:ln>
        </p:spPr>
      </p:pic>
      <p:sp>
        <p:nvSpPr>
          <p:cNvPr id="3" name="CuadroTexto 1"/>
          <p:cNvSpPr txBox="1"/>
          <p:nvPr/>
        </p:nvSpPr>
        <p:spPr>
          <a:xfrm>
            <a:off x="337625" y="3249637"/>
            <a:ext cx="8503920"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 6 Y oiréis de guerras y rumores de guerras; mirad que no os turbéis, porque es necesario que todo esto acontezca; pero aún </a:t>
            </a:r>
          </a:p>
          <a:p>
            <a:pPr algn="ctr"/>
            <a:r>
              <a:rPr lang="es-PE" b="1" dirty="0">
                <a:solidFill>
                  <a:srgbClr val="002060"/>
                </a:solidFill>
                <a:latin typeface="Arial Black" panose="020B0A04020102020204" pitchFamily="34" charset="0"/>
              </a:rPr>
              <a:t>no es el fin.</a:t>
            </a:r>
          </a:p>
          <a:p>
            <a:pPr algn="ctr"/>
            <a:r>
              <a:rPr lang="es-PE" b="1" dirty="0">
                <a:solidFill>
                  <a:srgbClr val="002060"/>
                </a:solidFill>
                <a:latin typeface="Arial Black" panose="020B0A04020102020204" pitchFamily="34" charset="0"/>
              </a:rPr>
              <a:t>7 Porque se levantará nación contra nación, y reino contra reino; y habrá pestes, y hambres, y terremotos en diferentes lugares.</a:t>
            </a:r>
          </a:p>
          <a:p>
            <a:pPr algn="ctr"/>
            <a:r>
              <a:rPr lang="es-PE" b="1" dirty="0">
                <a:solidFill>
                  <a:srgbClr val="002060"/>
                </a:solidFill>
                <a:latin typeface="Arial Black" panose="020B0A04020102020204" pitchFamily="34" charset="0"/>
              </a:rPr>
              <a:t>8 Y todo esto será principio de dolores”.</a:t>
            </a:r>
          </a:p>
        </p:txBody>
      </p:sp>
    </p:spTree>
    <p:extLst>
      <p:ext uri="{BB962C8B-B14F-4D97-AF65-F5344CB8AC3E}">
        <p14:creationId xmlns:p14="http://schemas.microsoft.com/office/powerpoint/2010/main" val="2767877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7989" cy="5143500"/>
          </a:xfrm>
          <a:prstGeom prst="rect">
            <a:avLst/>
          </a:prstGeom>
          <a:noFill/>
          <a:ln>
            <a:noFill/>
          </a:ln>
        </p:spPr>
      </p:pic>
      <p:sp>
        <p:nvSpPr>
          <p:cNvPr id="4" name="CuadroTexto 1"/>
          <p:cNvSpPr txBox="1"/>
          <p:nvPr/>
        </p:nvSpPr>
        <p:spPr>
          <a:xfrm>
            <a:off x="274320" y="2960046"/>
            <a:ext cx="8609428"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Básicamente el profeta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en sus profecías está revelando acontecimientos previos a la segunda venida de Cristo, relativo a guerras, hambrunas, </a:t>
            </a:r>
            <a:r>
              <a:rPr lang="es-PE" b="1" dirty="0" smtClean="0">
                <a:solidFill>
                  <a:srgbClr val="002060"/>
                </a:solidFill>
                <a:latin typeface="Arial Black" panose="020B0A04020102020204" pitchFamily="34" charset="0"/>
              </a:rPr>
              <a:t>pestes, </a:t>
            </a:r>
            <a:r>
              <a:rPr lang="es-PE" b="1" dirty="0">
                <a:solidFill>
                  <a:srgbClr val="002060"/>
                </a:solidFill>
                <a:latin typeface="Arial Black" panose="020B0A04020102020204" pitchFamily="34" charset="0"/>
              </a:rPr>
              <a:t>catástrofes naturales, denunciando a los falsos profetas y maestros que enseñan herejías, como la falsa enseñanza del Evangelio de la prosperidad, que solo predican un evangelio orientado hacia el dinero y las cosas materiales,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2986" y="339502"/>
            <a:ext cx="5475287" cy="212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3343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2000" fill="hold"/>
                                        <p:tgtEl>
                                          <p:spTgt spid="2050"/>
                                        </p:tgtEl>
                                        <p:attrNameLst>
                                          <p:attrName>ppt_w</p:attrName>
                                        </p:attrNameLst>
                                      </p:cBhvr>
                                      <p:tavLst>
                                        <p:tav tm="0">
                                          <p:val>
                                            <p:fltVal val="0"/>
                                          </p:val>
                                        </p:tav>
                                        <p:tav tm="100000">
                                          <p:val>
                                            <p:strVal val="#ppt_w"/>
                                          </p:val>
                                        </p:tav>
                                      </p:tavLst>
                                    </p:anim>
                                    <p:anim calcmode="lin" valueType="num">
                                      <p:cBhvr>
                                        <p:cTn id="16"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080"/>
            <a:ext cx="9144000" cy="5129420"/>
          </a:xfrm>
          <a:prstGeom prst="rect">
            <a:avLst/>
          </a:prstGeom>
          <a:noFill/>
          <a:ln>
            <a:noFill/>
          </a:ln>
        </p:spPr>
      </p:pic>
      <p:sp>
        <p:nvSpPr>
          <p:cNvPr id="4" name="CuadroTexto 1"/>
          <p:cNvSpPr txBox="1"/>
          <p:nvPr/>
        </p:nvSpPr>
        <p:spPr>
          <a:xfrm>
            <a:off x="305973" y="3661117"/>
            <a:ext cx="8535572"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 y éstos en sus predicaciones hacen caso omiso o no ponen énfasis al no hablar en contra del pecado, el arrepentimiento, el arrebatamiento de cristianos al cielo antes que se manifieste el Anticristo y no hablan acerca de la segunda venida de Cristo.</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267494"/>
            <a:ext cx="5091113" cy="2468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0371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2000" fill="hold"/>
                                        <p:tgtEl>
                                          <p:spTgt spid="1026"/>
                                        </p:tgtEl>
                                        <p:attrNameLst>
                                          <p:attrName>ppt_w</p:attrName>
                                        </p:attrNameLst>
                                      </p:cBhvr>
                                      <p:tavLst>
                                        <p:tav tm="0">
                                          <p:val>
                                            <p:fltVal val="0"/>
                                          </p:val>
                                        </p:tav>
                                        <p:tav tm="100000">
                                          <p:val>
                                            <p:strVal val="#ppt_w"/>
                                          </p:val>
                                        </p:tav>
                                      </p:tavLst>
                                    </p:anim>
                                    <p:anim calcmode="lin" valueType="num">
                                      <p:cBhvr>
                                        <p:cTn id="16" dur="2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95422" y="3407900"/>
            <a:ext cx="8588327"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La misión del profeta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no es anunciar terremotos, sino anunciar el Arrebatamiento de creyentes al cielo por parte de Nuestro Señor Jesucristo, la Segunda Venida del Señor y la forma en que se llevará a cabo; a predicar en contra de la inmoralidad sexual, de la mentira, de la brujería y de la predicación del dinero.</a:t>
            </a:r>
          </a:p>
        </p:txBody>
      </p:sp>
    </p:spTree>
    <p:extLst>
      <p:ext uri="{BB962C8B-B14F-4D97-AF65-F5344CB8AC3E}">
        <p14:creationId xmlns:p14="http://schemas.microsoft.com/office/powerpoint/2010/main" val="57486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059"/>
            <a:ext cx="9144000" cy="5121441"/>
          </a:xfrm>
          <a:prstGeom prst="rect">
            <a:avLst/>
          </a:prstGeom>
          <a:noFill/>
          <a:ln>
            <a:noFill/>
          </a:ln>
        </p:spPr>
      </p:pic>
      <p:sp>
        <p:nvSpPr>
          <p:cNvPr id="3" name="CuadroTexto 1"/>
          <p:cNvSpPr txBox="1"/>
          <p:nvPr/>
        </p:nvSpPr>
        <p:spPr>
          <a:xfrm>
            <a:off x="260066" y="3524556"/>
            <a:ext cx="8731534" cy="136191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El Señor le ha mandado a predicar el ARREPENTIMIENTO Y LA VIDA DE SANTIDAD con la finalidad de que la gente  se vuelva a Dios, </a:t>
            </a:r>
          </a:p>
          <a:p>
            <a:pPr algn="ctr"/>
            <a:r>
              <a:rPr lang="es-PE" sz="2400" b="1" dirty="0">
                <a:solidFill>
                  <a:srgbClr val="002060"/>
                </a:solidFill>
                <a:latin typeface="Arial Black" panose="020B0A04020102020204" pitchFamily="34" charset="0"/>
              </a:rPr>
              <a:t>y así preparar el camino para la segunda venida de Nuestro Señor Jesucristo.</a:t>
            </a:r>
          </a:p>
        </p:txBody>
      </p:sp>
    </p:spTree>
    <p:extLst>
      <p:ext uri="{BB962C8B-B14F-4D97-AF65-F5344CB8AC3E}">
        <p14:creationId xmlns:p14="http://schemas.microsoft.com/office/powerpoint/2010/main" val="3309546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049"/>
            <a:ext cx="9165231" cy="5136451"/>
          </a:xfrm>
          <a:prstGeom prst="rect">
            <a:avLst/>
          </a:prstGeom>
          <a:noFill/>
          <a:ln>
            <a:noFill/>
          </a:ln>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83518"/>
            <a:ext cx="8280920" cy="2562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567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8" name="Rectángulo 7">
            <a:hlinkClick r:id="rId3"/>
          </p:cNvPr>
          <p:cNvSpPr/>
          <p:nvPr/>
        </p:nvSpPr>
        <p:spPr>
          <a:xfrm>
            <a:off x="337624" y="2702511"/>
            <a:ext cx="8514471" cy="776289"/>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3.- Profecía de terremoto en </a:t>
            </a:r>
            <a:r>
              <a:rPr lang="es-PE" sz="1500" b="1" dirty="0" err="1">
                <a:solidFill>
                  <a:srgbClr val="002060"/>
                </a:solidFill>
                <a:latin typeface="Arial Black" panose="020B0A04020102020204" pitchFamily="34" charset="0"/>
              </a:rPr>
              <a:t>Haiti</a:t>
            </a:r>
            <a:r>
              <a:rPr lang="es-PE" sz="1500" b="1" dirty="0">
                <a:solidFill>
                  <a:srgbClr val="002060"/>
                </a:solidFill>
                <a:latin typeface="Arial Black" panose="020B0A04020102020204" pitchFamily="34" charset="0"/>
              </a:rPr>
              <a:t> y República Dominicana dada en noviembre del 2009 y que ocurrió en enero del 2010 (dura 8 minutos) Dar clic en el recuadro.</a:t>
            </a:r>
          </a:p>
        </p:txBody>
      </p:sp>
      <p:sp>
        <p:nvSpPr>
          <p:cNvPr id="6" name="Rectángulo 5">
            <a:hlinkClick r:id="rId4"/>
          </p:cNvPr>
          <p:cNvSpPr/>
          <p:nvPr/>
        </p:nvSpPr>
        <p:spPr>
          <a:xfrm>
            <a:off x="337624" y="1816662"/>
            <a:ext cx="8514471" cy="615341"/>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2.- Profecía del huracán Katrina dada en 20 julio 2005 y ocurrida el 29 agosto 2005 (el vídeo está en inglés, dura 5 minutos) Dar clic en el recuadro.</a:t>
            </a:r>
          </a:p>
        </p:txBody>
      </p:sp>
      <p:sp>
        <p:nvSpPr>
          <p:cNvPr id="4" name="Rectángulo 3">
            <a:hlinkClick r:id="rId5"/>
          </p:cNvPr>
          <p:cNvSpPr/>
          <p:nvPr/>
        </p:nvSpPr>
        <p:spPr>
          <a:xfrm>
            <a:off x="337624" y="946294"/>
            <a:ext cx="8514471" cy="622495"/>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1.- Primera Profecía de David </a:t>
            </a:r>
            <a:r>
              <a:rPr lang="es-PE" sz="1500" b="1" dirty="0" err="1">
                <a:solidFill>
                  <a:srgbClr val="002060"/>
                </a:solidFill>
                <a:latin typeface="Arial Black" panose="020B0A04020102020204" pitchFamily="34" charset="0"/>
              </a:rPr>
              <a:t>Owuor</a:t>
            </a:r>
            <a:r>
              <a:rPr lang="es-PE" sz="1500" b="1" dirty="0">
                <a:solidFill>
                  <a:srgbClr val="002060"/>
                </a:solidFill>
                <a:latin typeface="Arial Black" panose="020B0A04020102020204" pitchFamily="34" charset="0"/>
              </a:rPr>
              <a:t> del tsunami ocurrido en Asía en el año 2004 (está en idioma portugués, dura 2 minutos) Dar clic en el recuadro.</a:t>
            </a:r>
          </a:p>
        </p:txBody>
      </p:sp>
      <p:sp>
        <p:nvSpPr>
          <p:cNvPr id="2" name="CuadroTexto 1"/>
          <p:cNvSpPr txBox="1"/>
          <p:nvPr/>
        </p:nvSpPr>
        <p:spPr>
          <a:xfrm>
            <a:off x="337624" y="176500"/>
            <a:ext cx="8514471" cy="623248"/>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 continuación les detallamos los enlaces de vídeos que contienen profecías cumplidas, dadas por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a:t>
            </a:r>
          </a:p>
        </p:txBody>
      </p:sp>
      <p:sp>
        <p:nvSpPr>
          <p:cNvPr id="11" name="20 Pentágono"/>
          <p:cNvSpPr/>
          <p:nvPr/>
        </p:nvSpPr>
        <p:spPr>
          <a:xfrm>
            <a:off x="6420394" y="4705700"/>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13" name="Rectángulo 12">
            <a:hlinkClick r:id="rId6"/>
          </p:cNvPr>
          <p:cNvSpPr/>
          <p:nvPr/>
        </p:nvSpPr>
        <p:spPr>
          <a:xfrm>
            <a:off x="337624" y="3747277"/>
            <a:ext cx="8514471" cy="580292"/>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4.- Profecía de terremoto en Chile dada en enero del 2009 y que ocurrió en febrero del 2010 (dura 9 minutos) Dar clic en el recuadro.</a:t>
            </a:r>
          </a:p>
        </p:txBody>
      </p:sp>
    </p:spTree>
    <p:extLst>
      <p:ext uri="{BB962C8B-B14F-4D97-AF65-F5344CB8AC3E}">
        <p14:creationId xmlns:p14="http://schemas.microsoft.com/office/powerpoint/2010/main" val="761332575"/>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7" name="Rectángulo 6">
            <a:hlinkClick r:id="rId3"/>
          </p:cNvPr>
          <p:cNvSpPr/>
          <p:nvPr/>
        </p:nvSpPr>
        <p:spPr>
          <a:xfrm>
            <a:off x="390379" y="1350498"/>
            <a:ext cx="8445890" cy="580292"/>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6.- Profecía de terremoto en Nepal, dada el 20 octubre 2014 y cumplida el 25 abril 2015 (dura 11 minutos) Dar clic en el recuadro.</a:t>
            </a:r>
          </a:p>
        </p:txBody>
      </p:sp>
      <p:sp>
        <p:nvSpPr>
          <p:cNvPr id="5" name="Rectángulo 4">
            <a:hlinkClick r:id="rId4"/>
          </p:cNvPr>
          <p:cNvSpPr/>
          <p:nvPr/>
        </p:nvSpPr>
        <p:spPr>
          <a:xfrm>
            <a:off x="390379" y="313886"/>
            <a:ext cx="8435339" cy="622495"/>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5.- Otro vídeo de la profecía de terremoto en Chile dada en enero de 2009 y que ocurrió en febrero del 2010 (dura 10 minutos) Dar clic en el recuadro.</a:t>
            </a:r>
          </a:p>
        </p:txBody>
      </p:sp>
      <p:sp>
        <p:nvSpPr>
          <p:cNvPr id="8" name="20 Pentágono"/>
          <p:cNvSpPr/>
          <p:nvPr/>
        </p:nvSpPr>
        <p:spPr>
          <a:xfrm>
            <a:off x="6420394" y="4705700"/>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9" name="Rectángulo 8">
            <a:hlinkClick r:id="rId5"/>
          </p:cNvPr>
          <p:cNvSpPr/>
          <p:nvPr/>
        </p:nvSpPr>
        <p:spPr>
          <a:xfrm>
            <a:off x="390379" y="2344908"/>
            <a:ext cx="8435339" cy="728060"/>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7.- Profecía sobre el virus del </a:t>
            </a:r>
            <a:r>
              <a:rPr lang="es-PE" sz="1500" b="1" dirty="0" err="1">
                <a:solidFill>
                  <a:srgbClr val="002060"/>
                </a:solidFill>
                <a:latin typeface="Arial Black" panose="020B0A04020102020204" pitchFamily="34" charset="0"/>
              </a:rPr>
              <a:t>Zika</a:t>
            </a:r>
            <a:r>
              <a:rPr lang="es-PE" sz="1500" b="1" dirty="0">
                <a:solidFill>
                  <a:srgbClr val="002060"/>
                </a:solidFill>
                <a:latin typeface="Arial Black" panose="020B0A04020102020204" pitchFamily="34" charset="0"/>
              </a:rPr>
              <a:t>, aparición del mosquito que la transmite, dada el 21 de marzo del 2014 y cumplida el 20 de mayo del 2015 (dura 23 minutos) Dar clic en el recuadro.</a:t>
            </a:r>
          </a:p>
        </p:txBody>
      </p:sp>
      <p:sp>
        <p:nvSpPr>
          <p:cNvPr id="10" name="Rectángulo 9">
            <a:hlinkClick r:id="rId6"/>
          </p:cNvPr>
          <p:cNvSpPr/>
          <p:nvPr/>
        </p:nvSpPr>
        <p:spPr>
          <a:xfrm>
            <a:off x="390379" y="3471260"/>
            <a:ext cx="8419514" cy="601337"/>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8.- Profecía sobre terremoto en Italia dada el 20 Julio 2013 y cumplida el 24 de Agosto del 2016 (dura 6 minutos) Dar clic en el recuadro.</a:t>
            </a:r>
          </a:p>
        </p:txBody>
      </p:sp>
    </p:spTree>
    <p:extLst>
      <p:ext uri="{BB962C8B-B14F-4D97-AF65-F5344CB8AC3E}">
        <p14:creationId xmlns:p14="http://schemas.microsoft.com/office/powerpoint/2010/main" val="2341917276"/>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7" name="Rectángulo 6">
            <a:hlinkClick r:id="rId3"/>
          </p:cNvPr>
          <p:cNvSpPr/>
          <p:nvPr/>
        </p:nvSpPr>
        <p:spPr>
          <a:xfrm>
            <a:off x="242668" y="2419083"/>
            <a:ext cx="8714936" cy="574379"/>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s-PE" sz="1500" b="1" dirty="0">
              <a:solidFill>
                <a:srgbClr val="002060"/>
              </a:solidFill>
              <a:latin typeface="Arial Black" panose="020B0A04020102020204" pitchFamily="34" charset="0"/>
            </a:endParaRPr>
          </a:p>
          <a:p>
            <a:pPr algn="ctr"/>
            <a:r>
              <a:rPr lang="es-PE" sz="1500" b="1" dirty="0">
                <a:solidFill>
                  <a:srgbClr val="002060"/>
                </a:solidFill>
                <a:latin typeface="Arial Black" panose="020B0A04020102020204" pitchFamily="34" charset="0"/>
              </a:rPr>
              <a:t>3.- Profecía Terremoto Masivo que viene para EEUU, dada el 8 de Setiembre del 2013 (dura 9 minutos) </a:t>
            </a:r>
            <a:r>
              <a:rPr lang="es-PE" sz="1500" dirty="0">
                <a:solidFill>
                  <a:srgbClr val="002060"/>
                </a:solidFill>
                <a:latin typeface="Arial Black" panose="020B0A04020102020204" pitchFamily="34" charset="0"/>
              </a:rPr>
              <a:t>Dar clic en el recuadro</a:t>
            </a:r>
            <a:endParaRPr lang="es-PE" sz="1500" b="1" dirty="0">
              <a:solidFill>
                <a:srgbClr val="002060"/>
              </a:solidFill>
              <a:latin typeface="Arial Black" panose="020B0A04020102020204" pitchFamily="34" charset="0"/>
            </a:endParaRPr>
          </a:p>
          <a:p>
            <a:pPr algn="ctr"/>
            <a:endParaRPr lang="es-PE" sz="1500" b="1" dirty="0">
              <a:solidFill>
                <a:srgbClr val="002060"/>
              </a:solidFill>
              <a:latin typeface="Arial Black" panose="020B0A04020102020204" pitchFamily="34" charset="0"/>
            </a:endParaRPr>
          </a:p>
        </p:txBody>
      </p:sp>
      <p:sp>
        <p:nvSpPr>
          <p:cNvPr id="6" name="Rectángulo 5">
            <a:hlinkClick r:id="rId4"/>
          </p:cNvPr>
          <p:cNvSpPr/>
          <p:nvPr/>
        </p:nvSpPr>
        <p:spPr>
          <a:xfrm>
            <a:off x="253219" y="1712603"/>
            <a:ext cx="8704385" cy="555812"/>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2.- Profecía Tremendo terremoto viene a la Tierra, dada el 11 abril del 2015 (dura 22 minutos) Dar clic en el recuadro.</a:t>
            </a:r>
          </a:p>
        </p:txBody>
      </p:sp>
      <p:sp>
        <p:nvSpPr>
          <p:cNvPr id="4" name="Rectángulo 3">
            <a:hlinkClick r:id="rId5"/>
          </p:cNvPr>
          <p:cNvSpPr/>
          <p:nvPr/>
        </p:nvSpPr>
        <p:spPr>
          <a:xfrm>
            <a:off x="253219" y="970671"/>
            <a:ext cx="8704385" cy="580293"/>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1.- Profecía Terremoto viene para Latino América, dada el 3 de Julio del 2016 (dura 36 minutos) Dar clic en el recuadro.</a:t>
            </a:r>
          </a:p>
        </p:txBody>
      </p:sp>
      <p:sp>
        <p:nvSpPr>
          <p:cNvPr id="2" name="CuadroTexto 1"/>
          <p:cNvSpPr txBox="1"/>
          <p:nvPr/>
        </p:nvSpPr>
        <p:spPr>
          <a:xfrm>
            <a:off x="337624" y="183625"/>
            <a:ext cx="8514471" cy="623248"/>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 continuación les detallamos los enlaces de vídeos que contienen profecías dadas por David </a:t>
            </a:r>
            <a:r>
              <a:rPr lang="es-PE" b="1" dirty="0" err="1">
                <a:solidFill>
                  <a:srgbClr val="002060"/>
                </a:solidFill>
                <a:latin typeface="Arial Black" panose="020B0A04020102020204" pitchFamily="34" charset="0"/>
              </a:rPr>
              <a:t>Owuor</a:t>
            </a:r>
            <a:r>
              <a:rPr lang="es-PE" b="1" dirty="0">
                <a:solidFill>
                  <a:srgbClr val="002060"/>
                </a:solidFill>
                <a:latin typeface="Arial Black" panose="020B0A04020102020204" pitchFamily="34" charset="0"/>
              </a:rPr>
              <a:t>, aún por cumplirse.</a:t>
            </a:r>
          </a:p>
        </p:txBody>
      </p:sp>
      <p:sp>
        <p:nvSpPr>
          <p:cNvPr id="8" name="Rectángulo 7">
            <a:hlinkClick r:id="rId6"/>
          </p:cNvPr>
          <p:cNvSpPr/>
          <p:nvPr/>
        </p:nvSpPr>
        <p:spPr>
          <a:xfrm>
            <a:off x="253219" y="3189292"/>
            <a:ext cx="8704385" cy="560867"/>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s-PE" sz="1500" b="1" dirty="0">
              <a:solidFill>
                <a:srgbClr val="002060"/>
              </a:solidFill>
              <a:latin typeface="Arial Black" panose="020B0A04020102020204" pitchFamily="34" charset="0"/>
            </a:endParaRPr>
          </a:p>
          <a:p>
            <a:pPr algn="ctr"/>
            <a:r>
              <a:rPr lang="es-PE" sz="1500" b="1" dirty="0">
                <a:solidFill>
                  <a:srgbClr val="002060"/>
                </a:solidFill>
                <a:latin typeface="Arial Black" panose="020B0A04020102020204" pitchFamily="34" charset="0"/>
              </a:rPr>
              <a:t>4.- Conflicto que involucra los Estados Unidos, dada el 5 Octubre 2016 (dura 9 minutos) Dar clic en el recuadro</a:t>
            </a:r>
          </a:p>
          <a:p>
            <a:pPr algn="ctr"/>
            <a:endParaRPr lang="es-PE" sz="1500" b="1" dirty="0">
              <a:solidFill>
                <a:srgbClr val="002060"/>
              </a:solidFill>
              <a:latin typeface="Arial Black" panose="020B0A04020102020204" pitchFamily="34" charset="0"/>
            </a:endParaRPr>
          </a:p>
        </p:txBody>
      </p:sp>
      <p:sp>
        <p:nvSpPr>
          <p:cNvPr id="9" name="20 Pentágono"/>
          <p:cNvSpPr/>
          <p:nvPr/>
        </p:nvSpPr>
        <p:spPr>
          <a:xfrm>
            <a:off x="6420394" y="4740256"/>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10" name="Rectángulo 9">
            <a:hlinkClick r:id="rId7"/>
          </p:cNvPr>
          <p:cNvSpPr/>
          <p:nvPr/>
        </p:nvSpPr>
        <p:spPr>
          <a:xfrm>
            <a:off x="242668" y="3983559"/>
            <a:ext cx="8714936" cy="548639"/>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5.- Profecía Conflicto Global se aproxima, dada el 3 de Setiembre del 2016 (dura 9 minutos) Dar clic en el recuadro</a:t>
            </a:r>
            <a:endParaRPr lang="es-PE" sz="1500"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773687948"/>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9" name="Rectángulo 8">
            <a:hlinkClick r:id="rId3"/>
          </p:cNvPr>
          <p:cNvSpPr/>
          <p:nvPr/>
        </p:nvSpPr>
        <p:spPr>
          <a:xfrm>
            <a:off x="358727" y="1244991"/>
            <a:ext cx="8461717" cy="654148"/>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scene3d>
              <a:camera prst="orthographicFront"/>
              <a:lightRig rig="threePt" dir="t"/>
            </a:scene3d>
            <a:sp3d extrusionH="57150">
              <a:bevelT w="82550" h="38100" prst="coolSlant"/>
            </a:sp3d>
          </a:bodyPr>
          <a:lstStyle/>
          <a:p>
            <a:pPr algn="ctr"/>
            <a:r>
              <a:rPr lang="es-PE" sz="1500" b="1" dirty="0">
                <a:solidFill>
                  <a:srgbClr val="002060"/>
                </a:solidFill>
                <a:latin typeface="Arial Black" panose="020B0A04020102020204" pitchFamily="34" charset="0"/>
              </a:rPr>
              <a:t>7.- Profecía Juicio para México y Sudáfrica, dada el 14 de Agosto del 2016 (dura 17 minutos) Dar clic en el recuadro.</a:t>
            </a:r>
          </a:p>
        </p:txBody>
      </p:sp>
      <p:sp>
        <p:nvSpPr>
          <p:cNvPr id="8" name="Rectángulo 7">
            <a:hlinkClick r:id="rId4"/>
          </p:cNvPr>
          <p:cNvSpPr/>
          <p:nvPr/>
        </p:nvSpPr>
        <p:spPr>
          <a:xfrm>
            <a:off x="369276" y="316523"/>
            <a:ext cx="8451167" cy="685800"/>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scene3d>
              <a:camera prst="orthographicFront"/>
              <a:lightRig rig="threePt" dir="t"/>
            </a:scene3d>
            <a:sp3d extrusionH="57150">
              <a:bevelT w="82550" h="38100" prst="coolSlant"/>
            </a:sp3d>
          </a:bodyPr>
          <a:lstStyle/>
          <a:p>
            <a:pPr algn="ctr"/>
            <a:r>
              <a:rPr lang="es-PE" sz="1500" b="1" dirty="0">
                <a:solidFill>
                  <a:srgbClr val="002060"/>
                </a:solidFill>
                <a:latin typeface="Arial Black" panose="020B0A04020102020204" pitchFamily="34" charset="0"/>
              </a:rPr>
              <a:t>6.- Profecía terremoto que viene a Sudamérica, dada el 30 de Noviembre del 2015 (dura 8 minutos) Dar clic en el recuadro.</a:t>
            </a:r>
          </a:p>
        </p:txBody>
      </p:sp>
      <p:sp>
        <p:nvSpPr>
          <p:cNvPr id="7" name="20 Pentágono"/>
          <p:cNvSpPr/>
          <p:nvPr/>
        </p:nvSpPr>
        <p:spPr>
          <a:xfrm>
            <a:off x="6420394" y="4705700"/>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10" name="Rectángulo 9">
            <a:hlinkClick r:id="rId5"/>
          </p:cNvPr>
          <p:cNvSpPr/>
          <p:nvPr/>
        </p:nvSpPr>
        <p:spPr>
          <a:xfrm>
            <a:off x="369276" y="2141805"/>
            <a:ext cx="8451167" cy="664699"/>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scene3d>
              <a:camera prst="orthographicFront"/>
              <a:lightRig rig="threePt" dir="t"/>
            </a:scene3d>
            <a:sp3d extrusionH="57150">
              <a:bevelT w="82550" h="38100" prst="coolSlant"/>
            </a:sp3d>
          </a:bodyPr>
          <a:lstStyle/>
          <a:p>
            <a:pPr algn="ctr"/>
            <a:r>
              <a:rPr lang="es-PE" sz="1500" b="1" dirty="0">
                <a:solidFill>
                  <a:srgbClr val="002060"/>
                </a:solidFill>
                <a:latin typeface="Arial Black" panose="020B0A04020102020204" pitchFamily="34" charset="0"/>
              </a:rPr>
              <a:t>8.- Guerra Nuclear Profetizada, Irán Israel Rusia, dada el 2 de Marzo del 2012 (dura 5 minutos) Dar clic en el recuadro.</a:t>
            </a:r>
          </a:p>
        </p:txBody>
      </p:sp>
      <p:sp>
        <p:nvSpPr>
          <p:cNvPr id="11" name="Rectángulo 10">
            <a:hlinkClick r:id="rId6"/>
          </p:cNvPr>
          <p:cNvSpPr/>
          <p:nvPr/>
        </p:nvSpPr>
        <p:spPr>
          <a:xfrm>
            <a:off x="369276" y="3049171"/>
            <a:ext cx="8451167" cy="654148"/>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scene3d>
              <a:camera prst="orthographicFront"/>
              <a:lightRig rig="threePt" dir="t"/>
            </a:scene3d>
            <a:sp3d extrusionH="57150">
              <a:bevelT w="82550" h="38100" prst="coolSlant"/>
            </a:sp3d>
          </a:bodyPr>
          <a:lstStyle/>
          <a:p>
            <a:pPr algn="ctr"/>
            <a:r>
              <a:rPr lang="es-PE" sz="1500" b="1" dirty="0">
                <a:solidFill>
                  <a:srgbClr val="002060"/>
                </a:solidFill>
                <a:latin typeface="Arial Black" panose="020B0A04020102020204" pitchFamily="34" charset="0"/>
              </a:rPr>
              <a:t>9.- Profecía de Terremoto para Venezuela, dada en el año 2010 (dura 16 minutos) Dar clic en el recuadro.</a:t>
            </a:r>
          </a:p>
        </p:txBody>
      </p:sp>
      <p:sp>
        <p:nvSpPr>
          <p:cNvPr id="12" name="Rectángulo 11"/>
          <p:cNvSpPr/>
          <p:nvPr/>
        </p:nvSpPr>
        <p:spPr>
          <a:xfrm>
            <a:off x="358726" y="3945985"/>
            <a:ext cx="8461717" cy="611945"/>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scene3d>
              <a:camera prst="orthographicFront"/>
              <a:lightRig rig="threePt" dir="t"/>
            </a:scene3d>
            <a:sp3d extrusionH="57150">
              <a:bevelT w="82550" h="38100" prst="coolSlant"/>
            </a:sp3d>
          </a:bodyPr>
          <a:lstStyle/>
          <a:p>
            <a:pPr algn="ctr"/>
            <a:r>
              <a:rPr lang="es-PE" sz="1500" b="1" dirty="0">
                <a:solidFill>
                  <a:srgbClr val="002060"/>
                </a:solidFill>
                <a:latin typeface="Arial Black" panose="020B0A04020102020204" pitchFamily="34" charset="0"/>
              </a:rPr>
              <a:t>10.- Profecía Guerra Israel – Irán, dada en el 2011 (dura 6 minutos)  Dar clic en el recuadro.</a:t>
            </a:r>
          </a:p>
        </p:txBody>
      </p:sp>
    </p:spTree>
    <p:extLst>
      <p:ext uri="{BB962C8B-B14F-4D97-AF65-F5344CB8AC3E}">
        <p14:creationId xmlns:p14="http://schemas.microsoft.com/office/powerpoint/2010/main" val="2793574551"/>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20 Pentágono"/>
          <p:cNvSpPr/>
          <p:nvPr/>
        </p:nvSpPr>
        <p:spPr>
          <a:xfrm>
            <a:off x="6420394" y="4705700"/>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3" name="Rectángulo 2">
            <a:hlinkClick r:id="rId3"/>
          </p:cNvPr>
          <p:cNvSpPr/>
          <p:nvPr/>
        </p:nvSpPr>
        <p:spPr>
          <a:xfrm>
            <a:off x="284871" y="295421"/>
            <a:ext cx="8619978" cy="580292"/>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11.- Profecía de terremoto para Israel, dada el 3 de abril del 2016 (dura 11 minutos) Dar clic en el recuadro.</a:t>
            </a:r>
          </a:p>
        </p:txBody>
      </p:sp>
      <p:sp>
        <p:nvSpPr>
          <p:cNvPr id="4" name="Rectángulo 3">
            <a:hlinkClick r:id="rId4"/>
          </p:cNvPr>
          <p:cNvSpPr/>
          <p:nvPr/>
        </p:nvSpPr>
        <p:spPr>
          <a:xfrm>
            <a:off x="274320" y="1097280"/>
            <a:ext cx="8630529" cy="643598"/>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12.- Profecía gran terremoto y tsunami vienen a la Tierra, dada en el año 2014 (dura 25 minutos) Dar clic en el recuadro.</a:t>
            </a:r>
          </a:p>
        </p:txBody>
      </p:sp>
      <p:sp>
        <p:nvSpPr>
          <p:cNvPr id="5" name="Rectángulo 4">
            <a:hlinkClick r:id="rId5"/>
          </p:cNvPr>
          <p:cNvSpPr/>
          <p:nvPr/>
        </p:nvSpPr>
        <p:spPr>
          <a:xfrm>
            <a:off x="284871" y="1951892"/>
            <a:ext cx="8619978" cy="643597"/>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13.- Profecía de terremoto que viene para el Caribe y la Guyana Francesa, dado el 5 Julio 2016 (dura 35 minutos) Dar clic en el recuadro.</a:t>
            </a:r>
          </a:p>
        </p:txBody>
      </p:sp>
      <p:sp>
        <p:nvSpPr>
          <p:cNvPr id="6" name="Rectángulo 5">
            <a:hlinkClick r:id="rId6"/>
          </p:cNvPr>
          <p:cNvSpPr/>
          <p:nvPr/>
        </p:nvSpPr>
        <p:spPr>
          <a:xfrm>
            <a:off x="284871" y="2848707"/>
            <a:ext cx="8619978" cy="654148"/>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14.- Profecía Gran incendio histórico que viene, dada el 18 de Octubre del 2016 (dura 10 minutos) Dar clic en el recuadro.</a:t>
            </a:r>
          </a:p>
        </p:txBody>
      </p:sp>
      <p:sp>
        <p:nvSpPr>
          <p:cNvPr id="7" name="Rectángulo 6">
            <a:hlinkClick r:id="rId7"/>
          </p:cNvPr>
          <p:cNvSpPr/>
          <p:nvPr/>
        </p:nvSpPr>
        <p:spPr>
          <a:xfrm>
            <a:off x="274320" y="3724422"/>
            <a:ext cx="8630529" cy="675250"/>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15.- Profecía de una angustia en la aviación, dada el 16 de Octubre del 2016 (dura 4 minutos) Dar clic en el recuadro.</a:t>
            </a:r>
          </a:p>
        </p:txBody>
      </p:sp>
    </p:spTree>
    <p:extLst>
      <p:ext uri="{BB962C8B-B14F-4D97-AF65-F5344CB8AC3E}">
        <p14:creationId xmlns:p14="http://schemas.microsoft.com/office/powerpoint/2010/main" val="2965811536"/>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20 Pentágono"/>
          <p:cNvSpPr/>
          <p:nvPr/>
        </p:nvSpPr>
        <p:spPr>
          <a:xfrm>
            <a:off x="6420394" y="4740256"/>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3" name="Rectángulo 2">
            <a:hlinkClick r:id="rId3"/>
          </p:cNvPr>
          <p:cNvSpPr/>
          <p:nvPr/>
        </p:nvSpPr>
        <p:spPr>
          <a:xfrm>
            <a:off x="304699" y="379828"/>
            <a:ext cx="8535572" cy="622496"/>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16.- ¡IMPACTANTE! Profeta Dr. David </a:t>
            </a:r>
            <a:r>
              <a:rPr lang="es-PE" sz="1500" b="1" dirty="0" err="1">
                <a:solidFill>
                  <a:srgbClr val="002060"/>
                </a:solidFill>
                <a:latin typeface="Arial Black" panose="020B0A04020102020204" pitchFamily="34" charset="0"/>
              </a:rPr>
              <a:t>Owuor</a:t>
            </a:r>
            <a:r>
              <a:rPr lang="es-PE" sz="1500" b="1" dirty="0">
                <a:solidFill>
                  <a:srgbClr val="002060"/>
                </a:solidFill>
                <a:latin typeface="Arial Black" panose="020B0A04020102020204" pitchFamily="34" charset="0"/>
              </a:rPr>
              <a:t> pide por lluvia, y los cielos obedecen (dura 3 minutos) Dar clic en el recuadro. </a:t>
            </a:r>
          </a:p>
        </p:txBody>
      </p:sp>
      <p:sp>
        <p:nvSpPr>
          <p:cNvPr id="4" name="Rectángulo 3">
            <a:hlinkClick r:id="rId4"/>
          </p:cNvPr>
          <p:cNvSpPr/>
          <p:nvPr/>
        </p:nvSpPr>
        <p:spPr>
          <a:xfrm>
            <a:off x="316524" y="1519311"/>
            <a:ext cx="8535572" cy="664698"/>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17.- Visión del Arrebatamiento de creyentes al cielo por parte de Jesucristo (dura 12 minutos) Dar clic en el recuadro.</a:t>
            </a:r>
          </a:p>
        </p:txBody>
      </p:sp>
      <p:sp>
        <p:nvSpPr>
          <p:cNvPr id="5" name="Rectángulo 4">
            <a:hlinkClick r:id="rId5"/>
          </p:cNvPr>
          <p:cNvSpPr/>
          <p:nvPr/>
        </p:nvSpPr>
        <p:spPr>
          <a:xfrm>
            <a:off x="316524" y="2658794"/>
            <a:ext cx="8535572" cy="664699"/>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18.- Profecía sobre el Anticristo, dada el 20 Enero 2015 (dura 22 minutos) Dar clic en el recuadro.</a:t>
            </a:r>
          </a:p>
        </p:txBody>
      </p:sp>
      <p:sp>
        <p:nvSpPr>
          <p:cNvPr id="6" name="Rectángulo 5">
            <a:hlinkClick r:id="rId6"/>
          </p:cNvPr>
          <p:cNvSpPr/>
          <p:nvPr/>
        </p:nvSpPr>
        <p:spPr>
          <a:xfrm>
            <a:off x="316524" y="3798277"/>
            <a:ext cx="8535572" cy="622496"/>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rthographicFront"/>
            <a:lightRig rig="chilly" dir="t"/>
          </a:scene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PE" sz="1500" b="1" dirty="0">
                <a:solidFill>
                  <a:srgbClr val="002060"/>
                </a:solidFill>
                <a:latin typeface="Arial Black" panose="020B0A04020102020204" pitchFamily="34" charset="0"/>
              </a:rPr>
              <a:t>19.- Es tiempo de sacar a los falsos profetas, dado el 16 de Junio del 2012 (dura 10 minutos) Dar clic en el recuadro.</a:t>
            </a:r>
          </a:p>
        </p:txBody>
      </p:sp>
    </p:spTree>
    <p:extLst>
      <p:ext uri="{BB962C8B-B14F-4D97-AF65-F5344CB8AC3E}">
        <p14:creationId xmlns:p14="http://schemas.microsoft.com/office/powerpoint/2010/main" val="1457671381"/>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NIÑO REGRESA DEL CIELO CON UN MENSAJE PARA EL MUN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5670" y="17130"/>
            <a:ext cx="9144000" cy="5143500"/>
          </a:xfrm>
          <a:prstGeom prst="rect">
            <a:avLst/>
          </a:prstGeom>
          <a:noFill/>
          <a:ln>
            <a:noFill/>
          </a:ln>
        </p:spPr>
      </p:pic>
      <p:sp>
        <p:nvSpPr>
          <p:cNvPr id="3" name="4 Doble onda"/>
          <p:cNvSpPr/>
          <p:nvPr/>
        </p:nvSpPr>
        <p:spPr>
          <a:xfrm flipH="1">
            <a:off x="0" y="4482515"/>
            <a:ext cx="9144000" cy="660987"/>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3000">
                <a:srgbClr val="0070C0"/>
              </a:gs>
              <a:gs pos="5832">
                <a:srgbClr val="002060"/>
              </a:gs>
              <a:gs pos="63000">
                <a:srgbClr val="3333CC">
                  <a:lumMod val="67000"/>
                  <a:lumOff val="33000"/>
                </a:srgbClr>
              </a:gs>
              <a:gs pos="91667">
                <a:srgbClr val="C4D6EB">
                  <a:lumMod val="0"/>
                  <a:lumOff val="100000"/>
                </a:srgbClr>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67" tIns="34283" rIns="68567" bIns="34283" rtlCol="0" anchor="ctr"/>
          <a:lstStyle/>
          <a:p>
            <a:pPr algn="ctr"/>
            <a:endParaRPr lang="es-ES"/>
          </a:p>
        </p:txBody>
      </p:sp>
      <p:pic>
        <p:nvPicPr>
          <p:cNvPr id="1027" name="Picture 3"/>
          <p:cNvPicPr>
            <a:picLocks noChangeAspect="1" noChangeArrowheads="1"/>
          </p:cNvPicPr>
          <p:nvPr/>
        </p:nvPicPr>
        <p:blipFill>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a:ext>
            </a:extLst>
          </a:blip>
          <a:srcRect/>
          <a:stretch>
            <a:fillRect/>
          </a:stretch>
        </p:blipFill>
        <p:spPr bwMode="auto">
          <a:xfrm>
            <a:off x="7600747" y="4693445"/>
            <a:ext cx="1225556" cy="318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663108" y="4764882"/>
            <a:ext cx="1115018" cy="183040"/>
          </a:xfrm>
          <a:prstGeom prst="rect">
            <a:avLst/>
          </a:prstGeom>
          <a:noFill/>
          <a:ln w="9525">
            <a:noFill/>
            <a:miter lim="800000"/>
            <a:headEnd/>
            <a:tailEnd/>
          </a:ln>
        </p:spPr>
      </p:pic>
      <p:sp>
        <p:nvSpPr>
          <p:cNvPr id="10" name="1 CuadroTexto"/>
          <p:cNvSpPr txBox="1"/>
          <p:nvPr/>
        </p:nvSpPr>
        <p:spPr>
          <a:xfrm>
            <a:off x="5322944" y="3275560"/>
            <a:ext cx="3708235" cy="946401"/>
          </a:xfrm>
          <a:prstGeom prst="rect">
            <a:avLst/>
          </a:prstGeom>
          <a:noFill/>
        </p:spPr>
        <p:txBody>
          <a:bodyPr wrap="square" lIns="68567" tIns="34283" rIns="68567" bIns="34283" rtlCol="0">
            <a:spAutoFit/>
            <a:scene3d>
              <a:camera prst="obliqueBottomLeft"/>
              <a:lightRig rig="threePt" dir="t"/>
            </a:scene3d>
            <a:sp3d extrusionH="101600">
              <a:extrusionClr>
                <a:srgbClr val="3333CC"/>
              </a:extrusionClr>
            </a:sp3d>
          </a:bodyPr>
          <a:lstStyle/>
          <a:p>
            <a:pPr algn="ctr"/>
            <a:r>
              <a:rPr lang="es-ES" sz="14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rPr>
              <a:t>A continuación les mostramos una relación de trabajos cristianos por si alguno </a:t>
            </a:r>
            <a:r>
              <a:rPr lang="es-ES" sz="1400" b="1" i="1" dirty="0">
                <a:gradFill flip="none" rotWithShape="1">
                  <a:gsLst>
                    <a:gs pos="0">
                      <a:srgbClr val="85C2FF">
                        <a:lumMod val="55000"/>
                        <a:lumOff val="45000"/>
                      </a:srgbClr>
                    </a:gs>
                    <a:gs pos="10000">
                      <a:srgbClr val="C4D6EB"/>
                    </a:gs>
                    <a:gs pos="100000">
                      <a:srgbClr val="FFEBFA">
                        <a:lumMod val="0"/>
                        <a:lumOff val="100000"/>
                      </a:srgbClr>
                    </a:gs>
                  </a:gsLst>
                  <a:lin ang="16200000" scaled="1"/>
                  <a:tileRect/>
                </a:gradFill>
                <a:latin typeface="Hobo Std" pitchFamily="34" charset="0"/>
              </a:rPr>
              <a:t>despierta</a:t>
            </a:r>
            <a:r>
              <a:rPr lang="es-ES" sz="14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rPr>
              <a:t> su interés.</a:t>
            </a:r>
          </a:p>
          <a:p>
            <a:pPr algn="ctr"/>
            <a:endParaRPr lang="en-US" sz="14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endParaRPr>
          </a:p>
        </p:txBody>
      </p:sp>
      <p:pic>
        <p:nvPicPr>
          <p:cNvPr id="3074" name="Picture 2"/>
          <p:cNvPicPr>
            <a:picLocks noChangeAspect="1" noChangeArrowheads="1"/>
          </p:cNvPicPr>
          <p:nvPr/>
        </p:nvPicPr>
        <p:blipFill>
          <a:blip r:embed="rId7" cstate="email">
            <a:duotone>
              <a:schemeClr val="accent1">
                <a:shade val="45000"/>
                <a:satMod val="135000"/>
              </a:schemeClr>
              <a:prstClr val="white"/>
            </a:duotone>
            <a:extLst>
              <a:ext uri="{BEBA8EAE-BF5A-486C-A8C5-ECC9F3942E4B}">
                <a14:imgProps xmlns:a14="http://schemas.microsoft.com/office/drawing/2010/main">
                  <a14:imgLayer r:embed="rId8">
                    <a14:imgEffect>
                      <a14:colorTemperature colorTemp="4500"/>
                    </a14:imgEffect>
                  </a14:imgLayer>
                </a14:imgProps>
              </a:ext>
              <a:ext uri="{28A0092B-C50C-407E-A947-70E740481C1C}">
                <a14:useLocalDpi xmlns:a14="http://schemas.microsoft.com/office/drawing/2010/main"/>
              </a:ext>
            </a:extLst>
          </a:blip>
          <a:srcRect/>
          <a:stretch>
            <a:fillRect/>
          </a:stretch>
        </p:blipFill>
        <p:spPr bwMode="auto">
          <a:xfrm>
            <a:off x="1691681" y="1923678"/>
            <a:ext cx="2074583" cy="101727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rotWithShape="1">
          <a:blip r:embed="rId9">
            <a:extLst>
              <a:ext uri="{28A0092B-C50C-407E-A947-70E740481C1C}">
                <a14:useLocalDpi xmlns:a14="http://schemas.microsoft.com/office/drawing/2010/main" val="0"/>
              </a:ext>
            </a:extLst>
          </a:blip>
          <a:srcRect t="11645" b="22238"/>
          <a:stretch/>
        </p:blipFill>
        <p:spPr bwMode="auto">
          <a:xfrm>
            <a:off x="1403648" y="339503"/>
            <a:ext cx="6456363" cy="1245871"/>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3889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2000" fill="hold"/>
                                        <p:tgtEl>
                                          <p:spTgt spid="3074"/>
                                        </p:tgtEl>
                                        <p:attrNameLst>
                                          <p:attrName>ppt_w</p:attrName>
                                        </p:attrNameLst>
                                      </p:cBhvr>
                                      <p:tavLst>
                                        <p:tav tm="0">
                                          <p:val>
                                            <p:fltVal val="0"/>
                                          </p:val>
                                        </p:tav>
                                        <p:tav tm="100000">
                                          <p:val>
                                            <p:strVal val="#ppt_w"/>
                                          </p:val>
                                        </p:tav>
                                      </p:tavLst>
                                    </p:anim>
                                    <p:anim calcmode="lin" valueType="num">
                                      <p:cBhvr>
                                        <p:cTn id="8" dur="2000" fill="hold"/>
                                        <p:tgtEl>
                                          <p:spTgt spid="307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2000" fill="hold"/>
                                        <p:tgtEl>
                                          <p:spTgt spid="10"/>
                                        </p:tgtEl>
                                        <p:attrNameLst>
                                          <p:attrName>ppt_w</p:attrName>
                                        </p:attrNameLst>
                                      </p:cBhvr>
                                      <p:tavLst>
                                        <p:tav tm="0">
                                          <p:val>
                                            <p:fltVal val="0"/>
                                          </p:val>
                                        </p:tav>
                                        <p:tav tm="100000">
                                          <p:val>
                                            <p:strVal val="#ppt_w"/>
                                          </p:val>
                                        </p:tav>
                                      </p:tavLst>
                                    </p:anim>
                                    <p:anim calcmode="lin" valueType="num">
                                      <p:cBhvr>
                                        <p:cTn id="12" dur="2000" fill="hold"/>
                                        <p:tgtEl>
                                          <p:spTgt spid="10"/>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2000" fill="hold"/>
                                        <p:tgtEl>
                                          <p:spTgt spid="12"/>
                                        </p:tgtEl>
                                        <p:attrNameLst>
                                          <p:attrName>ppt_w</p:attrName>
                                        </p:attrNameLst>
                                      </p:cBhvr>
                                      <p:tavLst>
                                        <p:tav tm="0">
                                          <p:val>
                                            <p:strVal val="4/3*#ppt_w"/>
                                          </p:val>
                                        </p:tav>
                                        <p:tav tm="100000">
                                          <p:val>
                                            <p:strVal val="#ppt_w"/>
                                          </p:val>
                                        </p:tav>
                                      </p:tavLst>
                                    </p:anim>
                                    <p:anim calcmode="lin" valueType="num">
                                      <p:cBhvr>
                                        <p:cTn id="16" dur="2000" fill="hold"/>
                                        <p:tgtEl>
                                          <p:spTgt spid="12"/>
                                        </p:tgtEl>
                                        <p:attrNameLst>
                                          <p:attrName>ppt_h</p:attrName>
                                        </p:attrNameLst>
                                      </p:cBhvr>
                                      <p:tavLst>
                                        <p:tav tm="0">
                                          <p:val>
                                            <p:strVal val="4/3*#ppt_h"/>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 y="1"/>
            <a:ext cx="9141179" cy="5143501"/>
          </a:xfrm>
          <a:prstGeom prst="rect">
            <a:avLst/>
          </a:prstGeom>
          <a:noFill/>
          <a:ln>
            <a:noFill/>
          </a:ln>
        </p:spPr>
      </p:pic>
      <p:sp>
        <p:nvSpPr>
          <p:cNvPr id="13" name="4 CuadroTexto">
            <a:hlinkClick r:id="rId3"/>
          </p:cNvPr>
          <p:cNvSpPr txBox="1"/>
          <p:nvPr/>
        </p:nvSpPr>
        <p:spPr>
          <a:xfrm>
            <a:off x="323528" y="1347614"/>
            <a:ext cx="372023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8" tIns="34280" rIns="68558"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29" y="1851671"/>
            <a:ext cx="367864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8" tIns="34280" rIns="68558"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29" y="2859782"/>
            <a:ext cx="357077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8" tIns="34280" rIns="68558"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5"/>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8" tIns="34280" rIns="68558"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5"/>
            <a:ext cx="264237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8" tIns="34280" rIns="68558"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7"/>
            <a:ext cx="299945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8" tIns="34280" rIns="68558"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29" y="3363839"/>
            <a:ext cx="3481148"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8" tIns="34280" rIns="68558"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8" tIns="34280" rIns="68558"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49" y="3080582"/>
            <a:ext cx="421351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8" tIns="34280" rIns="68558"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8" tIns="34280" rIns="68558"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8" tIns="34280" rIns="68558"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3"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8" tIns="34280" rIns="68558"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2"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8" tIns="34280" rIns="68558"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4"/>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9" tIns="34289" rIns="68579" bIns="34289">
            <a:spAutoFit/>
            <a:sp3d extrusionH="139700">
              <a:extrusionClr>
                <a:srgbClr val="002060"/>
              </a:extrusionClr>
            </a:sp3d>
          </a:bodyPr>
          <a:lstStyle/>
          <a:p>
            <a:pPr algn="ctr">
              <a:tabLst>
                <a:tab pos="3697988"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988"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1" y="1394344"/>
            <a:ext cx="3259355"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3" y="4371951"/>
            <a:ext cx="3100484"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2594341557"/>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6" y="-1"/>
            <a:ext cx="9141179" cy="5143501"/>
          </a:xfrm>
          <a:prstGeom prst="rect">
            <a:avLst/>
          </a:prstGeom>
          <a:noFill/>
          <a:ln>
            <a:noFill/>
          </a:ln>
        </p:spPr>
      </p:pic>
      <p:sp>
        <p:nvSpPr>
          <p:cNvPr id="6" name="5 CuadroTexto">
            <a:hlinkClick r:id="rId3"/>
          </p:cNvPr>
          <p:cNvSpPr txBox="1"/>
          <p:nvPr/>
        </p:nvSpPr>
        <p:spPr>
          <a:xfrm>
            <a:off x="424038" y="2132640"/>
            <a:ext cx="3474901"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599" y="2304938"/>
            <a:ext cx="2570957"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4" y="1372148"/>
            <a:ext cx="199963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4"/>
            <a:ext cx="349935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4" y="2777564"/>
            <a:ext cx="357077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7" y="3830252"/>
            <a:ext cx="2499542"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3"/>
            <a:ext cx="3279484" cy="623227"/>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1"/>
            <a:ext cx="4161174"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6"/>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2"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8" tIns="34280" rIns="68558"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3"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8" tIns="34280" rIns="68558"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4"/>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9" tIns="34289" rIns="68579" bIns="34289">
            <a:spAutoFit/>
            <a:sp3d extrusionH="139700">
              <a:extrusionClr>
                <a:srgbClr val="002060"/>
              </a:extrusionClr>
            </a:sp3d>
          </a:bodyPr>
          <a:lstStyle/>
          <a:p>
            <a:pPr algn="ctr">
              <a:tabLst>
                <a:tab pos="3697988"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988"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7232" y="4011910"/>
            <a:ext cx="2968525"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8" tIns="34280" rIns="68558"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4006162674"/>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1" y="-1"/>
            <a:ext cx="9141179" cy="5143501"/>
          </a:xfrm>
          <a:prstGeom prst="rect">
            <a:avLst/>
          </a:prstGeom>
          <a:noFill/>
          <a:ln>
            <a:noFill/>
          </a:ln>
        </p:spPr>
      </p:pic>
      <p:sp>
        <p:nvSpPr>
          <p:cNvPr id="9" name="9 CuadroTexto">
            <a:hlinkClick r:id="rId3"/>
          </p:cNvPr>
          <p:cNvSpPr txBox="1"/>
          <p:nvPr/>
        </p:nvSpPr>
        <p:spPr>
          <a:xfrm>
            <a:off x="1043608" y="2268001"/>
            <a:ext cx="221388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3" y="2715767"/>
            <a:ext cx="318873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7"/>
            <a:ext cx="397966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7"/>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57270" y="2456949"/>
            <a:ext cx="380754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3" y="3219823"/>
            <a:ext cx="3211249"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44380" y="1899572"/>
            <a:ext cx="403272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2"/>
            <a:ext cx="288794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2"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8" tIns="34280" rIns="68558"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546170" y="3231828"/>
            <a:ext cx="3419225"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8" tIns="34280" rIns="68558"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9" y="674544"/>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9" tIns="34289" rIns="68579" bIns="34289">
            <a:spAutoFit/>
            <a:sp3d extrusionH="139700">
              <a:extrusionClr>
                <a:srgbClr val="002060"/>
              </a:extrusionClr>
            </a:sp3d>
          </a:bodyPr>
          <a:lstStyle/>
          <a:p>
            <a:pPr algn="ctr">
              <a:tabLst>
                <a:tab pos="3697988"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988"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825" y="3830266"/>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29" y="4011911"/>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29" y="4515966"/>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8" tIns="34280" rIns="68558"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3"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8" tIns="34280" rIns="68558"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Tree>
    <p:extLst>
      <p:ext uri="{BB962C8B-B14F-4D97-AF65-F5344CB8AC3E}">
        <p14:creationId xmlns:p14="http://schemas.microsoft.com/office/powerpoint/2010/main" val="538031018"/>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 y="-1"/>
            <a:ext cx="9141179" cy="5143501"/>
          </a:xfrm>
          <a:prstGeom prst="rect">
            <a:avLst/>
          </a:prstGeom>
          <a:noFill/>
          <a:ln>
            <a:noFill/>
          </a:ln>
        </p:spPr>
      </p:pic>
      <p:sp>
        <p:nvSpPr>
          <p:cNvPr id="12" name="13 CuadroTexto">
            <a:hlinkClick r:id="rId3"/>
          </p:cNvPr>
          <p:cNvSpPr txBox="1"/>
          <p:nvPr/>
        </p:nvSpPr>
        <p:spPr>
          <a:xfrm>
            <a:off x="539553" y="1491631"/>
            <a:ext cx="3385606" cy="900226"/>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Niño Regresa del Cielo Con Un Mensaje</a:t>
            </a:r>
          </a:p>
          <a:p>
            <a:pPr algn="ctr">
              <a:defRPr/>
            </a:pPr>
            <a:r>
              <a:rPr lang="es-ES" b="1" dirty="0" smtClean="0">
                <a:solidFill>
                  <a:srgbClr val="002060"/>
                </a:solidFill>
                <a:latin typeface="Arial Narrow" panose="020B0606020202030204" pitchFamily="34" charset="0"/>
                <a:cs typeface="Arial" charset="0"/>
              </a:rPr>
              <a:t>Para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1" name="20 Pentágono"/>
          <p:cNvSpPr/>
          <p:nvPr/>
        </p:nvSpPr>
        <p:spPr>
          <a:xfrm>
            <a:off x="6357091" y="4737352"/>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3" tIns="25718" rIns="51433"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6" name="13 CuadroTexto">
            <a:hlinkClick r:id="rId4"/>
          </p:cNvPr>
          <p:cNvSpPr txBox="1"/>
          <p:nvPr/>
        </p:nvSpPr>
        <p:spPr>
          <a:xfrm>
            <a:off x="4932041" y="1563639"/>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Es Halloween Un Inocente Juego De Niños</a:t>
            </a:r>
            <a:endParaRPr lang="en-US" b="1" dirty="0">
              <a:solidFill>
                <a:srgbClr val="002060"/>
              </a:solidFill>
              <a:latin typeface="Arial Narrow" panose="020B0606020202030204" pitchFamily="34" charset="0"/>
              <a:cs typeface="Arial" charset="0"/>
            </a:endParaRPr>
          </a:p>
        </p:txBody>
      </p:sp>
      <p:sp>
        <p:nvSpPr>
          <p:cNvPr id="27" name="13 CuadroTexto">
            <a:hlinkClick r:id="rId5"/>
          </p:cNvPr>
          <p:cNvSpPr txBox="1"/>
          <p:nvPr/>
        </p:nvSpPr>
        <p:spPr>
          <a:xfrm>
            <a:off x="539553" y="300379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Cara Oculta 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6"/>
          </p:cNvPr>
          <p:cNvSpPr txBox="1"/>
          <p:nvPr/>
        </p:nvSpPr>
        <p:spPr>
          <a:xfrm>
            <a:off x="4932041" y="2859783"/>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Ex Satanista  Habla  </a:t>
            </a:r>
            <a:r>
              <a:rPr lang="es-ES" b="1" dirty="0">
                <a:solidFill>
                  <a:srgbClr val="002060"/>
                </a:solidFill>
                <a:latin typeface="Arial Narrow" panose="020B0606020202030204" pitchFamily="34" charset="0"/>
                <a:cs typeface="Arial" charset="0"/>
              </a:rPr>
              <a:t>Acerca De Halloween</a:t>
            </a:r>
            <a:endParaRPr lang="en-US"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657977482"/>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295</TotalTime>
  <Words>3429</Words>
  <Application>Microsoft Office PowerPoint</Application>
  <PresentationFormat>Presentación en pantalla (16:9)</PresentationFormat>
  <Paragraphs>177</Paragraphs>
  <Slides>48</Slides>
  <Notes>1</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2</cp:revision>
  <dcterms:created xsi:type="dcterms:W3CDTF">2016-11-10T18:57:30Z</dcterms:created>
  <dcterms:modified xsi:type="dcterms:W3CDTF">2016-11-12T00:45:52Z</dcterms:modified>
</cp:coreProperties>
</file>