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8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91" r:id="rId21"/>
    <p:sldId id="292" r:id="rId22"/>
    <p:sldId id="293" r:id="rId23"/>
    <p:sldId id="276" r:id="rId24"/>
    <p:sldId id="277" r:id="rId25"/>
    <p:sldId id="278" r:id="rId26"/>
    <p:sldId id="279" r:id="rId27"/>
    <p:sldId id="280" r:id="rId28"/>
    <p:sldId id="281" r:id="rId29"/>
    <p:sldId id="290" r:id="rId30"/>
    <p:sldId id="289" r:id="rId31"/>
    <p:sldId id="288" r:id="rId32"/>
    <p:sldId id="286" r:id="rId33"/>
    <p:sldId id="284" r:id="rId34"/>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DSoJRfeXB2Vh2FxRZtSsw==" hashData="h38PZZUIMyec0n81VgNz3Romt4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288" y="-906"/>
      </p:cViewPr>
      <p:guideLst>
        <p:guide orient="horz" pos="1620"/>
        <p:guide pos="2880"/>
      </p:guideLst>
    </p:cSldViewPr>
  </p:slideViewPr>
  <p:notesTextViewPr>
    <p:cViewPr>
      <p:scale>
        <a:sx n="1" d="1"/>
        <a:sy n="1" d="1"/>
      </p:scale>
      <p:origin x="0" y="0"/>
    </p:cViewPr>
  </p:notesTextViewPr>
  <p:sorterViewPr>
    <p:cViewPr>
      <p:scale>
        <a:sx n="100" d="100"/>
        <a:sy n="100" d="100"/>
      </p:scale>
      <p:origin x="0" y="23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5D50AE-E886-4EC0-BCE9-E3BCDF55E3E2}" type="datetimeFigureOut">
              <a:rPr lang="es-ES" smtClean="0"/>
              <a:t>15/03/2020</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B10B18-1FC9-48EE-A292-33C16D866930}" type="slidenum">
              <a:rPr lang="es-ES" smtClean="0"/>
              <a:t>‹Nº›</a:t>
            </a:fld>
            <a:endParaRPr lang="es-ES"/>
          </a:p>
        </p:txBody>
      </p:sp>
    </p:spTree>
    <p:extLst>
      <p:ext uri="{BB962C8B-B14F-4D97-AF65-F5344CB8AC3E}">
        <p14:creationId xmlns:p14="http://schemas.microsoft.com/office/powerpoint/2010/main" val="1446454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B10B18-1FC9-48EE-A292-33C16D866930}" type="slidenum">
              <a:rPr lang="es-ES" smtClean="0"/>
              <a:t>24</a:t>
            </a:fld>
            <a:endParaRPr lang="es-ES"/>
          </a:p>
        </p:txBody>
      </p:sp>
    </p:spTree>
    <p:extLst>
      <p:ext uri="{BB962C8B-B14F-4D97-AF65-F5344CB8AC3E}">
        <p14:creationId xmlns:p14="http://schemas.microsoft.com/office/powerpoint/2010/main" val="2127840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44636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806896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17748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118334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2101614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2509132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3802111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3307511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11653032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3290809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C1217-A889-4C1C-974E-D75315615E59}" type="datetimeFigureOut">
              <a:rPr lang="es-ES" smtClean="0"/>
              <a:t>15/03/2020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B6D4464-BE73-4AF2-8C86-61805A51A816}" type="slidenum">
              <a:rPr lang="es-ES" smtClean="0"/>
              <a:t>‹Nº›</a:t>
            </a:fld>
            <a:endParaRPr lang="es-ES"/>
          </a:p>
        </p:txBody>
      </p:sp>
    </p:spTree>
    <p:extLst>
      <p:ext uri="{BB962C8B-B14F-4D97-AF65-F5344CB8AC3E}">
        <p14:creationId xmlns:p14="http://schemas.microsoft.com/office/powerpoint/2010/main" val="3183912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34437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0B5C1217-A889-4C1C-974E-D75315615E59}" type="datetimeFigureOut">
              <a:rPr lang="es-ES" smtClean="0"/>
              <a:t>15/03/2020</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B6D4464-BE73-4AF2-8C86-61805A51A816}" type="slidenum">
              <a:rPr lang="es-ES" smtClean="0"/>
              <a:t>‹Nº›</a:t>
            </a:fld>
            <a:endParaRPr lang="es-ES"/>
          </a:p>
        </p:txBody>
      </p:sp>
    </p:spTree>
    <p:extLst>
      <p:ext uri="{BB962C8B-B14F-4D97-AF65-F5344CB8AC3E}">
        <p14:creationId xmlns:p14="http://schemas.microsoft.com/office/powerpoint/2010/main" val="3557055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lt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2.png"/><Relationship Id="rId18" Type="http://schemas.openxmlformats.org/officeDocument/2006/relationships/image" Target="../media/image3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8.png"/><Relationship Id="rId11" Type="http://schemas.openxmlformats.org/officeDocument/2006/relationships/image" Target="../media/image31.png"/><Relationship Id="rId5" Type="http://schemas.openxmlformats.org/officeDocument/2006/relationships/hyperlink" Target="http://www.mispps.com/" TargetMode="External"/><Relationship Id="rId15" Type="http://schemas.openxmlformats.org/officeDocument/2006/relationships/image" Target="../media/image33.png"/><Relationship Id="rId10" Type="http://schemas.openxmlformats.org/officeDocument/2006/relationships/hyperlink" Target="https://www.facebook.com/mispps" TargetMode="External"/><Relationship Id="rId4" Type="http://schemas.openxmlformats.org/officeDocument/2006/relationships/image" Target="../media/image27.png"/><Relationship Id="rId9" Type="http://schemas.openxmlformats.org/officeDocument/2006/relationships/image" Target="../media/image3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
          <p:cNvPicPr>
            <a:picLocks noGrp="1" noChangeAspect="1"/>
          </p:cNvPicPr>
          <p:nvPr isPhoto="1"/>
        </p:nvPicPr>
        <p:blipFill rotWithShape="1">
          <a:blip r:embed="rId3">
            <a:lum/>
            <a:extLst>
              <a:ext uri="{28A0092B-C50C-407E-A947-70E740481C1C}">
                <a14:useLocalDpi xmlns:a14="http://schemas.microsoft.com/office/drawing/2010/main" val="0"/>
              </a:ext>
            </a:extLst>
          </a:blip>
          <a:srcRect b="612"/>
          <a:stretch/>
        </p:blipFill>
        <p:spPr>
          <a:xfrm>
            <a:off x="0" y="0"/>
            <a:ext cx="9144000" cy="5143500"/>
          </a:xfrm>
          <a:prstGeom prst="rect">
            <a:avLst/>
          </a:prstGeom>
          <a:noFill/>
          <a:ln>
            <a:noFill/>
          </a:ln>
        </p:spPr>
      </p:pic>
      <p:pic>
        <p:nvPicPr>
          <p:cNvPr id="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8651" y="267494"/>
            <a:ext cx="3862548" cy="3897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7476953" y="4752000"/>
            <a:ext cx="1698801" cy="346249"/>
          </a:xfrm>
          <a:prstGeom prst="rect">
            <a:avLst/>
          </a:prstGeom>
          <a:noFill/>
          <a:ln cmpd="sng">
            <a:noFill/>
          </a:ln>
        </p:spPr>
        <p:txBody>
          <a:bodyPr lIns="68580" tIns="34290" rIns="68580" bIns="34290">
            <a:spAutoFit/>
            <a:scene3d>
              <a:camera prst="obliqueBottomLeft"/>
              <a:lightRig rig="threePt" dir="t"/>
            </a:scene3d>
            <a:sp3d extrusionH="25400">
              <a:extrusionClr>
                <a:schemeClr val="bg2">
                  <a:lumMod val="20000"/>
                  <a:lumOff val="80000"/>
                </a:schemeClr>
              </a:extrusionClr>
            </a:sp3d>
          </a:bodyPr>
          <a:lstStyle/>
          <a:p>
            <a:pPr algn="ctr" fontAlgn="auto">
              <a:spcBef>
                <a:spcPts val="0"/>
              </a:spcBef>
              <a:spcAft>
                <a:spcPts val="0"/>
              </a:spcAft>
              <a:defRPr/>
            </a:pPr>
            <a:r>
              <a:rPr lang="es-ES" sz="900" b="1" dirty="0">
                <a:ln w="0">
                  <a:noFill/>
                </a:ln>
                <a:solidFill>
                  <a:schemeClr val="tx2">
                    <a:lumMod val="40000"/>
                    <a:lumOff val="60000"/>
                  </a:schemeClr>
                </a:solidFill>
                <a:latin typeface="Arial Black" panose="020B0A04020102020204" pitchFamily="34" charset="0"/>
                <a:ea typeface="Adobe Gothic Std B" pitchFamily="34" charset="-128"/>
                <a:cs typeface="Aharoni" pitchFamily="2" charset="-79"/>
              </a:rPr>
              <a:t>CON REPRODUCCIÓN</a:t>
            </a:r>
          </a:p>
          <a:p>
            <a:pPr algn="ctr" fontAlgn="auto">
              <a:spcBef>
                <a:spcPts val="0"/>
              </a:spcBef>
              <a:spcAft>
                <a:spcPts val="0"/>
              </a:spcAft>
              <a:defRPr/>
            </a:pPr>
            <a:r>
              <a:rPr lang="es-ES" sz="900" b="1" dirty="0">
                <a:ln w="0">
                  <a:noFill/>
                </a:ln>
                <a:solidFill>
                  <a:schemeClr val="tx2">
                    <a:lumMod val="40000"/>
                    <a:lumOff val="60000"/>
                  </a:schemeClr>
                </a:solidFill>
                <a:latin typeface="Arial Black" panose="020B0A04020102020204" pitchFamily="34" charset="0"/>
                <a:ea typeface="Adobe Gothic Std B" pitchFamily="34" charset="-128"/>
                <a:cs typeface="Aharoni" pitchFamily="2" charset="-79"/>
              </a:rPr>
              <a:t> MANUAL Y MÚSICA </a:t>
            </a:r>
          </a:p>
        </p:txBody>
      </p:sp>
    </p:spTree>
    <p:extLst>
      <p:ext uri="{BB962C8B-B14F-4D97-AF65-F5344CB8AC3E}">
        <p14:creationId xmlns:p14="http://schemas.microsoft.com/office/powerpoint/2010/main" val="163093744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MUSICA DE FONDO.wav"/>
          </p:stSnd>
        </p:sndAc>
      </p:transition>
    </mc:Choice>
    <mc:Fallback xmlns="">
      <p:transition spd="slow">
        <p:sndAc>
          <p:stSnd loop="1">
            <p:snd r:embed="rId5" name="MUSICA DE FOND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43608" y="555526"/>
            <a:ext cx="7128792" cy="4031873"/>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400" b="1" dirty="0" smtClean="0">
                <a:solidFill>
                  <a:schemeClr val="accent1">
                    <a:lumMod val="50000"/>
                  </a:schemeClr>
                </a:solidFill>
              </a:rPr>
              <a:t>LA ESTAFA DEL CORONAVIRUS:</a:t>
            </a:r>
          </a:p>
          <a:p>
            <a:pPr algn="ctr" fontAlgn="auto">
              <a:spcBef>
                <a:spcPts val="0"/>
              </a:spcBef>
              <a:spcAft>
                <a:spcPts val="0"/>
              </a:spcAft>
              <a:defRPr/>
            </a:pPr>
            <a:r>
              <a:rPr lang="es-ES" sz="2400" b="1" dirty="0" smtClean="0">
                <a:solidFill>
                  <a:schemeClr val="accent1">
                    <a:lumMod val="50000"/>
                  </a:schemeClr>
                </a:solidFill>
              </a:rPr>
              <a:t> VACUNAR, DESPOBLAR Y ESCLAVIZAR A LA HUMANIDAD </a:t>
            </a:r>
          </a:p>
          <a:p>
            <a:pPr algn="ctr" fontAlgn="auto">
              <a:spcBef>
                <a:spcPts val="0"/>
              </a:spcBef>
              <a:spcAft>
                <a:spcPts val="0"/>
              </a:spcAft>
              <a:defRPr/>
            </a:pPr>
            <a:endParaRPr lang="es-ES" sz="2400" b="1" dirty="0">
              <a:solidFill>
                <a:schemeClr val="accent1">
                  <a:lumMod val="50000"/>
                </a:schemeClr>
              </a:solidFill>
            </a:endParaRPr>
          </a:p>
          <a:p>
            <a:pPr algn="ctr" fontAlgn="auto">
              <a:spcBef>
                <a:spcPts val="0"/>
              </a:spcBef>
              <a:spcAft>
                <a:spcPts val="0"/>
              </a:spcAft>
              <a:defRPr/>
            </a:pPr>
            <a:r>
              <a:rPr lang="es-ES" sz="2400" b="1" dirty="0">
                <a:solidFill>
                  <a:schemeClr val="accent1">
                    <a:lumMod val="50000"/>
                  </a:schemeClr>
                </a:solidFill>
              </a:rPr>
              <a:t>La masonería </a:t>
            </a:r>
            <a:r>
              <a:rPr lang="es-ES" sz="2400" b="1" dirty="0" err="1" smtClean="0">
                <a:solidFill>
                  <a:schemeClr val="accent1">
                    <a:lumMod val="50000"/>
                  </a:schemeClr>
                </a:solidFill>
              </a:rPr>
              <a:t>illuminati</a:t>
            </a:r>
            <a:r>
              <a:rPr lang="es-ES" sz="2400" b="1" dirty="0" smtClean="0">
                <a:solidFill>
                  <a:schemeClr val="accent1">
                    <a:lumMod val="50000"/>
                  </a:schemeClr>
                </a:solidFill>
              </a:rPr>
              <a:t>, y </a:t>
            </a:r>
            <a:r>
              <a:rPr lang="es-ES" sz="2400" b="1" dirty="0">
                <a:solidFill>
                  <a:schemeClr val="accent1">
                    <a:lumMod val="50000"/>
                  </a:schemeClr>
                </a:solidFill>
              </a:rPr>
              <a:t>demás ordenes </a:t>
            </a:r>
            <a:r>
              <a:rPr lang="es-ES" sz="2400" b="1" dirty="0" smtClean="0">
                <a:solidFill>
                  <a:schemeClr val="accent1">
                    <a:lumMod val="50000"/>
                  </a:schemeClr>
                </a:solidFill>
              </a:rPr>
              <a:t>secretas, </a:t>
            </a:r>
            <a:r>
              <a:rPr lang="es-ES" sz="2400" b="1" dirty="0">
                <a:solidFill>
                  <a:schemeClr val="accent1">
                    <a:lumMod val="50000"/>
                  </a:schemeClr>
                </a:solidFill>
              </a:rPr>
              <a:t>junto a los jesuitas forman una élite que </a:t>
            </a:r>
            <a:r>
              <a:rPr lang="es-ES" sz="2400" b="1" dirty="0" smtClean="0">
                <a:solidFill>
                  <a:schemeClr val="accent1">
                    <a:lumMod val="50000"/>
                  </a:schemeClr>
                </a:solidFill>
              </a:rPr>
              <a:t>interactúan </a:t>
            </a:r>
            <a:r>
              <a:rPr lang="es-ES" sz="2400" b="1" dirty="0">
                <a:solidFill>
                  <a:schemeClr val="accent1">
                    <a:lumMod val="50000"/>
                  </a:schemeClr>
                </a:solidFill>
              </a:rPr>
              <a:t>entre sí</a:t>
            </a:r>
            <a:r>
              <a:rPr lang="es-ES" sz="2400" b="1" dirty="0" smtClean="0">
                <a:solidFill>
                  <a:schemeClr val="accent1">
                    <a:lumMod val="50000"/>
                  </a:schemeClr>
                </a:solidFill>
              </a:rPr>
              <a:t>, tienen como principal objetivo </a:t>
            </a:r>
            <a:r>
              <a:rPr lang="es-ES" sz="2400" b="1" dirty="0">
                <a:solidFill>
                  <a:schemeClr val="accent1">
                    <a:lumMod val="50000"/>
                  </a:schemeClr>
                </a:solidFill>
              </a:rPr>
              <a:t>reducir la población mundial, contaminando el aire con venenos químicos pesados para provocar enfermedades y </a:t>
            </a:r>
            <a:r>
              <a:rPr lang="es-ES" sz="2400" b="1" dirty="0" smtClean="0">
                <a:solidFill>
                  <a:schemeClr val="accent1">
                    <a:lumMod val="50000"/>
                  </a:schemeClr>
                </a:solidFill>
              </a:rPr>
              <a:t>muerte a nivel mundial. </a:t>
            </a:r>
            <a:endParaRPr lang="es-ES" sz="2400" b="1" dirty="0">
              <a:solidFill>
                <a:schemeClr val="accent1">
                  <a:lumMod val="50000"/>
                </a:schemeClr>
              </a:solidFill>
            </a:endParaRPr>
          </a:p>
        </p:txBody>
      </p:sp>
    </p:spTree>
    <p:extLst>
      <p:ext uri="{BB962C8B-B14F-4D97-AF65-F5344CB8AC3E}">
        <p14:creationId xmlns:p14="http://schemas.microsoft.com/office/powerpoint/2010/main" val="2902853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816000"/>
            <a:ext cx="8640960" cy="120032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Lo que pocos han notado de lo que ya está sucediendo detrás del coronavirus: Vacunas obligatoria, despoblación y esclavizar a la humanidad con un control social que jamás se haya visto. </a:t>
            </a:r>
            <a:endParaRPr lang="es-ES" sz="2000" b="1" dirty="0" smtClean="0">
              <a:solidFill>
                <a:schemeClr val="accent1">
                  <a:lumMod val="50000"/>
                </a:schemeClr>
              </a:solidFill>
            </a:endParaRPr>
          </a:p>
        </p:txBody>
      </p:sp>
    </p:spTree>
    <p:extLst>
      <p:ext uri="{BB962C8B-B14F-4D97-AF65-F5344CB8AC3E}">
        <p14:creationId xmlns:p14="http://schemas.microsoft.com/office/powerpoint/2010/main" val="276660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744000"/>
            <a:ext cx="8640960" cy="132343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Ciudades </a:t>
            </a:r>
            <a:r>
              <a:rPr lang="es-ES" sz="2000" b="1" dirty="0">
                <a:solidFill>
                  <a:schemeClr val="accent1">
                    <a:lumMod val="50000"/>
                  </a:schemeClr>
                </a:solidFill>
              </a:rPr>
              <a:t>enteras en cuarentena , están cancelando actividades sociales y educativa a gran escala, están infundiendo pánico a nivel mundial, están justificando más control social  en todas las áreas debido a esta nueva cepa de coronavirus. </a:t>
            </a:r>
            <a:endParaRPr lang="es-ES" b="1" dirty="0" smtClean="0">
              <a:solidFill>
                <a:schemeClr val="accent1">
                  <a:lumMod val="50000"/>
                </a:schemeClr>
              </a:solidFill>
            </a:endParaRPr>
          </a:p>
        </p:txBody>
      </p:sp>
    </p:spTree>
    <p:extLst>
      <p:ext uri="{BB962C8B-B14F-4D97-AF65-F5344CB8AC3E}">
        <p14:creationId xmlns:p14="http://schemas.microsoft.com/office/powerpoint/2010/main" val="102603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075806"/>
            <a:ext cx="8640960" cy="1938992"/>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Incluso </a:t>
            </a:r>
            <a:r>
              <a:rPr lang="es-ES" sz="2000" b="1" dirty="0">
                <a:solidFill>
                  <a:schemeClr val="accent1">
                    <a:lumMod val="50000"/>
                  </a:schemeClr>
                </a:solidFill>
              </a:rPr>
              <a:t>en Internet toda información que trate de buscar la verdad respecto a lo que está sucediendo está siendo bloqueada y eliminada. De hecho  los que dirigen Facebook, Twitter y la OMS trabajan para prevenir que se filtre información que no concuerde con lo que digan los entes gubernamentales del mundo que según ellos son los únicos que están permitidos informar lo que sucede respecto a este Virus... </a:t>
            </a:r>
            <a:endParaRPr lang="es-ES" b="1" dirty="0" smtClean="0">
              <a:solidFill>
                <a:schemeClr val="accent1">
                  <a:lumMod val="50000"/>
                </a:schemeClr>
              </a:solidFill>
            </a:endParaRPr>
          </a:p>
        </p:txBody>
      </p:sp>
    </p:spTree>
    <p:extLst>
      <p:ext uri="{BB962C8B-B14F-4D97-AF65-F5344CB8AC3E}">
        <p14:creationId xmlns:p14="http://schemas.microsoft.com/office/powerpoint/2010/main" val="2671568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579862"/>
            <a:ext cx="8640960" cy="1200329"/>
          </a:xfrm>
          <a:prstGeom prst="rect">
            <a:avLst/>
          </a:prstGeom>
          <a:noFill/>
        </p:spPr>
        <p:txBody>
          <a:bodyPr wrap="square">
            <a:spAutoFit/>
            <a:scene3d>
              <a:camera prst="obliqueBottomLeft"/>
              <a:lightRig rig="threePt" dir="t"/>
            </a:scene3d>
            <a:sp3d extrusionH="25400">
              <a:extrusionClr>
                <a:schemeClr val="accent1">
                  <a:lumMod val="60000"/>
                  <a:lumOff val="40000"/>
                </a:schemeClr>
              </a:extrusionClr>
            </a:sp3d>
          </a:bodyPr>
          <a:lstStyle/>
          <a:p>
            <a:pPr algn="ctr"/>
            <a:r>
              <a:rPr lang="es-ES" sz="2400" b="1" dirty="0" smtClean="0">
                <a:solidFill>
                  <a:schemeClr val="accent1">
                    <a:lumMod val="50000"/>
                  </a:schemeClr>
                </a:solidFill>
              </a:rPr>
              <a:t>Y esto </a:t>
            </a:r>
            <a:r>
              <a:rPr lang="es-ES" sz="2400" b="1" dirty="0">
                <a:solidFill>
                  <a:schemeClr val="accent1">
                    <a:lumMod val="50000"/>
                  </a:schemeClr>
                </a:solidFill>
              </a:rPr>
              <a:t>no es </a:t>
            </a:r>
            <a:r>
              <a:rPr lang="es-ES" sz="2400" b="1" dirty="0" smtClean="0">
                <a:solidFill>
                  <a:schemeClr val="accent1">
                    <a:lumMod val="50000"/>
                  </a:schemeClr>
                </a:solidFill>
              </a:rPr>
              <a:t>ninguna fábula </a:t>
            </a:r>
            <a:r>
              <a:rPr lang="es-ES" sz="2400" b="1" dirty="0" err="1" smtClean="0">
                <a:solidFill>
                  <a:schemeClr val="accent1">
                    <a:lumMod val="50000"/>
                  </a:schemeClr>
                </a:solidFill>
              </a:rPr>
              <a:t>conspiranoica</a:t>
            </a:r>
            <a:r>
              <a:rPr lang="es-ES" sz="2400" b="1" dirty="0" smtClean="0">
                <a:solidFill>
                  <a:schemeClr val="accent1">
                    <a:lumMod val="50000"/>
                  </a:schemeClr>
                </a:solidFill>
              </a:rPr>
              <a:t>, </a:t>
            </a:r>
            <a:r>
              <a:rPr lang="es-ES" sz="2400" b="1" dirty="0">
                <a:solidFill>
                  <a:schemeClr val="accent1">
                    <a:lumMod val="50000"/>
                  </a:schemeClr>
                </a:solidFill>
              </a:rPr>
              <a:t>ni un artículo amarillista. </a:t>
            </a:r>
            <a:r>
              <a:rPr lang="es-ES" sz="2400" b="1" dirty="0" smtClean="0">
                <a:solidFill>
                  <a:schemeClr val="accent1">
                    <a:lumMod val="50000"/>
                  </a:schemeClr>
                </a:solidFill>
              </a:rPr>
              <a:t>Lamentablemente, pueden ver </a:t>
            </a:r>
            <a:r>
              <a:rPr lang="es-ES" sz="2400" b="1" dirty="0">
                <a:solidFill>
                  <a:schemeClr val="accent1">
                    <a:lumMod val="50000"/>
                  </a:schemeClr>
                </a:solidFill>
              </a:rPr>
              <a:t>con </a:t>
            </a:r>
            <a:r>
              <a:rPr lang="es-ES" sz="2400" b="1" dirty="0" smtClean="0">
                <a:solidFill>
                  <a:schemeClr val="accent1">
                    <a:lumMod val="50000"/>
                  </a:schemeClr>
                </a:solidFill>
              </a:rPr>
              <a:t>sus </a:t>
            </a:r>
            <a:r>
              <a:rPr lang="es-ES" sz="2400" b="1" dirty="0">
                <a:solidFill>
                  <a:schemeClr val="accent1">
                    <a:lumMod val="50000"/>
                  </a:schemeClr>
                </a:solidFill>
              </a:rPr>
              <a:t>propios ojos que lo que estamos diciendo está sucediendo ya.</a:t>
            </a:r>
            <a:endParaRPr lang="es-ES" sz="2000" b="1" dirty="0" smtClean="0">
              <a:solidFill>
                <a:schemeClr val="accent1">
                  <a:lumMod val="50000"/>
                </a:schemeClr>
              </a:solidFill>
            </a:endParaRPr>
          </a:p>
        </p:txBody>
      </p:sp>
    </p:spTree>
    <p:extLst>
      <p:ext uri="{BB962C8B-B14F-4D97-AF65-F5344CB8AC3E}">
        <p14:creationId xmlns:p14="http://schemas.microsoft.com/office/powerpoint/2010/main" val="32941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291830"/>
            <a:ext cx="8640960" cy="1569660"/>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a:t>
            </a:r>
            <a:r>
              <a:rPr lang="es-ES" sz="2400" b="1" dirty="0">
                <a:solidFill>
                  <a:schemeClr val="accent1">
                    <a:lumMod val="50000"/>
                  </a:schemeClr>
                </a:solidFill>
              </a:rPr>
              <a:t>Los fabricantes de vacunas, los organismos gubernamentales y las instituciones financieras están integrados en una gran industria que presiona constantemente el interruptor de la "pandemia" con la esperanza de un programa de vacunación mundial.</a:t>
            </a:r>
            <a:endParaRPr lang="es-ES" sz="2000" b="1" dirty="0" smtClean="0">
              <a:solidFill>
                <a:schemeClr val="accent1">
                  <a:lumMod val="50000"/>
                </a:schemeClr>
              </a:solidFill>
            </a:endParaRPr>
          </a:p>
        </p:txBody>
      </p:sp>
    </p:spTree>
    <p:extLst>
      <p:ext uri="{BB962C8B-B14F-4D97-AF65-F5344CB8AC3E}">
        <p14:creationId xmlns:p14="http://schemas.microsoft.com/office/powerpoint/2010/main" val="803511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16000" y="3507854"/>
            <a:ext cx="8712968" cy="120032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solidFill>
                  <a:schemeClr val="accent1">
                    <a:lumMod val="50000"/>
                  </a:schemeClr>
                </a:solidFill>
              </a:rPr>
              <a:t>Así </a:t>
            </a:r>
            <a:r>
              <a:rPr lang="es-ES" sz="2400" b="1" dirty="0">
                <a:solidFill>
                  <a:schemeClr val="accent1">
                    <a:lumMod val="50000"/>
                  </a:schemeClr>
                </a:solidFill>
              </a:rPr>
              <a:t>es como se lleva a cabo esta abominable estafa, que se repite bajo diferentes nombres, año tras año (Corona, VIH, SIDA, SARS, </a:t>
            </a:r>
            <a:r>
              <a:rPr lang="es-ES" sz="2400" b="1" dirty="0" err="1">
                <a:solidFill>
                  <a:schemeClr val="accent1">
                    <a:lumMod val="50000"/>
                  </a:schemeClr>
                </a:solidFill>
              </a:rPr>
              <a:t>Ébola</a:t>
            </a:r>
            <a:r>
              <a:rPr lang="es-ES" sz="2400" b="1" dirty="0">
                <a:solidFill>
                  <a:schemeClr val="accent1">
                    <a:lumMod val="50000"/>
                  </a:schemeClr>
                </a:solidFill>
              </a:rPr>
              <a:t>, </a:t>
            </a:r>
            <a:r>
              <a:rPr lang="es-ES" sz="2400" b="1" dirty="0" err="1">
                <a:solidFill>
                  <a:schemeClr val="accent1">
                    <a:lumMod val="50000"/>
                  </a:schemeClr>
                </a:solidFill>
              </a:rPr>
              <a:t>Zika</a:t>
            </a:r>
            <a:r>
              <a:rPr lang="es-ES" sz="2400" b="1" dirty="0">
                <a:solidFill>
                  <a:schemeClr val="accent1">
                    <a:lumMod val="50000"/>
                  </a:schemeClr>
                </a:solidFill>
              </a:rPr>
              <a:t>, vaca loca, etc</a:t>
            </a:r>
            <a:r>
              <a:rPr lang="es-ES" sz="2400" b="1" dirty="0" smtClean="0">
                <a:solidFill>
                  <a:schemeClr val="accent1">
                    <a:lumMod val="50000"/>
                  </a:schemeClr>
                </a:solidFill>
              </a:rPr>
              <a:t>.)</a:t>
            </a:r>
            <a:endParaRPr lang="es-ES" sz="2400" b="1" dirty="0">
              <a:solidFill>
                <a:schemeClr val="accent1">
                  <a:lumMod val="50000"/>
                </a:schemeClr>
              </a:solidFill>
            </a:endParaRPr>
          </a:p>
        </p:txBody>
      </p:sp>
    </p:spTree>
    <p:extLst>
      <p:ext uri="{BB962C8B-B14F-4D97-AF65-F5344CB8AC3E}">
        <p14:creationId xmlns:p14="http://schemas.microsoft.com/office/powerpoint/2010/main" val="2451975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rotWithShape="1">
          <a:blip r:embed="rId2">
            <a:lum/>
            <a:extLst>
              <a:ext uri="{28A0092B-C50C-407E-A947-70E740481C1C}">
                <a14:useLocalDpi xmlns:a14="http://schemas.microsoft.com/office/drawing/2010/main" val="0"/>
              </a:ext>
            </a:extLst>
          </a:blip>
          <a:srcRect t="1070" b="1070"/>
          <a:stretch/>
        </p:blipFill>
        <p:spPr>
          <a:xfrm>
            <a:off x="0" y="0"/>
            <a:ext cx="9144000" cy="5143500"/>
          </a:xfrm>
          <a:prstGeom prst="rect">
            <a:avLst/>
          </a:prstGeom>
          <a:noFill/>
          <a:ln>
            <a:noFill/>
          </a:ln>
        </p:spPr>
      </p:pic>
      <p:sp>
        <p:nvSpPr>
          <p:cNvPr id="3" name="2 Rectángulo"/>
          <p:cNvSpPr/>
          <p:nvPr/>
        </p:nvSpPr>
        <p:spPr>
          <a:xfrm>
            <a:off x="251520" y="3363838"/>
            <a:ext cx="8640960" cy="1631216"/>
          </a:xfrm>
          <a:prstGeom prst="rect">
            <a:avLst/>
          </a:prstGeom>
          <a:noFill/>
        </p:spPr>
        <p:txBody>
          <a:bodyPr wrap="square">
            <a:spAutoFit/>
            <a:scene3d>
              <a:camera prst="obliqueBottomLeft"/>
              <a:lightRig rig="threePt" dir="t"/>
            </a:scene3d>
            <a:sp3d extrusionH="25400">
              <a:extrusionClr>
                <a:schemeClr val="accent1">
                  <a:lumMod val="60000"/>
                  <a:lumOff val="40000"/>
                </a:schemeClr>
              </a:extrusionClr>
            </a:sp3d>
          </a:bodyPr>
          <a:lstStyle/>
          <a:p>
            <a:pPr algn="ctr"/>
            <a:r>
              <a:rPr lang="es-ES" sz="2000" b="1" dirty="0" smtClean="0">
                <a:solidFill>
                  <a:schemeClr val="accent1">
                    <a:lumMod val="50000"/>
                  </a:schemeClr>
                </a:solidFill>
              </a:rPr>
              <a:t>La </a:t>
            </a:r>
            <a:r>
              <a:rPr lang="es-ES" sz="2000" b="1" dirty="0">
                <a:solidFill>
                  <a:schemeClr val="accent1">
                    <a:lumMod val="50000"/>
                  </a:schemeClr>
                </a:solidFill>
              </a:rPr>
              <a:t>mayoría del público desinformado reacciona como está programado, simplemente porque está probado que el miedo puede desencadenar un estrechamiento de la mente, una caída del coeficiente intelectual, un estímulo del ego del niño (que busca un adulto para salvarlo) y una obediencia reflexiva hacia la autoridad percibida</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2279260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64000" y="555526"/>
            <a:ext cx="7416824" cy="3785652"/>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800" b="1" dirty="0" smtClean="0">
                <a:solidFill>
                  <a:schemeClr val="accent1">
                    <a:lumMod val="50000"/>
                  </a:schemeClr>
                </a:solidFill>
              </a:rPr>
              <a:t>El </a:t>
            </a:r>
            <a:r>
              <a:rPr lang="es-ES" sz="2800" b="1" dirty="0">
                <a:solidFill>
                  <a:schemeClr val="accent1">
                    <a:lumMod val="50000"/>
                  </a:schemeClr>
                </a:solidFill>
              </a:rPr>
              <a:t>funcionamiento de esta estafa se desarrolla de la siguiente </a:t>
            </a:r>
            <a:r>
              <a:rPr lang="es-ES" sz="2800" b="1" dirty="0" smtClean="0">
                <a:solidFill>
                  <a:schemeClr val="accent1">
                    <a:lumMod val="50000"/>
                  </a:schemeClr>
                </a:solidFill>
              </a:rPr>
              <a:t>forma:</a:t>
            </a:r>
            <a:endParaRPr lang="es-ES" sz="2800" b="1" dirty="0">
              <a:solidFill>
                <a:schemeClr val="accent1">
                  <a:lumMod val="50000"/>
                </a:schemeClr>
              </a:solidFill>
            </a:endParaRPr>
          </a:p>
          <a:p>
            <a:pPr algn="ctr" fontAlgn="auto">
              <a:spcBef>
                <a:spcPts val="0"/>
              </a:spcBef>
              <a:spcAft>
                <a:spcPts val="0"/>
              </a:spcAft>
              <a:defRPr/>
            </a:pPr>
            <a:endParaRPr lang="es-ES" sz="28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Paso 1) Envenenar deliberadamente a la población para crear una enfermedad que no se produce ni se producirá nunca de forma natural.</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Paso 2) Representar la enfermedad creada intencionalmente como causada por algo invisible, fuera del control o conocimiento de la persona promedio</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1174018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827584" y="771550"/>
            <a:ext cx="7488832" cy="3724096"/>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Paso </a:t>
            </a:r>
            <a:r>
              <a:rPr lang="es-ES" sz="2000" b="1" dirty="0">
                <a:solidFill>
                  <a:schemeClr val="accent1">
                    <a:lumMod val="50000"/>
                  </a:schemeClr>
                </a:solidFill>
              </a:rPr>
              <a:t>3) Crear una vacuna o medicamento tóxico que siempre ha tenido la intención de enviar a la gente a la tumba antes </a:t>
            </a:r>
            <a:endParaRPr lang="es-ES" sz="2000" b="1" dirty="0" smtClean="0">
              <a:solidFill>
                <a:schemeClr val="accent1">
                  <a:lumMod val="50000"/>
                </a:schemeClr>
              </a:solidFill>
            </a:endParaRPr>
          </a:p>
          <a:p>
            <a:pPr algn="ctr" fontAlgn="auto">
              <a:spcBef>
                <a:spcPts val="0"/>
              </a:spcBef>
              <a:spcAft>
                <a:spcPts val="0"/>
              </a:spcAft>
              <a:defRPr/>
            </a:pPr>
            <a:r>
              <a:rPr lang="es-ES" sz="2000" b="1" dirty="0" smtClean="0">
                <a:solidFill>
                  <a:schemeClr val="accent1">
                    <a:lumMod val="50000"/>
                  </a:schemeClr>
                </a:solidFill>
              </a:rPr>
              <a:t>de </a:t>
            </a:r>
            <a:r>
              <a:rPr lang="es-ES" sz="2000" b="1" dirty="0">
                <a:solidFill>
                  <a:schemeClr val="accent1">
                    <a:lumMod val="50000"/>
                  </a:schemeClr>
                </a:solidFill>
              </a:rPr>
              <a:t>tiempo.</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Paso 4) Repetir tantas veces como sea posible sobre una población desinformada porque matar a una población de esta manera (el arte de hacer que la gente se ponga en fila para matarse con veneno .... conocido como método de "matanza suave") es la única forma legal de asegurar que estas operaciones eugenésicas puedan llevarse a cabo en masa y a la vista de todos.</a:t>
            </a:r>
          </a:p>
          <a:p>
            <a:pPr algn="ctr" fontAlgn="auto">
              <a:spcBef>
                <a:spcPts val="0"/>
              </a:spcBef>
              <a:spcAft>
                <a:spcPts val="0"/>
              </a:spcAft>
              <a:defRPr/>
            </a:pPr>
            <a:endParaRPr lang="es-ES" sz="2000" b="1" dirty="0">
              <a:solidFill>
                <a:schemeClr val="accent1">
                  <a:lumMod val="50000"/>
                </a:schemeClr>
              </a:solidFill>
            </a:endParaRPr>
          </a:p>
        </p:txBody>
      </p:sp>
    </p:spTree>
    <p:extLst>
      <p:ext uri="{BB962C8B-B14F-4D97-AF65-F5344CB8AC3E}">
        <p14:creationId xmlns:p14="http://schemas.microsoft.com/office/powerpoint/2010/main" val="17792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363838"/>
            <a:ext cx="8640960" cy="1631216"/>
          </a:xfrm>
          <a:prstGeom prst="rect">
            <a:avLst/>
          </a:prstGeom>
          <a:noFill/>
        </p:spPr>
        <p:txBody>
          <a:bodyPr wrap="square">
            <a:spAutoFit/>
            <a:scene3d>
              <a:camera prst="obliqueBottomLeft"/>
              <a:lightRig rig="threePt" dir="t"/>
            </a:scene3d>
            <a:sp3d extrusionH="25400">
              <a:extrusionClr>
                <a:schemeClr val="accent1">
                  <a:lumMod val="60000"/>
                  <a:lumOff val="40000"/>
                </a:schemeClr>
              </a:extrusionClr>
            </a:sp3d>
          </a:bodyPr>
          <a:lstStyle/>
          <a:p>
            <a:pPr algn="ctr"/>
            <a:r>
              <a:rPr lang="es-ES" sz="2000" b="1" dirty="0" smtClean="0">
                <a:solidFill>
                  <a:schemeClr val="accent1">
                    <a:lumMod val="50000"/>
                  </a:schemeClr>
                </a:solidFill>
              </a:rPr>
              <a:t>La </a:t>
            </a:r>
            <a:r>
              <a:rPr lang="es-ES" sz="2000" b="1" dirty="0">
                <a:solidFill>
                  <a:schemeClr val="accent1">
                    <a:lumMod val="50000"/>
                  </a:schemeClr>
                </a:solidFill>
              </a:rPr>
              <a:t>Alianza Mundial para el Fomento de la Vacunación y la Inmunización (GAVI), financiada en parte por el Gobierno del Reino Unido, cuenta con muchos representantes de la industria farmacéutica en su junta directiva. Es este grupo el que fija los precios de las vacunas y estimula la demanda. De hecho, desde su creación, </a:t>
            </a:r>
            <a:r>
              <a:rPr lang="es-ES" sz="2000" b="1" dirty="0" err="1">
                <a:solidFill>
                  <a:schemeClr val="accent1">
                    <a:lumMod val="50000"/>
                  </a:schemeClr>
                </a:solidFill>
              </a:rPr>
              <a:t>Gavi</a:t>
            </a:r>
            <a:r>
              <a:rPr lang="es-ES" sz="2000" b="1" dirty="0">
                <a:solidFill>
                  <a:schemeClr val="accent1">
                    <a:lumMod val="50000"/>
                  </a:schemeClr>
                </a:solidFill>
              </a:rPr>
              <a:t> ha vacunado </a:t>
            </a:r>
            <a:r>
              <a:rPr lang="es-ES" sz="2000" b="1" dirty="0" smtClean="0">
                <a:solidFill>
                  <a:schemeClr val="accent1">
                    <a:lumMod val="50000"/>
                  </a:schemeClr>
                </a:solidFill>
              </a:rPr>
              <a:t>a 760 </a:t>
            </a:r>
            <a:r>
              <a:rPr lang="es-ES" sz="2000" b="1" dirty="0">
                <a:solidFill>
                  <a:schemeClr val="accent1">
                    <a:lumMod val="50000"/>
                  </a:schemeClr>
                </a:solidFill>
              </a:rPr>
              <a:t>millones de </a:t>
            </a:r>
            <a:r>
              <a:rPr lang="es-ES" sz="2000" b="1" dirty="0" smtClean="0">
                <a:solidFill>
                  <a:schemeClr val="accent1">
                    <a:lumMod val="50000"/>
                  </a:schemeClr>
                </a:solidFill>
              </a:rPr>
              <a:t>niños.</a:t>
            </a:r>
            <a:endParaRPr lang="es-ES" sz="2000" b="1" dirty="0">
              <a:solidFill>
                <a:schemeClr val="accent1">
                  <a:lumMod val="50000"/>
                </a:schemeClr>
              </a:solidFill>
            </a:endParaRPr>
          </a:p>
        </p:txBody>
      </p:sp>
    </p:spTree>
    <p:extLst>
      <p:ext uri="{BB962C8B-B14F-4D97-AF65-F5344CB8AC3E}">
        <p14:creationId xmlns:p14="http://schemas.microsoft.com/office/powerpoint/2010/main" val="314012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684000" y="339502"/>
            <a:ext cx="7776864" cy="4339650"/>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El </a:t>
            </a:r>
            <a:r>
              <a:rPr lang="es-ES" sz="2000" b="1" dirty="0">
                <a:solidFill>
                  <a:schemeClr val="accent1">
                    <a:lumMod val="50000"/>
                  </a:schemeClr>
                </a:solidFill>
              </a:rPr>
              <a:t>CMA es un mecanismo especial de financiación establecido en 2007 por </a:t>
            </a:r>
            <a:r>
              <a:rPr lang="es-ES" sz="2000" b="1" dirty="0" err="1">
                <a:solidFill>
                  <a:schemeClr val="accent1">
                    <a:lumMod val="50000"/>
                  </a:schemeClr>
                </a:solidFill>
              </a:rPr>
              <a:t>Gavi</a:t>
            </a:r>
            <a:r>
              <a:rPr lang="es-ES" sz="2000" b="1" dirty="0">
                <a:solidFill>
                  <a:schemeClr val="accent1">
                    <a:lumMod val="50000"/>
                  </a:schemeClr>
                </a:solidFill>
              </a:rPr>
              <a:t> y seis donantes (Italia, Reino Unido, Canadá, la Federación de Rusia, Noruega y la Fundación Bill y Melinda Gates ) para estimular el desarrollo de vacunas.</a:t>
            </a:r>
          </a:p>
          <a:p>
            <a:pPr algn="ctr" fontAlgn="auto">
              <a:spcBef>
                <a:spcPts val="0"/>
              </a:spcBef>
              <a:spcAft>
                <a:spcPts val="0"/>
              </a:spcAft>
              <a:defRPr/>
            </a:pPr>
            <a:r>
              <a:rPr lang="es-ES" sz="2000" b="1" dirty="0" smtClean="0">
                <a:solidFill>
                  <a:schemeClr val="accent1">
                    <a:lumMod val="50000"/>
                  </a:schemeClr>
                </a:solidFill>
              </a:rPr>
              <a:t>Es </a:t>
            </a:r>
            <a:r>
              <a:rPr lang="es-ES" sz="2000" b="1" dirty="0">
                <a:solidFill>
                  <a:schemeClr val="accent1">
                    <a:lumMod val="50000"/>
                  </a:schemeClr>
                </a:solidFill>
              </a:rPr>
              <a:t>evidente que los fabricantes de vacunas, los organismos gubernamentales y las instituciones financieras forman parte de una vasta red que presiona constantemente el botón de la "pandemia" con la esperanza de un programa de vacunación mundial. </a:t>
            </a:r>
            <a:endParaRPr lang="es-ES" sz="2000" b="1" dirty="0" smtClean="0">
              <a:solidFill>
                <a:schemeClr val="accent1">
                  <a:lumMod val="50000"/>
                </a:schemeClr>
              </a:solidFill>
            </a:endParaRPr>
          </a:p>
          <a:p>
            <a:pPr algn="ctr" fontAlgn="auto">
              <a:spcBef>
                <a:spcPts val="0"/>
              </a:spcBef>
              <a:spcAft>
                <a:spcPts val="0"/>
              </a:spcAft>
              <a:defRPr/>
            </a:pPr>
            <a:r>
              <a:rPr lang="es-ES" sz="2000" b="1" dirty="0" smtClean="0">
                <a:solidFill>
                  <a:schemeClr val="accent1">
                    <a:lumMod val="50000"/>
                  </a:schemeClr>
                </a:solidFill>
              </a:rPr>
              <a:t>La </a:t>
            </a:r>
            <a:r>
              <a:rPr lang="es-ES" sz="2000" b="1" dirty="0">
                <a:solidFill>
                  <a:schemeClr val="accent1">
                    <a:lumMod val="50000"/>
                  </a:schemeClr>
                </a:solidFill>
              </a:rPr>
              <a:t>corrupción de esta agencia está bien documentada.</a:t>
            </a:r>
          </a:p>
          <a:p>
            <a:pPr algn="ctr" fontAlgn="auto">
              <a:spcBef>
                <a:spcPts val="0"/>
              </a:spcBef>
              <a:spcAft>
                <a:spcPts val="0"/>
              </a:spcAft>
              <a:defRPr/>
            </a:pPr>
            <a:r>
              <a:rPr lang="es-ES" sz="2000" b="1" dirty="0" smtClean="0">
                <a:solidFill>
                  <a:schemeClr val="accent1">
                    <a:lumMod val="50000"/>
                  </a:schemeClr>
                </a:solidFill>
              </a:rPr>
              <a:t>Mientras </a:t>
            </a:r>
            <a:r>
              <a:rPr lang="es-ES" sz="2000" b="1" dirty="0">
                <a:solidFill>
                  <a:schemeClr val="accent1">
                    <a:lumMod val="50000"/>
                  </a:schemeClr>
                </a:solidFill>
              </a:rPr>
              <a:t>tanto, tenemos la Alianza ID2020, que fue lanzada con una subvención inicial de la Fundación Rockefeller. Bill Gates es socio fundador de la Alianza ID2020, que tiene como objetivo dar a cada ser humano en la tierra una identificación digital</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190805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92000" y="540000"/>
            <a:ext cx="7560840" cy="3724096"/>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a:t>
            </a:r>
            <a:r>
              <a:rPr lang="es-ES" sz="2000" b="1" dirty="0">
                <a:solidFill>
                  <a:schemeClr val="accent1">
                    <a:lumMod val="50000"/>
                  </a:schemeClr>
                </a:solidFill>
              </a:rPr>
              <a:t>Cómo planean lograr esta proeza? Combinando las vacunas obligatorias con microchips </a:t>
            </a:r>
            <a:r>
              <a:rPr lang="es-ES" sz="2000" b="1" dirty="0" err="1">
                <a:solidFill>
                  <a:schemeClr val="accent1">
                    <a:lumMod val="50000"/>
                  </a:schemeClr>
                </a:solidFill>
              </a:rPr>
              <a:t>implantables</a:t>
            </a:r>
            <a:r>
              <a:rPr lang="es-ES" sz="2000" b="1" dirty="0">
                <a:solidFill>
                  <a:schemeClr val="accent1">
                    <a:lumMod val="50000"/>
                  </a:schemeClr>
                </a:solidFill>
              </a:rPr>
              <a:t>. Así que la Alianza ID2020 es un programa de identidad numérica que tiene como objetivo "sacar provecho de la vacunación" como una forma de insertar microchips diminutos en el cuerpo de las personas, y esto se está haciendo en colaboración con GAVI.</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Por otro lado, y como por casualidad, Bill GATES es copropietario de la vacuna contra el coronavirus a través del Instituto </a:t>
            </a:r>
            <a:r>
              <a:rPr lang="es-ES" sz="2000" b="1" dirty="0" err="1">
                <a:solidFill>
                  <a:schemeClr val="accent1">
                    <a:lumMod val="50000"/>
                  </a:schemeClr>
                </a:solidFill>
              </a:rPr>
              <a:t>Pilbright</a:t>
            </a:r>
            <a:r>
              <a:rPr lang="es-ES" sz="2000" b="1" dirty="0">
                <a:solidFill>
                  <a:schemeClr val="accent1">
                    <a:lumMod val="50000"/>
                  </a:schemeClr>
                </a:solidFill>
              </a:rPr>
              <a:t>. Ayudó a crear un ejercicio de simulación de pandemia con el CDC chino justo meses antes del "brote" registrado </a:t>
            </a:r>
            <a:r>
              <a:rPr lang="es-ES" sz="2000" b="1" dirty="0" smtClean="0">
                <a:solidFill>
                  <a:schemeClr val="accent1">
                    <a:lumMod val="50000"/>
                  </a:schemeClr>
                </a:solidFill>
              </a:rPr>
              <a:t>utilizando </a:t>
            </a:r>
            <a:r>
              <a:rPr lang="es-ES" sz="2000" b="1" dirty="0">
                <a:solidFill>
                  <a:schemeClr val="accent1">
                    <a:lumMod val="50000"/>
                  </a:schemeClr>
                </a:solidFill>
              </a:rPr>
              <a:t>el mismo virus</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75207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20000" y="324000"/>
            <a:ext cx="7704856" cy="4216539"/>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b="1" dirty="0" smtClean="0">
                <a:solidFill>
                  <a:schemeClr val="accent1">
                    <a:lumMod val="50000"/>
                  </a:schemeClr>
                </a:solidFill>
              </a:rPr>
              <a:t>Participa </a:t>
            </a:r>
            <a:r>
              <a:rPr lang="es-ES" b="1" dirty="0">
                <a:solidFill>
                  <a:schemeClr val="accent1">
                    <a:lumMod val="50000"/>
                  </a:schemeClr>
                </a:solidFill>
              </a:rPr>
              <a:t>con la CEPI (</a:t>
            </a:r>
            <a:r>
              <a:rPr lang="es-ES" b="1" dirty="0" err="1">
                <a:solidFill>
                  <a:schemeClr val="accent1">
                    <a:lumMod val="50000"/>
                  </a:schemeClr>
                </a:solidFill>
              </a:rPr>
              <a:t>Coalition</a:t>
            </a:r>
            <a:r>
              <a:rPr lang="es-ES" b="1" dirty="0">
                <a:solidFill>
                  <a:schemeClr val="accent1">
                    <a:lumMod val="50000"/>
                  </a:schemeClr>
                </a:solidFill>
              </a:rPr>
              <a:t> </a:t>
            </a:r>
            <a:r>
              <a:rPr lang="es-ES" b="1" dirty="0" err="1">
                <a:solidFill>
                  <a:schemeClr val="accent1">
                    <a:lumMod val="50000"/>
                  </a:schemeClr>
                </a:solidFill>
              </a:rPr>
              <a:t>for</a:t>
            </a:r>
            <a:r>
              <a:rPr lang="es-ES" b="1" dirty="0">
                <a:solidFill>
                  <a:schemeClr val="accent1">
                    <a:lumMod val="50000"/>
                  </a:schemeClr>
                </a:solidFill>
              </a:rPr>
              <a:t> </a:t>
            </a:r>
            <a:r>
              <a:rPr lang="es-ES" b="1" dirty="0" err="1">
                <a:solidFill>
                  <a:schemeClr val="accent1">
                    <a:lumMod val="50000"/>
                  </a:schemeClr>
                </a:solidFill>
              </a:rPr>
              <a:t>Epidemic</a:t>
            </a:r>
            <a:r>
              <a:rPr lang="es-ES" b="1" dirty="0">
                <a:solidFill>
                  <a:schemeClr val="accent1">
                    <a:lumMod val="50000"/>
                  </a:schemeClr>
                </a:solidFill>
              </a:rPr>
              <a:t> </a:t>
            </a:r>
            <a:r>
              <a:rPr lang="es-ES" b="1" dirty="0" err="1">
                <a:solidFill>
                  <a:schemeClr val="accent1">
                    <a:lumMod val="50000"/>
                  </a:schemeClr>
                </a:solidFill>
              </a:rPr>
              <a:t>Preparedness</a:t>
            </a:r>
            <a:r>
              <a:rPr lang="es-ES" b="1" dirty="0">
                <a:solidFill>
                  <a:schemeClr val="accent1">
                    <a:lumMod val="50000"/>
                  </a:schemeClr>
                </a:solidFill>
              </a:rPr>
              <a:t> </a:t>
            </a:r>
            <a:r>
              <a:rPr lang="es-ES" b="1" dirty="0" err="1">
                <a:solidFill>
                  <a:schemeClr val="accent1">
                    <a:lumMod val="50000"/>
                  </a:schemeClr>
                </a:solidFill>
              </a:rPr>
              <a:t>Innovations</a:t>
            </a:r>
            <a:r>
              <a:rPr lang="es-ES" b="1" dirty="0">
                <a:solidFill>
                  <a:schemeClr val="accent1">
                    <a:lumMod val="50000"/>
                  </a:schemeClr>
                </a:solidFill>
              </a:rPr>
              <a:t>, Coalición para la innovación en materia de preparación a las epidemias), que financia la fabricación de la vacuna, GAVI fija el precio de la vacuna, y la ID2020, utilizará las vacunas para implantar los microchips a la gente de acuerdo con el programa 20/30 de las Naciones Unidas.</a:t>
            </a:r>
          </a:p>
          <a:p>
            <a:pPr algn="ctr" fontAlgn="auto">
              <a:spcBef>
                <a:spcPts val="0"/>
              </a:spcBef>
              <a:spcAft>
                <a:spcPts val="0"/>
              </a:spcAft>
              <a:defRPr/>
            </a:pPr>
            <a:endParaRPr lang="es-ES" b="1" dirty="0">
              <a:solidFill>
                <a:schemeClr val="accent1">
                  <a:lumMod val="50000"/>
                </a:schemeClr>
              </a:solidFill>
            </a:endParaRPr>
          </a:p>
          <a:p>
            <a:pPr algn="ctr" fontAlgn="auto">
              <a:spcBef>
                <a:spcPts val="0"/>
              </a:spcBef>
              <a:spcAft>
                <a:spcPts val="0"/>
              </a:spcAft>
              <a:defRPr/>
            </a:pPr>
            <a:r>
              <a:rPr lang="es-ES" b="1" dirty="0">
                <a:solidFill>
                  <a:schemeClr val="accent1">
                    <a:lumMod val="50000"/>
                  </a:schemeClr>
                </a:solidFill>
              </a:rPr>
              <a:t>El </a:t>
            </a:r>
            <a:r>
              <a:rPr lang="es-ES" b="1" dirty="0" err="1">
                <a:solidFill>
                  <a:schemeClr val="accent1">
                    <a:lumMod val="50000"/>
                  </a:schemeClr>
                </a:solidFill>
              </a:rPr>
              <a:t>Pilbrigh</a:t>
            </a:r>
            <a:r>
              <a:rPr lang="es-ES" b="1" dirty="0">
                <a:solidFill>
                  <a:schemeClr val="accent1">
                    <a:lumMod val="50000"/>
                  </a:schemeClr>
                </a:solidFill>
              </a:rPr>
              <a:t> </a:t>
            </a:r>
            <a:r>
              <a:rPr lang="es-ES" b="1" dirty="0" err="1">
                <a:solidFill>
                  <a:schemeClr val="accent1">
                    <a:lumMod val="50000"/>
                  </a:schemeClr>
                </a:solidFill>
              </a:rPr>
              <a:t>Institue</a:t>
            </a:r>
            <a:r>
              <a:rPr lang="es-ES" b="1" dirty="0">
                <a:solidFill>
                  <a:schemeClr val="accent1">
                    <a:lumMod val="50000"/>
                  </a:schemeClr>
                </a:solidFill>
              </a:rPr>
              <a:t>, que tiene una patente para el coronavirus, tiene vínculos con Bill Gates y el Dr. </a:t>
            </a:r>
            <a:r>
              <a:rPr lang="es-ES" b="1" dirty="0" err="1">
                <a:solidFill>
                  <a:schemeClr val="accent1">
                    <a:lumMod val="50000"/>
                  </a:schemeClr>
                </a:solidFill>
              </a:rPr>
              <a:t>Adrian</a:t>
            </a:r>
            <a:r>
              <a:rPr lang="es-ES" b="1" dirty="0">
                <a:solidFill>
                  <a:schemeClr val="accent1">
                    <a:lumMod val="50000"/>
                  </a:schemeClr>
                </a:solidFill>
              </a:rPr>
              <a:t> Hill del </a:t>
            </a:r>
            <a:r>
              <a:rPr lang="es-ES" b="1" dirty="0" err="1">
                <a:solidFill>
                  <a:schemeClr val="accent1">
                    <a:lumMod val="50000"/>
                  </a:schemeClr>
                </a:solidFill>
              </a:rPr>
              <a:t>Jenner</a:t>
            </a:r>
            <a:r>
              <a:rPr lang="es-ES" b="1" dirty="0">
                <a:solidFill>
                  <a:schemeClr val="accent1">
                    <a:lumMod val="50000"/>
                  </a:schemeClr>
                </a:solidFill>
              </a:rPr>
              <a:t> </a:t>
            </a:r>
            <a:r>
              <a:rPr lang="es-ES" b="1" dirty="0" err="1">
                <a:solidFill>
                  <a:schemeClr val="accent1">
                    <a:lumMod val="50000"/>
                  </a:schemeClr>
                </a:solidFill>
              </a:rPr>
              <a:t>Institue</a:t>
            </a:r>
            <a:r>
              <a:rPr lang="es-ES" b="1" dirty="0">
                <a:solidFill>
                  <a:schemeClr val="accent1">
                    <a:lumMod val="50000"/>
                  </a:schemeClr>
                </a:solidFill>
              </a:rPr>
              <a:t>.</a:t>
            </a:r>
          </a:p>
          <a:p>
            <a:pPr algn="ctr" fontAlgn="auto">
              <a:spcBef>
                <a:spcPts val="0"/>
              </a:spcBef>
              <a:spcAft>
                <a:spcPts val="0"/>
              </a:spcAft>
              <a:defRPr/>
            </a:pPr>
            <a:endParaRPr lang="es-ES" b="1" dirty="0">
              <a:solidFill>
                <a:schemeClr val="accent1">
                  <a:lumMod val="50000"/>
                </a:schemeClr>
              </a:solidFill>
            </a:endParaRPr>
          </a:p>
          <a:p>
            <a:pPr algn="ctr" fontAlgn="auto">
              <a:spcBef>
                <a:spcPts val="0"/>
              </a:spcBef>
              <a:spcAft>
                <a:spcPts val="0"/>
              </a:spcAft>
              <a:defRPr/>
            </a:pPr>
            <a:r>
              <a:rPr lang="es-ES" b="1" dirty="0">
                <a:solidFill>
                  <a:schemeClr val="accent1">
                    <a:lumMod val="50000"/>
                  </a:schemeClr>
                </a:solidFill>
              </a:rPr>
              <a:t>¡Este Hill es el hombre que participó en los estudios de la vacuna del </a:t>
            </a:r>
            <a:r>
              <a:rPr lang="es-ES" b="1" dirty="0" err="1">
                <a:solidFill>
                  <a:schemeClr val="accent1">
                    <a:lumMod val="50000"/>
                  </a:schemeClr>
                </a:solidFill>
              </a:rPr>
              <a:t>Ébola</a:t>
            </a:r>
            <a:r>
              <a:rPr lang="es-ES" b="1" dirty="0">
                <a:solidFill>
                  <a:schemeClr val="accent1">
                    <a:lumMod val="50000"/>
                  </a:schemeClr>
                </a:solidFill>
              </a:rPr>
              <a:t>!</a:t>
            </a:r>
          </a:p>
          <a:p>
            <a:pPr algn="ctr" fontAlgn="auto">
              <a:spcBef>
                <a:spcPts val="0"/>
              </a:spcBef>
              <a:spcAft>
                <a:spcPts val="0"/>
              </a:spcAft>
              <a:defRPr/>
            </a:pPr>
            <a:endParaRPr lang="es-ES" b="1" dirty="0">
              <a:solidFill>
                <a:schemeClr val="accent1">
                  <a:lumMod val="50000"/>
                </a:schemeClr>
              </a:solidFill>
            </a:endParaRPr>
          </a:p>
          <a:p>
            <a:pPr algn="ctr" fontAlgn="auto">
              <a:spcBef>
                <a:spcPts val="0"/>
              </a:spcBef>
              <a:spcAft>
                <a:spcPts val="0"/>
              </a:spcAft>
              <a:defRPr/>
            </a:pPr>
            <a:r>
              <a:rPr lang="es-ES" b="1" dirty="0" err="1">
                <a:solidFill>
                  <a:schemeClr val="accent1">
                    <a:lumMod val="50000"/>
                  </a:schemeClr>
                </a:solidFill>
              </a:rPr>
              <a:t>Innovate</a:t>
            </a:r>
            <a:r>
              <a:rPr lang="es-ES" b="1" dirty="0">
                <a:solidFill>
                  <a:schemeClr val="accent1">
                    <a:lumMod val="50000"/>
                  </a:schemeClr>
                </a:solidFill>
              </a:rPr>
              <a:t> UK, la agencia que impulsa la agenda </a:t>
            </a:r>
            <a:r>
              <a:rPr lang="es-ES" b="1" dirty="0" err="1">
                <a:solidFill>
                  <a:schemeClr val="accent1">
                    <a:lumMod val="50000"/>
                  </a:schemeClr>
                </a:solidFill>
              </a:rPr>
              <a:t>smart</a:t>
            </a:r>
            <a:r>
              <a:rPr lang="es-ES" b="1" dirty="0">
                <a:solidFill>
                  <a:schemeClr val="accent1">
                    <a:lumMod val="50000"/>
                  </a:schemeClr>
                </a:solidFill>
              </a:rPr>
              <a:t> / 5G, tecnologías de red inalámbrica de última generación también está vinculada a </a:t>
            </a:r>
            <a:r>
              <a:rPr lang="es-ES" b="1" dirty="0" err="1">
                <a:solidFill>
                  <a:schemeClr val="accent1">
                    <a:lumMod val="50000"/>
                  </a:schemeClr>
                </a:solidFill>
              </a:rPr>
              <a:t>Pilbright</a:t>
            </a:r>
            <a:r>
              <a:rPr lang="es-ES" b="1" dirty="0">
                <a:solidFill>
                  <a:schemeClr val="accent1">
                    <a:lumMod val="50000"/>
                  </a:schemeClr>
                </a:solidFill>
              </a:rPr>
              <a:t> y la financiación de los ensayos</a:t>
            </a:r>
            <a:r>
              <a:rPr lang="es-ES" b="1" dirty="0" smtClean="0">
                <a:solidFill>
                  <a:schemeClr val="accent1">
                    <a:lumMod val="50000"/>
                  </a:schemeClr>
                </a:solidFill>
              </a:rPr>
              <a:t>.</a:t>
            </a:r>
            <a:endParaRPr lang="es-ES" b="1" dirty="0">
              <a:solidFill>
                <a:schemeClr val="accent1">
                  <a:lumMod val="50000"/>
                </a:schemeClr>
              </a:solidFill>
            </a:endParaRPr>
          </a:p>
        </p:txBody>
      </p:sp>
    </p:spTree>
    <p:extLst>
      <p:ext uri="{BB962C8B-B14F-4D97-AF65-F5344CB8AC3E}">
        <p14:creationId xmlns:p14="http://schemas.microsoft.com/office/powerpoint/2010/main" val="403937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08000" y="915566"/>
            <a:ext cx="7128792" cy="2985433"/>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3200" b="1" dirty="0" smtClean="0">
                <a:solidFill>
                  <a:schemeClr val="accent1">
                    <a:lumMod val="50000"/>
                  </a:schemeClr>
                </a:solidFill>
              </a:rPr>
              <a:t>LA </a:t>
            </a:r>
            <a:r>
              <a:rPr lang="es-ES" sz="3200" b="1" dirty="0">
                <a:solidFill>
                  <a:schemeClr val="accent1">
                    <a:lumMod val="50000"/>
                  </a:schemeClr>
                </a:solidFill>
              </a:rPr>
              <a:t>CONEXIÓN CORONAVIRUS/5G</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Varios investigadores independientes de la web, desde hace unas 2-3 semanas, han estado destacando el vínculo coronavirus/5G a pesar de que Google (como el autoproclamado censor Jefe para el Nuevo Orden Mundial, NWO) está haciendo todo lo posible para ocultar y limpiar todos los resultados de búsqueda que muestran el vínculo</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1957107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756000" y="267494"/>
            <a:ext cx="7632848" cy="4031873"/>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La </a:t>
            </a:r>
            <a:r>
              <a:rPr lang="es-ES" sz="2000" b="1" dirty="0">
                <a:solidFill>
                  <a:schemeClr val="accent1">
                    <a:lumMod val="50000"/>
                  </a:schemeClr>
                </a:solidFill>
              </a:rPr>
              <a:t>conexión con el coronavirus 5G no significa que la conexión con las armas biológicas sea falsa (no es el caso ni en la una ni en la otra), sino que amplía el alcance del conjunto el evento. De hecho, Wuhan, el punto de partida de la pandemia de coronavirus, es una de las primeras ciudades de prueba elegidas para el despliegue de China 5G; la 5G se instaló allí el 31 de octubre de 2019, casi exactamente semanas antes del comienzo del brote de coronavirus de Wuhan.</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Mientras tanto, numerosos trabajos científicos sobre los efectos en la salud del 5G han verificado que causa síntomas similares a los de la gripe. 5G puede exacerbar o causar el tipo de enfermedad que se atribuye al nuevo virus. </a:t>
            </a:r>
            <a:r>
              <a:rPr lang="es-ES" sz="2000" b="1" dirty="0" smtClean="0">
                <a:solidFill>
                  <a:schemeClr val="accent1">
                    <a:lumMod val="50000"/>
                  </a:schemeClr>
                </a:solidFill>
              </a:rPr>
              <a:t> </a:t>
            </a:r>
            <a:r>
              <a:rPr lang="es-ES" sz="2000" b="1" dirty="0">
                <a:solidFill>
                  <a:schemeClr val="accent1">
                    <a:lumMod val="50000"/>
                  </a:schemeClr>
                </a:solidFill>
              </a:rPr>
              <a:t>A</a:t>
            </a:r>
            <a:r>
              <a:rPr lang="es-ES" sz="2000" b="1" dirty="0" smtClean="0">
                <a:solidFill>
                  <a:schemeClr val="accent1">
                    <a:lumMod val="50000"/>
                  </a:schemeClr>
                </a:solidFill>
              </a:rPr>
              <a:t>sí </a:t>
            </a:r>
            <a:r>
              <a:rPr lang="es-ES" sz="2000" b="1" dirty="0">
                <a:solidFill>
                  <a:schemeClr val="accent1">
                    <a:lumMod val="50000"/>
                  </a:schemeClr>
                </a:solidFill>
              </a:rPr>
              <a:t>que vamos a sumergirnos</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122519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1008000" y="699542"/>
            <a:ext cx="7128792" cy="3539430"/>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800" b="1" dirty="0" smtClean="0">
                <a:solidFill>
                  <a:schemeClr val="accent1">
                    <a:lumMod val="50000"/>
                  </a:schemeClr>
                </a:solidFill>
              </a:rPr>
              <a:t>LA 5-G </a:t>
            </a:r>
            <a:r>
              <a:rPr lang="es-ES" sz="2800" b="1" dirty="0">
                <a:solidFill>
                  <a:schemeClr val="accent1">
                    <a:lumMod val="50000"/>
                  </a:schemeClr>
                </a:solidFill>
              </a:rPr>
              <a:t>ES UN ARMA DE ENERGÍA DIRECTA</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Para más información sobre la 5G, lea el artículo de </a:t>
            </a:r>
            <a:r>
              <a:rPr lang="es-ES" sz="2000" b="1" dirty="0" err="1">
                <a:solidFill>
                  <a:schemeClr val="accent1">
                    <a:lumMod val="50000"/>
                  </a:schemeClr>
                </a:solidFill>
              </a:rPr>
              <a:t>Makia</a:t>
            </a:r>
            <a:r>
              <a:rPr lang="es-ES" sz="2000" b="1" dirty="0">
                <a:solidFill>
                  <a:schemeClr val="accent1">
                    <a:lumMod val="50000"/>
                  </a:schemeClr>
                </a:solidFill>
              </a:rPr>
              <a:t> </a:t>
            </a:r>
            <a:r>
              <a:rPr lang="es-ES" sz="2000" b="1" dirty="0" err="1">
                <a:solidFill>
                  <a:schemeClr val="accent1">
                    <a:lumMod val="50000"/>
                  </a:schemeClr>
                </a:solidFill>
              </a:rPr>
              <a:t>Freeman</a:t>
            </a:r>
            <a:r>
              <a:rPr lang="es-ES" sz="2000" b="1" dirty="0">
                <a:solidFill>
                  <a:schemeClr val="accent1">
                    <a:lumMod val="50000"/>
                  </a:schemeClr>
                </a:solidFill>
              </a:rPr>
              <a:t> de 2017: 5G y </a:t>
            </a:r>
            <a:r>
              <a:rPr lang="es-ES" sz="2000" b="1" dirty="0" err="1">
                <a:solidFill>
                  <a:schemeClr val="accent1">
                    <a:lumMod val="50000"/>
                  </a:schemeClr>
                </a:solidFill>
              </a:rPr>
              <a:t>loT</a:t>
            </a:r>
            <a:r>
              <a:rPr lang="es-ES" sz="2000" b="1" dirty="0">
                <a:solidFill>
                  <a:schemeClr val="accent1">
                    <a:lumMod val="50000"/>
                  </a:schemeClr>
                </a:solidFill>
              </a:rPr>
              <a:t>: La Red de Control de Tecnología Total se despliega rápidamente. Numerosos ciudadanos preocupados, científicos e incluso responsables del gobierno están tomando conciencia del peligro de la 5G. Ya se ha prohibido en muchas partes del mundo, como Bruselas, los Países Bajos y en algunas partes de Suiza, Irlanda, Italia, Alemania, el Reino Unido, los Estados Unidos y Australia</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328636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4" name="3 Rectángulo"/>
          <p:cNvSpPr/>
          <p:nvPr/>
        </p:nvSpPr>
        <p:spPr>
          <a:xfrm>
            <a:off x="467544" y="3266063"/>
            <a:ext cx="8208912" cy="1569660"/>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Después </a:t>
            </a:r>
            <a:r>
              <a:rPr lang="es-ES" sz="2000" b="1" dirty="0">
                <a:solidFill>
                  <a:schemeClr val="accent1">
                    <a:lumMod val="50000"/>
                  </a:schemeClr>
                </a:solidFill>
              </a:rPr>
              <a:t>de todo, 5G no es sólo la próxima generación de conectividad móvil después de la 4G; es una tecnología radical y completamente nueva, una tecnología militar utilizada en el campo de batalla que ahora está "desplegada" (término militar) en el ámbito civil</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373696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323528" y="3219822"/>
            <a:ext cx="8424936" cy="1631216"/>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2000" b="1" dirty="0" smtClean="0">
                <a:solidFill>
                  <a:schemeClr val="accent1">
                    <a:lumMod val="50000"/>
                  </a:schemeClr>
                </a:solidFill>
              </a:rPr>
              <a:t>Se </a:t>
            </a:r>
            <a:r>
              <a:rPr lang="es-ES" sz="2000" b="1" dirty="0">
                <a:solidFill>
                  <a:schemeClr val="accent1">
                    <a:lumMod val="50000"/>
                  </a:schemeClr>
                </a:solidFill>
              </a:rPr>
              <a:t>trata de armas de múltiples componentes que se venden y se disfrazan principalmente como un sistema de comunicación cuando las bandas de frecuencia que utiliza (24 GHz - 100 + GHz, incluyendo MMW [onda milimétrica]) son las mismas que las utilizadas en Active </a:t>
            </a:r>
            <a:r>
              <a:rPr lang="es-ES" sz="2000" b="1" dirty="0" err="1">
                <a:solidFill>
                  <a:schemeClr val="accent1">
                    <a:lumMod val="50000"/>
                  </a:schemeClr>
                </a:solidFill>
              </a:rPr>
              <a:t>Denial</a:t>
            </a:r>
            <a:r>
              <a:rPr lang="es-ES" sz="2000" b="1" dirty="0">
                <a:solidFill>
                  <a:schemeClr val="accent1">
                    <a:lumMod val="50000"/>
                  </a:schemeClr>
                </a:solidFill>
              </a:rPr>
              <a:t> </a:t>
            </a:r>
            <a:r>
              <a:rPr lang="es-ES" sz="2000" b="1" dirty="0" err="1">
                <a:solidFill>
                  <a:schemeClr val="accent1">
                    <a:lumMod val="50000"/>
                  </a:schemeClr>
                </a:solidFill>
              </a:rPr>
              <a:t>Systems</a:t>
            </a:r>
            <a:r>
              <a:rPr lang="es-ES" sz="2000" b="1" dirty="0">
                <a:solidFill>
                  <a:schemeClr val="accent1">
                    <a:lumMod val="50000"/>
                  </a:schemeClr>
                </a:solidFill>
              </a:rPr>
              <a:t> </a:t>
            </a:r>
            <a:endParaRPr lang="es-ES" sz="2000" b="1" dirty="0" smtClean="0">
              <a:solidFill>
                <a:schemeClr val="accent1">
                  <a:lumMod val="50000"/>
                </a:schemeClr>
              </a:solidFill>
            </a:endParaRPr>
          </a:p>
          <a:p>
            <a:pPr algn="ctr" fontAlgn="auto">
              <a:spcBef>
                <a:spcPts val="0"/>
              </a:spcBef>
              <a:spcAft>
                <a:spcPts val="0"/>
              </a:spcAft>
              <a:defRPr/>
            </a:pPr>
            <a:r>
              <a:rPr lang="es-ES" sz="2000" b="1" dirty="0" smtClean="0">
                <a:solidFill>
                  <a:schemeClr val="accent1">
                    <a:lumMod val="50000"/>
                  </a:schemeClr>
                </a:solidFill>
              </a:rPr>
              <a:t>( </a:t>
            </a:r>
            <a:r>
              <a:rPr lang="es-ES" sz="2000" b="1" dirty="0">
                <a:solidFill>
                  <a:schemeClr val="accent1">
                    <a:lumMod val="50000"/>
                  </a:schemeClr>
                </a:solidFill>
              </a:rPr>
              <a:t>sistema de negación activa), es decir, el control de las multitudes. </a:t>
            </a:r>
          </a:p>
        </p:txBody>
      </p:sp>
    </p:spTree>
    <p:extLst>
      <p:ext uri="{BB962C8B-B14F-4D97-AF65-F5344CB8AC3E}">
        <p14:creationId xmlns:p14="http://schemas.microsoft.com/office/powerpoint/2010/main" val="1019537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16000" y="3507854"/>
            <a:ext cx="8712968" cy="1323439"/>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2000" b="1" dirty="0" smtClean="0">
                <a:solidFill>
                  <a:schemeClr val="accent1">
                    <a:lumMod val="50000"/>
                  </a:schemeClr>
                </a:solidFill>
              </a:rPr>
              <a:t>Incluso </a:t>
            </a:r>
            <a:r>
              <a:rPr lang="es-ES" sz="2000" b="1" dirty="0">
                <a:solidFill>
                  <a:schemeClr val="accent1">
                    <a:lumMod val="50000"/>
                  </a:schemeClr>
                </a:solidFill>
              </a:rPr>
              <a:t>el medio masivo de comunicación Wikipedia (la voz de su amo) describe los Sistemas de Negación Activa como armas a energía dirigida; dispersa las multitudes disparándoles energía, causando un dolor inmediato e intenso, incluyendo una sensación de ardor en la piel</a:t>
            </a:r>
            <a:r>
              <a:rPr lang="es-ES" sz="2000" b="1" dirty="0" smtClean="0">
                <a:solidFill>
                  <a:schemeClr val="accent1">
                    <a:lumMod val="50000"/>
                  </a:schemeClr>
                </a:solidFill>
              </a:rPr>
              <a:t>.</a:t>
            </a:r>
            <a:endParaRPr lang="es-ES" sz="2000" b="1" dirty="0">
              <a:solidFill>
                <a:schemeClr val="accent1">
                  <a:lumMod val="50000"/>
                </a:schemeClr>
              </a:solidFill>
            </a:endParaRPr>
          </a:p>
        </p:txBody>
      </p:sp>
    </p:spTree>
    <p:extLst>
      <p:ext uri="{BB962C8B-B14F-4D97-AF65-F5344CB8AC3E}">
        <p14:creationId xmlns:p14="http://schemas.microsoft.com/office/powerpoint/2010/main" val="1444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5143500"/>
          </a:xfrm>
          <a:prstGeom prst="rect">
            <a:avLst/>
          </a:prstGeom>
          <a:noFill/>
          <a:ln>
            <a:noFill/>
          </a:ln>
        </p:spPr>
      </p:pic>
      <p:sp>
        <p:nvSpPr>
          <p:cNvPr id="3" name="2 Rectángulo"/>
          <p:cNvSpPr/>
          <p:nvPr/>
        </p:nvSpPr>
        <p:spPr>
          <a:xfrm>
            <a:off x="539552" y="267494"/>
            <a:ext cx="8064896" cy="4647426"/>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No </a:t>
            </a:r>
            <a:r>
              <a:rPr lang="es-ES" sz="2000" b="1" dirty="0">
                <a:solidFill>
                  <a:schemeClr val="accent1">
                    <a:lumMod val="50000"/>
                  </a:schemeClr>
                </a:solidFill>
              </a:rPr>
              <a:t>olvides que las armas a energía dirigida los (DEW) causaron la caída de las Torres Gemelas el 11-S y los falsos "incendios forestales" de California.</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https://thefreedomarticles.com/</a:t>
            </a:r>
            <a:r>
              <a:rPr lang="es-ES" sz="2000" b="1" dirty="0" err="1">
                <a:solidFill>
                  <a:schemeClr val="accent1">
                    <a:lumMod val="50000"/>
                  </a:schemeClr>
                </a:solidFill>
              </a:rPr>
              <a:t>dew</a:t>
            </a:r>
            <a:r>
              <a:rPr lang="es-ES" sz="2000" b="1" dirty="0">
                <a:solidFill>
                  <a:schemeClr val="accent1">
                    <a:lumMod val="50000"/>
                  </a:schemeClr>
                </a:solidFill>
              </a:rPr>
              <a:t>-laser-</a:t>
            </a:r>
            <a:r>
              <a:rPr lang="es-ES" sz="2000" b="1" dirty="0" err="1">
                <a:solidFill>
                  <a:schemeClr val="accent1">
                    <a:lumMod val="50000"/>
                  </a:schemeClr>
                </a:solidFill>
              </a:rPr>
              <a:t>weapons</a:t>
            </a:r>
            <a:r>
              <a:rPr lang="es-ES" sz="2000" b="1" dirty="0">
                <a:solidFill>
                  <a:schemeClr val="accent1">
                    <a:lumMod val="50000"/>
                  </a:schemeClr>
                </a:solidFill>
              </a:rPr>
              <a:t>-</a:t>
            </a:r>
            <a:r>
              <a:rPr lang="es-ES" sz="2000" b="1" dirty="0" err="1">
                <a:solidFill>
                  <a:schemeClr val="accent1">
                    <a:lumMod val="50000"/>
                  </a:schemeClr>
                </a:solidFill>
              </a:rPr>
              <a:t>used-again</a:t>
            </a:r>
            <a:r>
              <a:rPr lang="es-ES" sz="2000" b="1" dirty="0">
                <a:solidFill>
                  <a:schemeClr val="accent1">
                    <a:lumMod val="50000"/>
                  </a:schemeClr>
                </a:solidFill>
              </a:rPr>
              <a:t>… /</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DEW &amp; Laser </a:t>
            </a:r>
            <a:r>
              <a:rPr lang="es-ES" sz="2000" b="1" dirty="0" err="1">
                <a:solidFill>
                  <a:schemeClr val="accent1">
                    <a:lumMod val="50000"/>
                  </a:schemeClr>
                </a:solidFill>
              </a:rPr>
              <a:t>Weapons</a:t>
            </a:r>
            <a:r>
              <a:rPr lang="es-ES" sz="2000" b="1" dirty="0">
                <a:solidFill>
                  <a:schemeClr val="accent1">
                    <a:lumMod val="50000"/>
                  </a:schemeClr>
                </a:solidFill>
              </a:rPr>
              <a:t> are </a:t>
            </a:r>
            <a:r>
              <a:rPr lang="es-ES" sz="2000" b="1" dirty="0" err="1">
                <a:solidFill>
                  <a:schemeClr val="accent1">
                    <a:lumMod val="50000"/>
                  </a:schemeClr>
                </a:solidFill>
              </a:rPr>
              <a:t>Being</a:t>
            </a:r>
            <a:r>
              <a:rPr lang="es-ES" sz="2000" b="1" dirty="0">
                <a:solidFill>
                  <a:schemeClr val="accent1">
                    <a:lumMod val="50000"/>
                  </a:schemeClr>
                </a:solidFill>
              </a:rPr>
              <a:t> </a:t>
            </a:r>
            <a:r>
              <a:rPr lang="es-ES" sz="2000" b="1" dirty="0" err="1">
                <a:solidFill>
                  <a:schemeClr val="accent1">
                    <a:lumMod val="50000"/>
                  </a:schemeClr>
                </a:solidFill>
              </a:rPr>
              <a:t>Used</a:t>
            </a:r>
            <a:r>
              <a:rPr lang="es-ES" sz="2000" b="1" dirty="0">
                <a:solidFill>
                  <a:schemeClr val="accent1">
                    <a:lumMod val="50000"/>
                  </a:schemeClr>
                </a:solidFill>
              </a:rPr>
              <a:t> </a:t>
            </a:r>
            <a:r>
              <a:rPr lang="es-ES" sz="2000" b="1" dirty="0" err="1">
                <a:solidFill>
                  <a:schemeClr val="accent1">
                    <a:lumMod val="50000"/>
                  </a:schemeClr>
                </a:solidFill>
              </a:rPr>
              <a:t>Against</a:t>
            </a:r>
            <a:r>
              <a:rPr lang="es-ES" sz="2000" b="1" dirty="0">
                <a:solidFill>
                  <a:schemeClr val="accent1">
                    <a:lumMod val="50000"/>
                  </a:schemeClr>
                </a:solidFill>
              </a:rPr>
              <a:t> </a:t>
            </a:r>
            <a:r>
              <a:rPr lang="es-ES" sz="2000" b="1" dirty="0" err="1">
                <a:solidFill>
                  <a:schemeClr val="accent1">
                    <a:lumMod val="50000"/>
                  </a:schemeClr>
                </a:solidFill>
              </a:rPr>
              <a:t>the</a:t>
            </a:r>
            <a:r>
              <a:rPr lang="es-ES" sz="2000" b="1" dirty="0">
                <a:solidFill>
                  <a:schemeClr val="accent1">
                    <a:lumMod val="50000"/>
                  </a:schemeClr>
                </a:solidFill>
              </a:rPr>
              <a:t> American </a:t>
            </a:r>
            <a:r>
              <a:rPr lang="es-ES" sz="2000" b="1" dirty="0" err="1">
                <a:solidFill>
                  <a:schemeClr val="accent1">
                    <a:lumMod val="50000"/>
                  </a:schemeClr>
                </a:solidFill>
              </a:rPr>
              <a:t>People</a:t>
            </a:r>
            <a:endParaRPr lang="es-ES" sz="2000" b="1" dirty="0">
              <a:solidFill>
                <a:schemeClr val="accent1">
                  <a:lumMod val="50000"/>
                </a:schemeClr>
              </a:solidFill>
            </a:endParaRP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Las DEW (Armas a Energía Dirigida) ya no están dentro del ámbito de la teoría de la conspiración. En los últimos meses en los Estados Unidos ha habido una serie de incidentes donde los DEW, armas láser y posiblemente otras armas energéticas de alta tecnología han sido utilizadas contra el pueblo americano</a:t>
            </a:r>
            <a:r>
              <a:rPr lang="es-ES" sz="2000" b="1" dirty="0" smtClean="0">
                <a:solidFill>
                  <a:schemeClr val="accent1">
                    <a:lumMod val="50000"/>
                  </a:schemeClr>
                </a:solidFill>
              </a:rPr>
              <a:t>.</a:t>
            </a: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smtClean="0">
                <a:solidFill>
                  <a:schemeClr val="accent1">
                    <a:lumMod val="50000"/>
                  </a:schemeClr>
                </a:solidFill>
              </a:rPr>
              <a:t>thefreedomarticles.com</a:t>
            </a:r>
            <a:endParaRPr lang="es-ES" sz="2000" b="1" dirty="0">
              <a:solidFill>
                <a:schemeClr val="accent1">
                  <a:lumMod val="50000"/>
                </a:schemeClr>
              </a:solidFill>
            </a:endParaRPr>
          </a:p>
        </p:txBody>
      </p:sp>
    </p:spTree>
    <p:extLst>
      <p:ext uri="{BB962C8B-B14F-4D97-AF65-F5344CB8AC3E}">
        <p14:creationId xmlns:p14="http://schemas.microsoft.com/office/powerpoint/2010/main" val="401632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2931790"/>
            <a:ext cx="8631112" cy="2492990"/>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800" b="1" dirty="0" smtClean="0">
                <a:solidFill>
                  <a:schemeClr val="accent1">
                    <a:lumMod val="50000"/>
                  </a:schemeClr>
                </a:solidFill>
              </a:rPr>
              <a:t>Conclusión</a:t>
            </a:r>
            <a:endParaRPr lang="es-ES" sz="2800" b="1" dirty="0">
              <a:solidFill>
                <a:schemeClr val="accent1">
                  <a:lumMod val="50000"/>
                </a:schemeClr>
              </a:solidFill>
            </a:endParaRPr>
          </a:p>
          <a:p>
            <a:pPr algn="ctr" fontAlgn="auto">
              <a:spcBef>
                <a:spcPts val="0"/>
              </a:spcBef>
              <a:spcAft>
                <a:spcPts val="0"/>
              </a:spcAft>
              <a:defRPr/>
            </a:pPr>
            <a:r>
              <a:rPr lang="es-ES" sz="2000" b="1" dirty="0" smtClean="0">
                <a:solidFill>
                  <a:schemeClr val="accent1">
                    <a:lumMod val="50000"/>
                  </a:schemeClr>
                </a:solidFill>
              </a:rPr>
              <a:t>Esta </a:t>
            </a:r>
            <a:r>
              <a:rPr lang="es-ES" sz="2000" b="1" dirty="0">
                <a:solidFill>
                  <a:schemeClr val="accent1">
                    <a:lumMod val="50000"/>
                  </a:schemeClr>
                </a:solidFill>
              </a:rPr>
              <a:t>pandemia se está utilizando para hacer avanzar la Agenda 20/30, es decir, la política de las Naciones Unidas para el control total de la población mundial. Por supuesto, están tratando de </a:t>
            </a:r>
            <a:r>
              <a:rPr lang="es-ES" sz="2000" b="1" dirty="0" smtClean="0">
                <a:solidFill>
                  <a:schemeClr val="accent1">
                    <a:lumMod val="50000"/>
                  </a:schemeClr>
                </a:solidFill>
              </a:rPr>
              <a:t>hacernos creer que nos conducen a un estado de bienestar, siendo todo lo contrario.  </a:t>
            </a:r>
          </a:p>
          <a:p>
            <a:pPr algn="ctr" fontAlgn="auto">
              <a:spcBef>
                <a:spcPts val="0"/>
              </a:spcBef>
              <a:spcAft>
                <a:spcPts val="0"/>
              </a:spcAft>
              <a:defRPr/>
            </a:pPr>
            <a:r>
              <a:rPr lang="es-ES" sz="1600" b="1" dirty="0" smtClean="0">
                <a:solidFill>
                  <a:schemeClr val="accent1">
                    <a:lumMod val="50000"/>
                  </a:schemeClr>
                </a:solidFill>
              </a:rPr>
              <a:t>(</a:t>
            </a:r>
            <a:r>
              <a:rPr lang="es-ES" sz="1600" b="1" dirty="0" err="1">
                <a:solidFill>
                  <a:schemeClr val="accent1">
                    <a:lumMod val="50000"/>
                  </a:schemeClr>
                </a:solidFill>
              </a:rPr>
              <a:t>Transforming</a:t>
            </a:r>
            <a:r>
              <a:rPr lang="es-ES" sz="1600" b="1" dirty="0">
                <a:solidFill>
                  <a:schemeClr val="accent1">
                    <a:lumMod val="50000"/>
                  </a:schemeClr>
                </a:solidFill>
              </a:rPr>
              <a:t> </a:t>
            </a:r>
            <a:r>
              <a:rPr lang="es-ES" sz="1600" b="1" dirty="0" err="1">
                <a:solidFill>
                  <a:schemeClr val="accent1">
                    <a:lumMod val="50000"/>
                  </a:schemeClr>
                </a:solidFill>
              </a:rPr>
              <a:t>Our</a:t>
            </a:r>
            <a:r>
              <a:rPr lang="es-ES" sz="1600" b="1" dirty="0">
                <a:solidFill>
                  <a:schemeClr val="accent1">
                    <a:lumMod val="50000"/>
                  </a:schemeClr>
                </a:solidFill>
              </a:rPr>
              <a:t> </a:t>
            </a:r>
            <a:r>
              <a:rPr lang="es-ES" sz="1600" b="1" dirty="0" err="1">
                <a:solidFill>
                  <a:schemeClr val="accent1">
                    <a:lumMod val="50000"/>
                  </a:schemeClr>
                </a:solidFill>
              </a:rPr>
              <a:t>World</a:t>
            </a:r>
            <a:r>
              <a:rPr lang="es-ES" sz="1600" b="1" dirty="0">
                <a:solidFill>
                  <a:schemeClr val="accent1">
                    <a:lumMod val="50000"/>
                  </a:schemeClr>
                </a:solidFill>
              </a:rPr>
              <a:t>)</a:t>
            </a:r>
          </a:p>
          <a:p>
            <a:pPr algn="ctr" fontAlgn="auto">
              <a:spcBef>
                <a:spcPts val="0"/>
              </a:spcBef>
              <a:spcAft>
                <a:spcPts val="0"/>
              </a:spcAft>
              <a:defRPr/>
            </a:pPr>
            <a:endParaRPr lang="es-ES" sz="1600" b="1" dirty="0">
              <a:solidFill>
                <a:schemeClr val="accent1">
                  <a:lumMod val="50000"/>
                </a:schemeClr>
              </a:solidFill>
            </a:endParaRPr>
          </a:p>
        </p:txBody>
      </p:sp>
    </p:spTree>
    <p:extLst>
      <p:ext uri="{BB962C8B-B14F-4D97-AF65-F5344CB8AC3E}">
        <p14:creationId xmlns:p14="http://schemas.microsoft.com/office/powerpoint/2010/main" val="307921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rotWithShape="1">
          <a:blip r:embed="rId3">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5" name="4 Rectángulo"/>
          <p:cNvSpPr/>
          <p:nvPr/>
        </p:nvSpPr>
        <p:spPr>
          <a:xfrm>
            <a:off x="-33051" y="2844000"/>
            <a:ext cx="9180520" cy="2246769"/>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000" b="1" dirty="0" smtClean="0">
                <a:solidFill>
                  <a:schemeClr val="accent1">
                    <a:lumMod val="50000"/>
                  </a:schemeClr>
                </a:solidFill>
              </a:rPr>
              <a:t>Este </a:t>
            </a:r>
            <a:r>
              <a:rPr lang="es-ES" sz="2000" b="1" dirty="0">
                <a:solidFill>
                  <a:schemeClr val="accent1">
                    <a:lumMod val="50000"/>
                  </a:schemeClr>
                </a:solidFill>
              </a:rPr>
              <a:t>programa es un plan de acción para la gente, el planeta y la prosperidad. También tiene por objeto fortalecer la paz universal en una mayor libertad. Reconocemos que la erradicación de la pobreza en todas sus formas y dimensiones, incluida la extrema pobreza, es el mayor desafío mundial y un requisito indispensable para el desarrollo sostenible. Todos los países y las partes interesadas, actuando en colaboración, aplicarán este plan. Estamos decididos a liberar a la raza humana de la tiranía de la pobreza y la miseria y a curar y asegurar nuestro planeta.</a:t>
            </a:r>
          </a:p>
        </p:txBody>
      </p:sp>
    </p:spTree>
    <p:extLst>
      <p:ext uri="{BB962C8B-B14F-4D97-AF65-F5344CB8AC3E}">
        <p14:creationId xmlns:p14="http://schemas.microsoft.com/office/powerpoint/2010/main" val="408937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363838"/>
            <a:ext cx="8640960" cy="1508105"/>
          </a:xfrm>
          <a:prstGeom prst="rect">
            <a:avLst/>
          </a:prstGeom>
          <a:noFill/>
        </p:spPr>
        <p:txBody>
          <a:bodyPr wrap="square">
            <a:spAutoFit/>
            <a:scene3d>
              <a:camera prst="obliqueBottomLeft"/>
              <a:lightRig rig="threePt" dir="t"/>
            </a:scene3d>
            <a:sp3d extrusionH="25400">
              <a:extrusionClr>
                <a:schemeClr val="accent1">
                  <a:lumMod val="60000"/>
                  <a:lumOff val="40000"/>
                </a:schemeClr>
              </a:extrusionClr>
            </a:sp3d>
          </a:bodyPr>
          <a:lstStyle/>
          <a:p>
            <a:pPr algn="ctr"/>
            <a:r>
              <a:rPr lang="es-ES" sz="2400" b="1" dirty="0" smtClean="0">
                <a:solidFill>
                  <a:schemeClr val="accent1">
                    <a:lumMod val="50000"/>
                  </a:schemeClr>
                </a:solidFill>
              </a:rPr>
              <a:t>Le </a:t>
            </a:r>
            <a:r>
              <a:rPr lang="es-ES" sz="2400" b="1" dirty="0">
                <a:solidFill>
                  <a:schemeClr val="accent1">
                    <a:lumMod val="50000"/>
                  </a:schemeClr>
                </a:solidFill>
              </a:rPr>
              <a:t>damos a </a:t>
            </a:r>
            <a:r>
              <a:rPr lang="es-ES" sz="2400" b="1" dirty="0" err="1">
                <a:solidFill>
                  <a:schemeClr val="accent1">
                    <a:lumMod val="50000"/>
                  </a:schemeClr>
                </a:solidFill>
              </a:rPr>
              <a:t>Dave</a:t>
            </a:r>
            <a:r>
              <a:rPr lang="es-ES" sz="2400" b="1" dirty="0">
                <a:solidFill>
                  <a:schemeClr val="accent1">
                    <a:lumMod val="50000"/>
                  </a:schemeClr>
                </a:solidFill>
              </a:rPr>
              <a:t> </a:t>
            </a:r>
            <a:r>
              <a:rPr lang="es-ES" sz="2400" b="1" dirty="0" err="1">
                <a:solidFill>
                  <a:schemeClr val="accent1">
                    <a:lumMod val="50000"/>
                  </a:schemeClr>
                </a:solidFill>
              </a:rPr>
              <a:t>Work</a:t>
            </a:r>
            <a:r>
              <a:rPr lang="es-ES" sz="2400" b="1" dirty="0">
                <a:solidFill>
                  <a:schemeClr val="accent1">
                    <a:lumMod val="50000"/>
                  </a:schemeClr>
                </a:solidFill>
              </a:rPr>
              <a:t> la última palabra. En 2018, escribió:</a:t>
            </a:r>
          </a:p>
          <a:p>
            <a:pPr algn="ctr"/>
            <a:endParaRPr lang="es-ES" sz="2000" b="1" dirty="0">
              <a:solidFill>
                <a:schemeClr val="accent1">
                  <a:lumMod val="50000"/>
                </a:schemeClr>
              </a:solidFill>
            </a:endParaRPr>
          </a:p>
          <a:p>
            <a:pPr algn="ctr"/>
            <a:r>
              <a:rPr lang="es-ES" sz="2400" b="1" dirty="0">
                <a:solidFill>
                  <a:schemeClr val="accent1">
                    <a:lumMod val="50000"/>
                  </a:schemeClr>
                </a:solidFill>
              </a:rPr>
              <a:t>La Agenda 2030 es el proyecto para la cría de "ovejas" en esta etapa final del viaje hacia el "Nuevo Orden Mundial</a:t>
            </a:r>
            <a:r>
              <a:rPr lang="es-ES" sz="2400" b="1" dirty="0" smtClean="0">
                <a:solidFill>
                  <a:schemeClr val="accent1">
                    <a:lumMod val="50000"/>
                  </a:schemeClr>
                </a:solidFill>
              </a:rPr>
              <a:t>".</a:t>
            </a:r>
            <a:endParaRPr lang="es-ES" sz="2400" b="1" dirty="0">
              <a:solidFill>
                <a:schemeClr val="accent1">
                  <a:lumMod val="50000"/>
                </a:schemeClr>
              </a:solidFill>
            </a:endParaRPr>
          </a:p>
        </p:txBody>
      </p:sp>
    </p:spTree>
    <p:extLst>
      <p:ext uri="{BB962C8B-B14F-4D97-AF65-F5344CB8AC3E}">
        <p14:creationId xmlns:p14="http://schemas.microsoft.com/office/powerpoint/2010/main" val="77464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6" y="0"/>
            <a:ext cx="9144000" cy="5143500"/>
          </a:xfrm>
          <a:prstGeom prst="rect">
            <a:avLst/>
          </a:prstGeom>
          <a:noFill/>
          <a:ln>
            <a:noFill/>
          </a:ln>
        </p:spPr>
      </p:pic>
      <p:sp>
        <p:nvSpPr>
          <p:cNvPr id="3" name="2 Rectángulo"/>
          <p:cNvSpPr/>
          <p:nvPr/>
        </p:nvSpPr>
        <p:spPr>
          <a:xfrm>
            <a:off x="648000" y="195486"/>
            <a:ext cx="7848872" cy="4647426"/>
          </a:xfrm>
          <a:prstGeom prst="rect">
            <a:avLst/>
          </a:prstGeom>
        </p:spPr>
        <p:txBody>
          <a:bodyPr wrap="square">
            <a:spAutoFit/>
            <a:scene3d>
              <a:camera prst="obliqueBottomLeft"/>
              <a:lightRig rig="threePt" dir="t"/>
            </a:scene3d>
            <a:sp3d extrusionH="25400">
              <a:extrusionClr>
                <a:schemeClr val="accent1">
                  <a:lumMod val="60000"/>
                  <a:lumOff val="40000"/>
                </a:schemeClr>
              </a:extrusionClr>
            </a:sp3d>
          </a:bodyPr>
          <a:lstStyle/>
          <a:p>
            <a:pPr algn="ctr" fontAlgn="auto">
              <a:spcBef>
                <a:spcPts val="0"/>
              </a:spcBef>
              <a:spcAft>
                <a:spcPts val="0"/>
              </a:spcAft>
              <a:defRPr/>
            </a:pPr>
            <a:r>
              <a:rPr lang="es-ES" sz="1600" b="1" dirty="0">
                <a:solidFill>
                  <a:schemeClr val="accent4">
                    <a:lumMod val="50000"/>
                  </a:schemeClr>
                </a:solidFill>
                <a:latin typeface="Arial Narrow" panose="020B0606020202030204" pitchFamily="34" charset="0"/>
              </a:rPr>
              <a:t> </a:t>
            </a:r>
          </a:p>
          <a:p>
            <a:pPr algn="ctr" fontAlgn="auto">
              <a:spcBef>
                <a:spcPts val="0"/>
              </a:spcBef>
              <a:spcAft>
                <a:spcPts val="0"/>
              </a:spcAft>
              <a:defRPr/>
            </a:pPr>
            <a:r>
              <a:rPr lang="es-ES" sz="2000" b="1" dirty="0" smtClean="0">
                <a:solidFill>
                  <a:schemeClr val="accent1">
                    <a:lumMod val="50000"/>
                  </a:schemeClr>
                </a:solidFill>
              </a:rPr>
              <a:t>Una </a:t>
            </a:r>
            <a:r>
              <a:rPr lang="es-ES" sz="2000" b="1" dirty="0">
                <a:solidFill>
                  <a:schemeClr val="accent1">
                    <a:lumMod val="50000"/>
                  </a:schemeClr>
                </a:solidFill>
              </a:rPr>
              <a:t>vez más, se utiliza la "dialéctica hegeliana</a:t>
            </a:r>
            <a:r>
              <a:rPr lang="es-ES" sz="2000" b="1" dirty="0" smtClean="0">
                <a:solidFill>
                  <a:schemeClr val="accent1">
                    <a:lumMod val="50000"/>
                  </a:schemeClr>
                </a:solidFill>
              </a:rPr>
              <a:t>".  </a:t>
            </a:r>
            <a:r>
              <a:rPr lang="es-ES" sz="2000" b="1" dirty="0">
                <a:solidFill>
                  <a:schemeClr val="accent1">
                    <a:lumMod val="50000"/>
                  </a:schemeClr>
                </a:solidFill>
              </a:rPr>
              <a:t>Si </a:t>
            </a:r>
            <a:r>
              <a:rPr lang="es-ES" sz="2000" b="1" dirty="0" smtClean="0">
                <a:solidFill>
                  <a:schemeClr val="accent1">
                    <a:lumMod val="50000"/>
                  </a:schemeClr>
                </a:solidFill>
              </a:rPr>
              <a:t>nuestros enfermizos </a:t>
            </a:r>
            <a:r>
              <a:rPr lang="es-ES" sz="2000" b="1" dirty="0">
                <a:solidFill>
                  <a:schemeClr val="accent1">
                    <a:lumMod val="50000"/>
                  </a:schemeClr>
                </a:solidFill>
              </a:rPr>
              <a:t>controladores </a:t>
            </a:r>
            <a:r>
              <a:rPr lang="es-ES" sz="2000" b="1" dirty="0">
                <a:solidFill>
                  <a:srgbClr val="FF0000"/>
                </a:solidFill>
              </a:rPr>
              <a:t> </a:t>
            </a:r>
            <a:r>
              <a:rPr lang="es-ES" sz="2000" b="1" dirty="0" smtClean="0">
                <a:solidFill>
                  <a:schemeClr val="accent1">
                    <a:lumMod val="50000"/>
                  </a:schemeClr>
                </a:solidFill>
              </a:rPr>
              <a:t>nos </a:t>
            </a:r>
            <a:r>
              <a:rPr lang="es-ES" sz="2000" b="1" dirty="0">
                <a:solidFill>
                  <a:schemeClr val="accent1">
                    <a:lumMod val="50000"/>
                  </a:schemeClr>
                </a:solidFill>
              </a:rPr>
              <a:t>dijeran que seríamos esclavos sin posesiones ni libertades y que incluso nuestra reproducción estaría controlada, ¿aceptaríamos esto? ¡Claro que no! Así que están usando "doble discurso" cubierto de dulces para hacernos creer que la Agenda 2030 tiene como objetivo acabar con la pobreza y el hambre. </a:t>
            </a:r>
            <a:r>
              <a:rPr lang="es-ES" sz="2000" b="1" dirty="0" smtClean="0">
                <a:solidFill>
                  <a:schemeClr val="accent1">
                    <a:lumMod val="50000"/>
                  </a:schemeClr>
                </a:solidFill>
              </a:rPr>
              <a:t>(Ahora</a:t>
            </a:r>
            <a:r>
              <a:rPr lang="es-ES" sz="2000" b="1" dirty="0">
                <a:solidFill>
                  <a:schemeClr val="accent1">
                    <a:lumMod val="50000"/>
                  </a:schemeClr>
                </a:solidFill>
              </a:rPr>
              <a:t>, la enfermedad es la </a:t>
            </a:r>
            <a:r>
              <a:rPr lang="es-ES" sz="2000" b="1" dirty="0" smtClean="0">
                <a:solidFill>
                  <a:schemeClr val="accent1">
                    <a:lumMod val="50000"/>
                  </a:schemeClr>
                </a:solidFill>
              </a:rPr>
              <a:t>excusa).</a:t>
            </a:r>
            <a:endParaRPr lang="es-ES" sz="2000" b="1" dirty="0">
              <a:solidFill>
                <a:schemeClr val="accent1">
                  <a:lumMod val="50000"/>
                </a:schemeClr>
              </a:solidFill>
            </a:endParaRPr>
          </a:p>
          <a:p>
            <a:pPr algn="ctr" fontAlgn="auto">
              <a:spcBef>
                <a:spcPts val="0"/>
              </a:spcBef>
              <a:spcAft>
                <a:spcPts val="0"/>
              </a:spcAft>
              <a:defRPr/>
            </a:pPr>
            <a:endParaRPr lang="es-ES" sz="2000" b="1" dirty="0">
              <a:solidFill>
                <a:schemeClr val="accent1">
                  <a:lumMod val="50000"/>
                </a:schemeClr>
              </a:solidFill>
            </a:endParaRPr>
          </a:p>
          <a:p>
            <a:pPr algn="ctr" fontAlgn="auto">
              <a:spcBef>
                <a:spcPts val="0"/>
              </a:spcBef>
              <a:spcAft>
                <a:spcPts val="0"/>
              </a:spcAft>
              <a:defRPr/>
            </a:pPr>
            <a:r>
              <a:rPr lang="es-ES" sz="2000" b="1" dirty="0">
                <a:solidFill>
                  <a:schemeClr val="accent1">
                    <a:lumMod val="50000"/>
                  </a:schemeClr>
                </a:solidFill>
              </a:rPr>
              <a:t>Pero unos pocos miles </a:t>
            </a:r>
            <a:r>
              <a:rPr lang="es-ES" sz="2000" b="1" dirty="0" smtClean="0">
                <a:solidFill>
                  <a:schemeClr val="accent1">
                    <a:lumMod val="50000"/>
                  </a:schemeClr>
                </a:solidFill>
              </a:rPr>
              <a:t>de perturbados </a:t>
            </a:r>
            <a:r>
              <a:rPr lang="es-ES" sz="2000" b="1" dirty="0">
                <a:solidFill>
                  <a:schemeClr val="accent1">
                    <a:lumMod val="50000"/>
                  </a:schemeClr>
                </a:solidFill>
              </a:rPr>
              <a:t>o </a:t>
            </a:r>
            <a:r>
              <a:rPr lang="es-ES" sz="2000" b="1" dirty="0" smtClean="0">
                <a:solidFill>
                  <a:schemeClr val="accent1">
                    <a:lumMod val="50000"/>
                  </a:schemeClr>
                </a:solidFill>
              </a:rPr>
              <a:t>enajenados</a:t>
            </a:r>
            <a:r>
              <a:rPr lang="es-ES" sz="2000" b="1" dirty="0" smtClean="0">
                <a:solidFill>
                  <a:srgbClr val="FF0000"/>
                </a:solidFill>
              </a:rPr>
              <a:t> </a:t>
            </a:r>
            <a:r>
              <a:rPr lang="es-ES" sz="2000" b="1" dirty="0">
                <a:solidFill>
                  <a:schemeClr val="accent1">
                    <a:lumMod val="50000"/>
                  </a:schemeClr>
                </a:solidFill>
              </a:rPr>
              <a:t>no pueden controlar a siete mil millones de personas, por lo que la despoblación es una parte importante de la agenda. </a:t>
            </a:r>
            <a:r>
              <a:rPr lang="es-ES" sz="2000" b="1" dirty="0" smtClean="0">
                <a:solidFill>
                  <a:schemeClr val="accent1">
                    <a:lumMod val="50000"/>
                  </a:schemeClr>
                </a:solidFill>
              </a:rPr>
              <a:t>Según sus ideales grabados en las Piedras de Georgia la </a:t>
            </a:r>
            <a:r>
              <a:rPr lang="es-ES" sz="2000" b="1" dirty="0">
                <a:solidFill>
                  <a:schemeClr val="accent1">
                    <a:lumMod val="50000"/>
                  </a:schemeClr>
                </a:solidFill>
              </a:rPr>
              <a:t>población </a:t>
            </a:r>
            <a:r>
              <a:rPr lang="es-ES" sz="2000" b="1" dirty="0" smtClean="0">
                <a:solidFill>
                  <a:schemeClr val="accent1">
                    <a:lumMod val="50000"/>
                  </a:schemeClr>
                </a:solidFill>
              </a:rPr>
              <a:t>adecuada </a:t>
            </a:r>
            <a:r>
              <a:rPr lang="es-ES" sz="2000" b="1" dirty="0">
                <a:solidFill>
                  <a:schemeClr val="accent1">
                    <a:lumMod val="50000"/>
                  </a:schemeClr>
                </a:solidFill>
              </a:rPr>
              <a:t>(controlable) es de unos 500 millones de personas, por lo que muchos de nosotros tenemos que "dejar" el planeta para que puedan hacer las cosas a su </a:t>
            </a:r>
            <a:r>
              <a:rPr lang="es-ES" sz="2000" b="1" dirty="0" smtClean="0">
                <a:solidFill>
                  <a:schemeClr val="accent1">
                    <a:lumMod val="50000"/>
                  </a:schemeClr>
                </a:solidFill>
              </a:rPr>
              <a:t>manera</a:t>
            </a:r>
            <a:r>
              <a:rPr lang="es-ES" sz="2000" b="1" dirty="0">
                <a:solidFill>
                  <a:schemeClr val="accent1">
                    <a:lumMod val="50000"/>
                  </a:schemeClr>
                </a:solidFill>
              </a:rPr>
              <a:t>.</a:t>
            </a:r>
          </a:p>
        </p:txBody>
      </p:sp>
    </p:spTree>
    <p:extLst>
      <p:ext uri="{BB962C8B-B14F-4D97-AF65-F5344CB8AC3E}">
        <p14:creationId xmlns:p14="http://schemas.microsoft.com/office/powerpoint/2010/main" val="228698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
          <p:cNvPicPr>
            <a:picLocks noGrp="1" noChangeAspect="1"/>
          </p:cNvPicPr>
          <p:nvPr isPhoto="1"/>
        </p:nvPicPr>
        <p:blipFill rotWithShape="1">
          <a:blip r:embed="rId2">
            <a:lum/>
            <a:extLst>
              <a:ext uri="{28A0092B-C50C-407E-A947-70E740481C1C}">
                <a14:useLocalDpi xmlns:a14="http://schemas.microsoft.com/office/drawing/2010/main" val="0"/>
              </a:ext>
            </a:extLst>
          </a:blip>
          <a:srcRect t="390" b="390"/>
          <a:stretch/>
        </p:blipFill>
        <p:spPr>
          <a:xfrm>
            <a:off x="0" y="0"/>
            <a:ext cx="9144000" cy="5143500"/>
          </a:xfrm>
          <a:prstGeom prst="rect">
            <a:avLst/>
          </a:prstGeom>
          <a:noFill/>
          <a:ln>
            <a:noFill/>
          </a:ln>
        </p:spPr>
      </p:pic>
      <p:sp>
        <p:nvSpPr>
          <p:cNvPr id="3" name="2 Rectángulo"/>
          <p:cNvSpPr/>
          <p:nvPr/>
        </p:nvSpPr>
        <p:spPr>
          <a:xfrm>
            <a:off x="251520" y="3240000"/>
            <a:ext cx="8640960" cy="1723549"/>
          </a:xfrm>
          <a:prstGeom prst="rect">
            <a:avLst/>
          </a:prstGeom>
          <a:noFill/>
        </p:spPr>
        <p:txBody>
          <a:bodyPr wrap="square">
            <a:spAutoFit/>
            <a:scene3d>
              <a:camera prst="obliqueBottomLeft"/>
              <a:lightRig rig="threePt" dir="t"/>
            </a:scene3d>
            <a:sp3d extrusionH="25400">
              <a:extrusionClr>
                <a:schemeClr val="accent1">
                  <a:lumMod val="60000"/>
                  <a:lumOff val="40000"/>
                </a:schemeClr>
              </a:extrusionClr>
            </a:sp3d>
          </a:bodyPr>
          <a:lstStyle/>
          <a:p>
            <a:pPr algn="ctr"/>
            <a:r>
              <a:rPr lang="es-ES" sz="2800" b="1" dirty="0" smtClean="0">
                <a:solidFill>
                  <a:schemeClr val="accent1">
                    <a:lumMod val="50000"/>
                  </a:schemeClr>
                </a:solidFill>
              </a:rPr>
              <a:t>¿</a:t>
            </a:r>
            <a:r>
              <a:rPr lang="es-ES" sz="2800" b="1" dirty="0">
                <a:solidFill>
                  <a:schemeClr val="accent1">
                    <a:lumMod val="50000"/>
                  </a:schemeClr>
                </a:solidFill>
              </a:rPr>
              <a:t>Acabar con la pobreza y el hambre</a:t>
            </a:r>
            <a:r>
              <a:rPr lang="es-ES" sz="2800" b="1" dirty="0" smtClean="0">
                <a:solidFill>
                  <a:schemeClr val="accent1">
                    <a:lumMod val="50000"/>
                  </a:schemeClr>
                </a:solidFill>
              </a:rPr>
              <a:t>?</a:t>
            </a:r>
          </a:p>
          <a:p>
            <a:pPr algn="ctr"/>
            <a:r>
              <a:rPr lang="es-ES" sz="2000" b="1" dirty="0" smtClean="0">
                <a:solidFill>
                  <a:schemeClr val="accent1">
                    <a:lumMod val="50000"/>
                  </a:schemeClr>
                </a:solidFill>
              </a:rPr>
              <a:t> </a:t>
            </a:r>
            <a:r>
              <a:rPr lang="es-ES" sz="2000" b="1" dirty="0">
                <a:solidFill>
                  <a:schemeClr val="accent1">
                    <a:lumMod val="50000"/>
                  </a:schemeClr>
                </a:solidFill>
              </a:rPr>
              <a:t>Los poderosos y </a:t>
            </a:r>
            <a:r>
              <a:rPr lang="es-ES" sz="2000" b="1" dirty="0" smtClean="0">
                <a:solidFill>
                  <a:schemeClr val="accent1">
                    <a:lumMod val="50000"/>
                  </a:schemeClr>
                </a:solidFill>
              </a:rPr>
              <a:t>codiciosos enajenados</a:t>
            </a:r>
            <a:r>
              <a:rPr lang="es-ES" sz="2000" b="1" dirty="0" smtClean="0">
                <a:solidFill>
                  <a:srgbClr val="FF0000"/>
                </a:solidFill>
              </a:rPr>
              <a:t> </a:t>
            </a:r>
            <a:r>
              <a:rPr lang="es-ES" sz="2000" b="1" dirty="0">
                <a:solidFill>
                  <a:schemeClr val="accent1">
                    <a:lumMod val="50000"/>
                  </a:schemeClr>
                </a:solidFill>
              </a:rPr>
              <a:t>que crearon la Agenda 2030 están amasando cantidades inimaginables de riqueza y podrían resolver fácilmente la pobreza del mundo (si quisieran</a:t>
            </a:r>
            <a:r>
              <a:rPr lang="es-ES" sz="2000" b="1" dirty="0" smtClean="0">
                <a:solidFill>
                  <a:schemeClr val="accent1">
                    <a:lumMod val="50000"/>
                  </a:schemeClr>
                </a:solidFill>
              </a:rPr>
              <a:t>) ¡</a:t>
            </a:r>
            <a:r>
              <a:rPr lang="es-ES" sz="2000" b="1" dirty="0">
                <a:solidFill>
                  <a:schemeClr val="accent1">
                    <a:lumMod val="50000"/>
                  </a:schemeClr>
                </a:solidFill>
              </a:rPr>
              <a:t>y les quedaría mucho </a:t>
            </a:r>
            <a:r>
              <a:rPr lang="es-ES" sz="2000" b="1" dirty="0" smtClean="0">
                <a:solidFill>
                  <a:schemeClr val="accent1">
                    <a:lumMod val="50000"/>
                  </a:schemeClr>
                </a:solidFill>
              </a:rPr>
              <a:t>más!</a:t>
            </a:r>
            <a:endParaRPr lang="es-ES" sz="2000" b="1" dirty="0">
              <a:solidFill>
                <a:schemeClr val="accent1">
                  <a:lumMod val="50000"/>
                </a:schemeClr>
              </a:solidFill>
            </a:endParaRPr>
          </a:p>
          <a:p>
            <a:pPr algn="ctr"/>
            <a:r>
              <a:rPr lang="es-ES" b="1" dirty="0" err="1">
                <a:solidFill>
                  <a:schemeClr val="accent1">
                    <a:lumMod val="50000"/>
                  </a:schemeClr>
                </a:solidFill>
              </a:rPr>
              <a:t>Makia</a:t>
            </a:r>
            <a:r>
              <a:rPr lang="es-ES" b="1" dirty="0">
                <a:solidFill>
                  <a:schemeClr val="accent1">
                    <a:lumMod val="50000"/>
                  </a:schemeClr>
                </a:solidFill>
              </a:rPr>
              <a:t> </a:t>
            </a:r>
            <a:r>
              <a:rPr lang="es-ES" b="1" dirty="0" err="1">
                <a:solidFill>
                  <a:schemeClr val="accent1">
                    <a:lumMod val="50000"/>
                  </a:schemeClr>
                </a:solidFill>
              </a:rPr>
              <a:t>Freeman</a:t>
            </a:r>
            <a:endParaRPr lang="es-ES" b="1" dirty="0">
              <a:solidFill>
                <a:schemeClr val="accent1">
                  <a:lumMod val="50000"/>
                </a:schemeClr>
              </a:solidFill>
            </a:endParaRPr>
          </a:p>
        </p:txBody>
      </p:sp>
    </p:spTree>
    <p:extLst>
      <p:ext uri="{BB962C8B-B14F-4D97-AF65-F5344CB8AC3E}">
        <p14:creationId xmlns:p14="http://schemas.microsoft.com/office/powerpoint/2010/main" val="388813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rotWithShape="1">
          <a:blip r:embed="rId2">
            <a:extLst>
              <a:ext uri="{28A0092B-C50C-407E-A947-70E740481C1C}">
                <a14:useLocalDpi xmlns:a14="http://schemas.microsoft.com/office/drawing/2010/main" val="0"/>
              </a:ext>
            </a:extLst>
          </a:blip>
          <a:srcRect t="1070" b="1070"/>
          <a:stretch/>
        </p:blipFill>
        <p:spPr>
          <a:xfrm>
            <a:off x="0" y="0"/>
            <a:ext cx="9144000" cy="5143500"/>
          </a:xfrm>
          <a:prstGeom prst="rect">
            <a:avLst/>
          </a:prstGeom>
        </p:spPr>
      </p:pic>
      <p:sp>
        <p:nvSpPr>
          <p:cNvPr id="2" name="1 Rectángulo"/>
          <p:cNvSpPr/>
          <p:nvPr/>
        </p:nvSpPr>
        <p:spPr>
          <a:xfrm>
            <a:off x="251520" y="3363838"/>
            <a:ext cx="8640960" cy="2123658"/>
          </a:xfrm>
          <a:prstGeom prst="rect">
            <a:avLst/>
          </a:prstGeom>
          <a:noFill/>
        </p:spPr>
        <p:txBody>
          <a:bodyPr wrap="square">
            <a:spAutoFit/>
            <a:scene3d>
              <a:camera prst="obliqueBottomLeft"/>
              <a:lightRig rig="threePt" dir="t"/>
            </a:scene3d>
            <a:sp3d extrusionH="19050">
              <a:extrusionClr>
                <a:schemeClr val="accent1">
                  <a:lumMod val="60000"/>
                  <a:lumOff val="40000"/>
                </a:schemeClr>
              </a:extrusionClr>
            </a:sp3d>
          </a:bodyPr>
          <a:lstStyle/>
          <a:p>
            <a:pPr algn="ctr"/>
            <a:r>
              <a:rPr lang="es-ES" sz="2400" b="1" dirty="0" smtClean="0">
                <a:ln>
                  <a:solidFill>
                    <a:schemeClr val="accent1">
                      <a:lumMod val="50000"/>
                    </a:schemeClr>
                  </a:solidFill>
                </a:ln>
                <a:solidFill>
                  <a:srgbClr val="1D4F5D"/>
                </a:solidFill>
              </a:rPr>
              <a:t>"</a:t>
            </a:r>
            <a:r>
              <a:rPr lang="es-ES" sz="2400" b="1" dirty="0">
                <a:ln>
                  <a:solidFill>
                    <a:schemeClr val="accent1">
                      <a:lumMod val="50000"/>
                    </a:schemeClr>
                  </a:solidFill>
                </a:ln>
                <a:solidFill>
                  <a:srgbClr val="1D4F5D"/>
                </a:solidFill>
              </a:rPr>
              <a:t>Porque se levantará nación contra nación, y reino contra reino; </a:t>
            </a:r>
            <a:endParaRPr lang="es-ES" sz="2400" b="1" dirty="0" smtClean="0">
              <a:ln>
                <a:solidFill>
                  <a:schemeClr val="accent1">
                    <a:lumMod val="50000"/>
                  </a:schemeClr>
                </a:solidFill>
              </a:ln>
              <a:solidFill>
                <a:srgbClr val="1D4F5D"/>
              </a:solidFill>
            </a:endParaRPr>
          </a:p>
          <a:p>
            <a:pPr algn="ctr"/>
            <a:r>
              <a:rPr lang="es-ES" sz="2400" b="1" dirty="0" smtClean="0">
                <a:ln>
                  <a:solidFill>
                    <a:schemeClr val="accent1">
                      <a:lumMod val="50000"/>
                    </a:schemeClr>
                  </a:solidFill>
                </a:ln>
                <a:solidFill>
                  <a:srgbClr val="1D4F5D"/>
                </a:solidFill>
              </a:rPr>
              <a:t>y </a:t>
            </a:r>
            <a:r>
              <a:rPr lang="es-ES" sz="2400" b="1" dirty="0">
                <a:ln>
                  <a:solidFill>
                    <a:schemeClr val="accent1">
                      <a:lumMod val="50000"/>
                    </a:schemeClr>
                  </a:solidFill>
                </a:ln>
                <a:solidFill>
                  <a:srgbClr val="1D4F5D"/>
                </a:solidFill>
              </a:rPr>
              <a:t>HABRÁ PESTES, y hambres, y terremotos en diferentes </a:t>
            </a:r>
            <a:r>
              <a:rPr lang="es-ES" sz="2400" b="1" dirty="0" smtClean="0">
                <a:ln>
                  <a:solidFill>
                    <a:schemeClr val="accent1">
                      <a:lumMod val="50000"/>
                    </a:schemeClr>
                  </a:solidFill>
                </a:ln>
                <a:solidFill>
                  <a:srgbClr val="1D4F5D"/>
                </a:solidFill>
              </a:rPr>
              <a:t>lugares </a:t>
            </a:r>
          </a:p>
          <a:p>
            <a:pPr algn="ctr"/>
            <a:r>
              <a:rPr lang="es-ES" sz="2400" b="1" dirty="0">
                <a:ln>
                  <a:solidFill>
                    <a:schemeClr val="accent1">
                      <a:lumMod val="50000"/>
                    </a:schemeClr>
                  </a:solidFill>
                </a:ln>
                <a:solidFill>
                  <a:srgbClr val="1D4F5D"/>
                </a:solidFill>
              </a:rPr>
              <a:t>Y TODO ESTO SERÁ PRINCIPIO DE </a:t>
            </a:r>
            <a:r>
              <a:rPr lang="es-ES" sz="2400" b="1" dirty="0" smtClean="0">
                <a:ln>
                  <a:solidFill>
                    <a:schemeClr val="accent1">
                      <a:lumMod val="50000"/>
                    </a:schemeClr>
                  </a:solidFill>
                </a:ln>
                <a:solidFill>
                  <a:srgbClr val="1D4F5D"/>
                </a:solidFill>
              </a:rPr>
              <a:t>DOLORES“.</a:t>
            </a:r>
          </a:p>
          <a:p>
            <a:pPr algn="ctr"/>
            <a:r>
              <a:rPr lang="es-ES" sz="2000" b="1" dirty="0">
                <a:ln>
                  <a:solidFill>
                    <a:schemeClr val="accent1">
                      <a:lumMod val="50000"/>
                    </a:schemeClr>
                  </a:solidFill>
                </a:ln>
                <a:solidFill>
                  <a:srgbClr val="1D4F5D"/>
                </a:solidFill>
              </a:rPr>
              <a:t>Mateo 24:7-8</a:t>
            </a:r>
          </a:p>
          <a:p>
            <a:pPr algn="ctr"/>
            <a:endParaRPr lang="es-ES" sz="2000" b="1" dirty="0">
              <a:ln>
                <a:solidFill>
                  <a:schemeClr val="accent1">
                    <a:lumMod val="50000"/>
                  </a:schemeClr>
                </a:solidFill>
              </a:ln>
              <a:solidFill>
                <a:srgbClr val="1D4F5D"/>
              </a:solidFill>
            </a:endParaRPr>
          </a:p>
          <a:p>
            <a:pPr algn="ctr"/>
            <a:endParaRPr lang="es-ES" sz="2000" b="1" dirty="0">
              <a:ln>
                <a:solidFill>
                  <a:schemeClr val="accent1">
                    <a:lumMod val="50000"/>
                  </a:schemeClr>
                </a:solidFill>
              </a:ln>
              <a:solidFill>
                <a:srgbClr val="1D4F5D"/>
              </a:solidFill>
            </a:endParaRPr>
          </a:p>
        </p:txBody>
      </p:sp>
    </p:spTree>
    <p:extLst>
      <p:ext uri="{BB962C8B-B14F-4D97-AF65-F5344CB8AC3E}">
        <p14:creationId xmlns:p14="http://schemas.microsoft.com/office/powerpoint/2010/main" val="2949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a:extLst>
              <a:ext uri="{28A0092B-C50C-407E-A947-70E740481C1C}">
                <a14:useLocalDpi xmlns:a14="http://schemas.microsoft.com/office/drawing/2010/main" val="0"/>
              </a:ext>
            </a:extLst>
          </a:blip>
          <a:srcRect t="390" b="390"/>
          <a:stretch/>
        </p:blipFill>
        <p:spPr>
          <a:xfrm>
            <a:off x="0" y="0"/>
            <a:ext cx="9144000" cy="5143500"/>
          </a:xfrm>
          <a:prstGeom prst="rect">
            <a:avLst/>
          </a:prstGeom>
        </p:spPr>
      </p:pic>
      <p:sp>
        <p:nvSpPr>
          <p:cNvPr id="3" name="2 Rectángulo"/>
          <p:cNvSpPr/>
          <p:nvPr/>
        </p:nvSpPr>
        <p:spPr>
          <a:xfrm>
            <a:off x="251520" y="3291830"/>
            <a:ext cx="8640960" cy="1661993"/>
          </a:xfrm>
          <a:prstGeom prst="rect">
            <a:avLst/>
          </a:prstGeom>
          <a:noFill/>
        </p:spPr>
        <p:txBody>
          <a:bodyPr wrap="square">
            <a:spAutoFit/>
            <a:scene3d>
              <a:camera prst="obliqueBottomLeft"/>
              <a:lightRig rig="threePt" dir="t"/>
            </a:scene3d>
            <a:sp3d extrusionH="12700">
              <a:extrusionClr>
                <a:schemeClr val="bg1"/>
              </a:extrusionClr>
            </a:sp3d>
          </a:bodyPr>
          <a:lstStyle/>
          <a:p>
            <a:pPr algn="ctr"/>
            <a:r>
              <a:rPr lang="es-ES" sz="2000" b="1" dirty="0" smtClean="0">
                <a:solidFill>
                  <a:srgbClr val="1D4F5D"/>
                </a:solidFill>
              </a:rPr>
              <a:t>"</a:t>
            </a:r>
            <a:r>
              <a:rPr lang="es-ES" sz="2000" b="1" dirty="0">
                <a:solidFill>
                  <a:srgbClr val="1D4F5D"/>
                </a:solidFill>
              </a:rPr>
              <a:t>Esta es la palabra de fe que predicamos: </a:t>
            </a:r>
          </a:p>
          <a:p>
            <a:pPr algn="ctr"/>
            <a:r>
              <a:rPr lang="es-ES" sz="2000" b="1" dirty="0" smtClean="0">
                <a:solidFill>
                  <a:srgbClr val="1D4F5D"/>
                </a:solidFill>
              </a:rPr>
              <a:t>que </a:t>
            </a:r>
            <a:r>
              <a:rPr lang="es-ES" sz="2000" b="1" dirty="0">
                <a:solidFill>
                  <a:srgbClr val="1D4F5D"/>
                </a:solidFill>
              </a:rPr>
              <a:t>si confesares con tu boca que Jesús es el Señor, y creyeres en tu corazón que Dios le levantó de los muertos, serás </a:t>
            </a:r>
            <a:r>
              <a:rPr lang="es-ES" sz="2000" b="1" dirty="0" smtClean="0">
                <a:solidFill>
                  <a:srgbClr val="1D4F5D"/>
                </a:solidFill>
              </a:rPr>
              <a:t>salvo”. </a:t>
            </a:r>
            <a:endParaRPr lang="es-ES" sz="2000" b="1" dirty="0">
              <a:solidFill>
                <a:srgbClr val="1D4F5D"/>
              </a:solidFill>
            </a:endParaRPr>
          </a:p>
          <a:p>
            <a:pPr algn="ctr"/>
            <a:r>
              <a:rPr lang="es-ES" sz="2400" b="1" dirty="0" smtClean="0">
                <a:solidFill>
                  <a:srgbClr val="1D4F5D"/>
                </a:solidFill>
              </a:rPr>
              <a:t>“porque </a:t>
            </a:r>
            <a:r>
              <a:rPr lang="es-ES" sz="2400" b="1" dirty="0">
                <a:solidFill>
                  <a:srgbClr val="1D4F5D"/>
                </a:solidFill>
              </a:rPr>
              <a:t>todo aquel que invocare el nombre del Señor, será </a:t>
            </a:r>
            <a:r>
              <a:rPr lang="es-ES" sz="2400" b="1" dirty="0" smtClean="0">
                <a:solidFill>
                  <a:srgbClr val="1D4F5D"/>
                </a:solidFill>
              </a:rPr>
              <a:t>salvo”.</a:t>
            </a:r>
          </a:p>
          <a:p>
            <a:pPr algn="ctr"/>
            <a:r>
              <a:rPr lang="es-ES" b="1" dirty="0">
                <a:solidFill>
                  <a:srgbClr val="1D4F5D"/>
                </a:solidFill>
              </a:rPr>
              <a:t>Romanos 10:8-9 y 13 </a:t>
            </a:r>
          </a:p>
        </p:txBody>
      </p:sp>
    </p:spTree>
    <p:extLst>
      <p:ext uri="{BB962C8B-B14F-4D97-AF65-F5344CB8AC3E}">
        <p14:creationId xmlns:p14="http://schemas.microsoft.com/office/powerpoint/2010/main" val="2508834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ffectLst>
            <a:outerShdw blurRad="50800" dist="50800" dir="5400000" algn="ctr" rotWithShape="0">
              <a:srgbClr val="0070C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0513" y="1096963"/>
            <a:ext cx="6022975" cy="294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066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cstate="email">
            <a:extLst>
              <a:ext uri="{28A0092B-C50C-407E-A947-70E740481C1C}">
                <a14:useLocalDpi xmlns:a14="http://schemas.microsoft.com/office/drawing/2010/main"/>
              </a:ext>
            </a:extLst>
          </a:blip>
          <a:srcRect r="394"/>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64554"/>
            <a:ext cx="2376264" cy="1622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2220" y="4299942"/>
            <a:ext cx="3194050" cy="93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470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itchFamily="66" charset="0"/>
              </a:rPr>
              <a:t>¿Te ha gustado?</a:t>
            </a:r>
            <a:r>
              <a:rPr lang="es-ES" altLang="es-ES" sz="4800">
                <a:solidFill>
                  <a:srgbClr val="000000"/>
                </a:solidFill>
                <a:latin typeface="Kristen ITC" pitchFamily="66" charset="0"/>
              </a:rPr>
              <a:t> </a:t>
            </a:r>
            <a:br>
              <a:rPr lang="es-ES" altLang="es-ES" sz="4800">
                <a:solidFill>
                  <a:srgbClr val="000000"/>
                </a:solidFill>
                <a:latin typeface="Kristen ITC" pitchFamily="66" charset="0"/>
              </a:rPr>
            </a:br>
            <a:r>
              <a:rPr lang="es-ES" altLang="es-ES" sz="4400">
                <a:solidFill>
                  <a:srgbClr val="000000"/>
                </a:solidFill>
                <a:latin typeface="Kristen ITC" pitchFamily="66" charset="0"/>
              </a:rPr>
              <a:t>Puedes ver más entrando </a:t>
            </a:r>
            <a:br>
              <a:rPr lang="es-ES" altLang="es-ES" sz="4400">
                <a:solidFill>
                  <a:srgbClr val="000000"/>
                </a:solidFill>
                <a:latin typeface="Kristen ITC" pitchFamily="66" charset="0"/>
              </a:rPr>
            </a:br>
            <a:r>
              <a:rPr lang="es-ES" altLang="es-ES" sz="4400" b="1">
                <a:solidFill>
                  <a:srgbClr val="40F903"/>
                </a:solidFill>
                <a:latin typeface="Kristen ITC" pitchFamily="66" charset="0"/>
                <a:hlinkClick r:id="rId5"/>
              </a:rPr>
              <a:t>Aquí</a:t>
            </a:r>
            <a:endParaRPr lang="es-ES" alt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itchFamily="66" charset="0"/>
              </a:rPr>
              <a:t>Además puedes recibir powerpoints en tu correo electrónico suscribiéndote aquí:</a:t>
            </a:r>
            <a:r>
              <a:rPr lang="es-ES_tradnl" altLang="es-ES" b="1">
                <a:solidFill>
                  <a:srgbClr val="0066FF"/>
                </a:solidFill>
              </a:rPr>
              <a:t> </a:t>
            </a:r>
          </a:p>
          <a:p>
            <a:pPr fontAlgn="base">
              <a:spcBef>
                <a:spcPct val="50000"/>
              </a:spcBef>
              <a:spcAft>
                <a:spcPct val="0"/>
              </a:spcAft>
            </a:pPr>
            <a:endParaRPr lang="es-ES" alt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713</TotalTime>
  <Words>807</Words>
  <Application>Microsoft Office PowerPoint</Application>
  <PresentationFormat>Presentación en pantalla (16:9)</PresentationFormat>
  <Paragraphs>97</Paragraphs>
  <Slides>32</Slides>
  <Notes>1</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7</cp:revision>
  <dcterms:created xsi:type="dcterms:W3CDTF">2020-03-12T23:06:59Z</dcterms:created>
  <dcterms:modified xsi:type="dcterms:W3CDTF">2020-03-15T02:46:06Z</dcterms:modified>
</cp:coreProperties>
</file>