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4"/>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8" r:id="rId33"/>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OQrzdS3FK3irgKxVs564BA==" hashData="is9wJHYsId//wPRnnMH6YmLdNv4="/>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1" d="100"/>
          <a:sy n="91" d="100"/>
        </p:scale>
        <p:origin x="-474" y="-774"/>
      </p:cViewPr>
      <p:guideLst>
        <p:guide orient="horz" pos="1620"/>
        <p:guide pos="2880"/>
      </p:guideLst>
    </p:cSldViewPr>
  </p:slideViewPr>
  <p:notesTextViewPr>
    <p:cViewPr>
      <p:scale>
        <a:sx n="1" d="1"/>
        <a:sy n="1" d="1"/>
      </p:scale>
      <p:origin x="0" y="0"/>
    </p:cViewPr>
  </p:notesTextViewPr>
  <p:sorterViewPr>
    <p:cViewPr>
      <p:scale>
        <a:sx n="76" d="100"/>
        <a:sy n="7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A632E03-570B-4678-976E-2583FD6D4F45}" type="datetimeFigureOut">
              <a:rPr lang="es-ES" smtClean="0"/>
              <a:t>13/05/2017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9B675F-E674-4D6E-86BF-0752764DD31E}" type="slidenum">
              <a:rPr lang="es-ES" smtClean="0"/>
              <a:t>‹Nº›</a:t>
            </a:fld>
            <a:endParaRPr lang="es-ES"/>
          </a:p>
        </p:txBody>
      </p:sp>
    </p:spTree>
    <p:extLst>
      <p:ext uri="{BB962C8B-B14F-4D97-AF65-F5344CB8AC3E}">
        <p14:creationId xmlns:p14="http://schemas.microsoft.com/office/powerpoint/2010/main" val="28758378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t>30</a:t>
            </a:fld>
            <a:endParaRPr lang="es-ES"/>
          </a:p>
        </p:txBody>
      </p:sp>
    </p:spTree>
    <p:extLst>
      <p:ext uri="{BB962C8B-B14F-4D97-AF65-F5344CB8AC3E}">
        <p14:creationId xmlns:p14="http://schemas.microsoft.com/office/powerpoint/2010/main" val="40650404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B29E727-7548-4BAD-99DB-08B6B46BB1CF}" type="datetimeFigureOut">
              <a:rPr lang="es-ES" smtClean="0"/>
              <a:t>13/05/2017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C21E8E-D092-4C39-96BF-18FE8A5A1BF3}" type="slidenum">
              <a:rPr lang="es-ES" smtClean="0"/>
              <a:t>‹Nº›</a:t>
            </a:fld>
            <a:endParaRPr lang="es-ES"/>
          </a:p>
        </p:txBody>
      </p:sp>
    </p:spTree>
    <p:extLst>
      <p:ext uri="{BB962C8B-B14F-4D97-AF65-F5344CB8AC3E}">
        <p14:creationId xmlns:p14="http://schemas.microsoft.com/office/powerpoint/2010/main" val="4257439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B29E727-7548-4BAD-99DB-08B6B46BB1CF}" type="datetimeFigureOut">
              <a:rPr lang="es-ES" smtClean="0"/>
              <a:t>13/05/2017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C21E8E-D092-4C39-96BF-18FE8A5A1BF3}" type="slidenum">
              <a:rPr lang="es-ES" smtClean="0"/>
              <a:t>‹Nº›</a:t>
            </a:fld>
            <a:endParaRPr lang="es-ES"/>
          </a:p>
        </p:txBody>
      </p:sp>
    </p:spTree>
    <p:extLst>
      <p:ext uri="{BB962C8B-B14F-4D97-AF65-F5344CB8AC3E}">
        <p14:creationId xmlns:p14="http://schemas.microsoft.com/office/powerpoint/2010/main" val="1226294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B29E727-7548-4BAD-99DB-08B6B46BB1CF}" type="datetimeFigureOut">
              <a:rPr lang="es-ES" smtClean="0"/>
              <a:t>13/05/2017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C21E8E-D092-4C39-96BF-18FE8A5A1BF3}" type="slidenum">
              <a:rPr lang="es-ES" smtClean="0"/>
              <a:t>‹Nº›</a:t>
            </a:fld>
            <a:endParaRPr lang="es-ES"/>
          </a:p>
        </p:txBody>
      </p:sp>
    </p:spTree>
    <p:extLst>
      <p:ext uri="{BB962C8B-B14F-4D97-AF65-F5344CB8AC3E}">
        <p14:creationId xmlns:p14="http://schemas.microsoft.com/office/powerpoint/2010/main" val="2687973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B29E727-7548-4BAD-99DB-08B6B46BB1CF}" type="datetimeFigureOut">
              <a:rPr lang="es-ES" smtClean="0"/>
              <a:t>13/05/2017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4C21E8E-D092-4C39-96BF-18FE8A5A1BF3}" type="slidenum">
              <a:rPr lang="es-ES" smtClean="0"/>
              <a:t>‹Nº›</a:t>
            </a:fld>
            <a:endParaRPr lang="es-ES"/>
          </a:p>
        </p:txBody>
      </p:sp>
    </p:spTree>
    <p:extLst>
      <p:ext uri="{BB962C8B-B14F-4D97-AF65-F5344CB8AC3E}">
        <p14:creationId xmlns:p14="http://schemas.microsoft.com/office/powerpoint/2010/main" val="67684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B29E727-7548-4BAD-99DB-08B6B46BB1CF}" type="datetimeFigureOut">
              <a:rPr lang="es-ES" smtClean="0"/>
              <a:t>13/05/2017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4C21E8E-D092-4C39-96BF-18FE8A5A1BF3}" type="slidenum">
              <a:rPr lang="es-ES" smtClean="0"/>
              <a:t>‹Nº›</a:t>
            </a:fld>
            <a:endParaRPr lang="es-ES"/>
          </a:p>
        </p:txBody>
      </p:sp>
    </p:spTree>
    <p:extLst>
      <p:ext uri="{BB962C8B-B14F-4D97-AF65-F5344CB8AC3E}">
        <p14:creationId xmlns:p14="http://schemas.microsoft.com/office/powerpoint/2010/main" val="2809091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B29E727-7548-4BAD-99DB-08B6B46BB1CF}" type="datetimeFigureOut">
              <a:rPr lang="es-ES" smtClean="0"/>
              <a:t>13/05/2017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4C21E8E-D092-4C39-96BF-18FE8A5A1BF3}" type="slidenum">
              <a:rPr lang="es-ES" smtClean="0"/>
              <a:t>‹Nº›</a:t>
            </a:fld>
            <a:endParaRPr lang="es-ES"/>
          </a:p>
        </p:txBody>
      </p:sp>
    </p:spTree>
    <p:extLst>
      <p:ext uri="{BB962C8B-B14F-4D97-AF65-F5344CB8AC3E}">
        <p14:creationId xmlns:p14="http://schemas.microsoft.com/office/powerpoint/2010/main" val="1251864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B29E727-7548-4BAD-99DB-08B6B46BB1CF}" type="datetimeFigureOut">
              <a:rPr lang="es-ES" smtClean="0"/>
              <a:t>13/05/2017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4C21E8E-D092-4C39-96BF-18FE8A5A1BF3}" type="slidenum">
              <a:rPr lang="es-ES" smtClean="0"/>
              <a:t>‹Nº›</a:t>
            </a:fld>
            <a:endParaRPr lang="es-ES"/>
          </a:p>
        </p:txBody>
      </p:sp>
    </p:spTree>
    <p:extLst>
      <p:ext uri="{BB962C8B-B14F-4D97-AF65-F5344CB8AC3E}">
        <p14:creationId xmlns:p14="http://schemas.microsoft.com/office/powerpoint/2010/main" val="40041240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B29E727-7548-4BAD-99DB-08B6B46BB1CF}" type="datetimeFigureOut">
              <a:rPr lang="es-ES" smtClean="0"/>
              <a:t>13/05/2017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4C21E8E-D092-4C39-96BF-18FE8A5A1BF3}" type="slidenum">
              <a:rPr lang="es-ES" smtClean="0"/>
              <a:t>‹Nº›</a:t>
            </a:fld>
            <a:endParaRPr lang="es-ES"/>
          </a:p>
        </p:txBody>
      </p:sp>
    </p:spTree>
    <p:extLst>
      <p:ext uri="{BB962C8B-B14F-4D97-AF65-F5344CB8AC3E}">
        <p14:creationId xmlns:p14="http://schemas.microsoft.com/office/powerpoint/2010/main" val="1504988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B29E727-7548-4BAD-99DB-08B6B46BB1CF}" type="datetimeFigureOut">
              <a:rPr lang="es-ES" smtClean="0"/>
              <a:t>13/05/2017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4C21E8E-D092-4C39-96BF-18FE8A5A1BF3}" type="slidenum">
              <a:rPr lang="es-ES" smtClean="0"/>
              <a:t>‹Nº›</a:t>
            </a:fld>
            <a:endParaRPr lang="es-ES"/>
          </a:p>
        </p:txBody>
      </p:sp>
    </p:spTree>
    <p:extLst>
      <p:ext uri="{BB962C8B-B14F-4D97-AF65-F5344CB8AC3E}">
        <p14:creationId xmlns:p14="http://schemas.microsoft.com/office/powerpoint/2010/main" val="32368988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B29E727-7548-4BAD-99DB-08B6B46BB1CF}" type="datetimeFigureOut">
              <a:rPr lang="es-ES" smtClean="0"/>
              <a:t>13/05/2017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C21E8E-D092-4C39-96BF-18FE8A5A1BF3}" type="slidenum">
              <a:rPr lang="es-ES" smtClean="0"/>
              <a:t>‹Nº›</a:t>
            </a:fld>
            <a:endParaRPr lang="es-ES"/>
          </a:p>
        </p:txBody>
      </p:sp>
    </p:spTree>
    <p:extLst>
      <p:ext uri="{BB962C8B-B14F-4D97-AF65-F5344CB8AC3E}">
        <p14:creationId xmlns:p14="http://schemas.microsoft.com/office/powerpoint/2010/main" val="943756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B29E727-7548-4BAD-99DB-08B6B46BB1CF}" type="datetimeFigureOut">
              <a:rPr lang="es-ES" smtClean="0"/>
              <a:t>13/05/2017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C21E8E-D092-4C39-96BF-18FE8A5A1BF3}" type="slidenum">
              <a:rPr lang="es-ES" smtClean="0"/>
              <a:t>‹Nº›</a:t>
            </a:fld>
            <a:endParaRPr lang="es-ES"/>
          </a:p>
        </p:txBody>
      </p:sp>
    </p:spTree>
    <p:extLst>
      <p:ext uri="{BB962C8B-B14F-4D97-AF65-F5344CB8AC3E}">
        <p14:creationId xmlns:p14="http://schemas.microsoft.com/office/powerpoint/2010/main" val="36419921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32824011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B29E727-7548-4BAD-99DB-08B6B46BB1CF}" type="datetimeFigureOut">
              <a:rPr lang="es-ES" smtClean="0"/>
              <a:t>13/05/2017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4C21E8E-D092-4C39-96BF-18FE8A5A1BF3}" type="slidenum">
              <a:rPr lang="es-ES" smtClean="0"/>
              <a:t>‹Nº›</a:t>
            </a:fld>
            <a:endParaRPr lang="es-ES"/>
          </a:p>
        </p:txBody>
      </p:sp>
    </p:spTree>
    <p:extLst>
      <p:ext uri="{BB962C8B-B14F-4D97-AF65-F5344CB8AC3E}">
        <p14:creationId xmlns:p14="http://schemas.microsoft.com/office/powerpoint/2010/main" val="2879781024"/>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34.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34.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34.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www.mispps.com/reflexion-73/de-cientifico-a-siervo-de-dios-(paloma-roby)/" TargetMode="External"/><Relationship Id="rId3" Type="http://schemas.openxmlformats.org/officeDocument/2006/relationships/image" Target="../media/image34.jpeg"/><Relationship Id="rId7" Type="http://schemas.openxmlformats.org/officeDocument/2006/relationships/hyperlink" Target="http://www.mispps.com/fechas-especiales-66/ex-satanista-habla-acerca-de-halloween-(paloma-roby)/" TargetMode="External"/><Relationship Id="rId12" Type="http://schemas.openxmlformats.org/officeDocument/2006/relationships/hyperlink" Target="https://www.mispps.com/reflexion/como-reconocer-a-una-secta-(paloma-roby)/"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www.mispps.com/fechas-especiales-66/la-cara-oculta-de-halloween-(paloma-roby)/" TargetMode="External"/><Relationship Id="rId11" Type="http://schemas.openxmlformats.org/officeDocument/2006/relationships/hyperlink" Target="https://www.mispps.com/reflexion/el-sacrificio-de-jesucristo-segun-el-antiguo-testamento-(paloma-roby)/" TargetMode="External"/><Relationship Id="rId5" Type="http://schemas.openxmlformats.org/officeDocument/2006/relationships/hyperlink" Target="http://www.mispps.com/fechas-especiales/es-halloween-un-inocente-juego-de-ninos-(paloma-roby)/" TargetMode="External"/><Relationship Id="rId10" Type="http://schemas.openxmlformats.org/officeDocument/2006/relationships/hyperlink" Target="https://www.mispps.com/reflexion/un-vistazo-a-la-eternidad-(paloma-roby)/" TargetMode="External"/><Relationship Id="rId4" Type="http://schemas.openxmlformats.org/officeDocument/2006/relationships/hyperlink" Target="http://www.mispps.com/reflexion/nino-regresa-del-cielo-con-un-mensaje-para-el-mundo-(paloma-roby)/" TargetMode="External"/><Relationship Id="rId9" Type="http://schemas.openxmlformats.org/officeDocument/2006/relationships/hyperlink" Target="https://www.mispps.com/reflexion/reconoce-ud-los-tiempos-que-estamos-viviendo-(paloma-roby)/" TargetMode="External"/></Relationships>
</file>

<file path=ppt/slides/_rels/slide31.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0.png"/><Relationship Id="rId18" Type="http://schemas.openxmlformats.org/officeDocument/2006/relationships/image" Target="../media/image4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6.png"/><Relationship Id="rId11" Type="http://schemas.openxmlformats.org/officeDocument/2006/relationships/image" Target="../media/image39.png"/><Relationship Id="rId5" Type="http://schemas.openxmlformats.org/officeDocument/2006/relationships/hyperlink" Target="http://www.mispps.com/" TargetMode="External"/><Relationship Id="rId15" Type="http://schemas.openxmlformats.org/officeDocument/2006/relationships/image" Target="../media/image41.png"/><Relationship Id="rId10" Type="http://schemas.openxmlformats.org/officeDocument/2006/relationships/hyperlink" Target="https://www.facebook.com/mispps" TargetMode="External"/><Relationship Id="rId4" Type="http://schemas.openxmlformats.org/officeDocument/2006/relationships/image" Target="../media/image35.png"/><Relationship Id="rId9" Type="http://schemas.openxmlformats.org/officeDocument/2006/relationships/image" Target="../media/image3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3432" y="0"/>
            <a:ext cx="9144000" cy="5143500"/>
          </a:xfrm>
          <a:prstGeom prst="rect">
            <a:avLst/>
          </a:prstGeom>
          <a:noFill/>
          <a:ln>
            <a:noFill/>
          </a:ln>
        </p:spPr>
      </p:pic>
      <p:sp>
        <p:nvSpPr>
          <p:cNvPr id="4" name="3 CuadroTexto"/>
          <p:cNvSpPr txBox="1"/>
          <p:nvPr/>
        </p:nvSpPr>
        <p:spPr>
          <a:xfrm>
            <a:off x="7812000" y="4788000"/>
            <a:ext cx="1232306" cy="284693"/>
          </a:xfrm>
          <a:prstGeom prst="rect">
            <a:avLst/>
          </a:prstGeom>
          <a:noFill/>
        </p:spPr>
        <p:txBody>
          <a:bodyPr wrap="square" lIns="68580" tIns="34290" rIns="68580" bIns="34290">
            <a:spAutoFit/>
            <a:scene3d>
              <a:camera prst="obliqueBottomLeft"/>
              <a:lightRig rig="threePt" dir="t"/>
            </a:scene3d>
            <a:sp3d extrusionH="25400">
              <a:extrusionClr>
                <a:schemeClr val="tx1"/>
              </a:extrusionClr>
            </a:sp3d>
          </a:bodyPr>
          <a:lstStyle/>
          <a:p>
            <a:pPr algn="ctr">
              <a:defRPr/>
            </a:pPr>
            <a:r>
              <a:rPr lang="es-ES" sz="700" b="1" i="1" dirty="0">
                <a:ln w="0">
                  <a:noFill/>
                </a:ln>
                <a:solidFill>
                  <a:schemeClr val="bg2">
                    <a:lumMod val="60000"/>
                    <a:lumOff val="40000"/>
                  </a:schemeClr>
                </a:solidFill>
                <a:effectLst>
                  <a:outerShdw blurRad="50800" dist="50800" dir="5400000" algn="ctr" rotWithShape="0">
                    <a:srgbClr val="002060"/>
                  </a:outerShdw>
                </a:effectLst>
                <a:latin typeface="Arial Black" panose="020B0A04020102020204" pitchFamily="34" charset="0"/>
                <a:ea typeface="Adobe Gothic Std B" pitchFamily="34" charset="-128"/>
                <a:cs typeface="Aharoni" pitchFamily="2" charset="-79"/>
              </a:rPr>
              <a:t>CON </a:t>
            </a:r>
            <a:r>
              <a:rPr lang="es-ES" sz="700" b="1" i="1" dirty="0" smtClean="0">
                <a:ln w="0">
                  <a:noFill/>
                </a:ln>
                <a:solidFill>
                  <a:schemeClr val="bg2">
                    <a:lumMod val="60000"/>
                    <a:lumOff val="40000"/>
                  </a:schemeClr>
                </a:solidFill>
                <a:effectLst>
                  <a:outerShdw blurRad="50800" dist="50800" dir="5400000" algn="ctr" rotWithShape="0">
                    <a:srgbClr val="002060"/>
                  </a:outerShdw>
                </a:effectLst>
                <a:latin typeface="Arial Black" panose="020B0A04020102020204" pitchFamily="34" charset="0"/>
                <a:ea typeface="Adobe Gothic Std B" pitchFamily="34" charset="-128"/>
                <a:cs typeface="Aharoni" pitchFamily="2" charset="-79"/>
              </a:rPr>
              <a:t>REPRODUCCIÓN</a:t>
            </a:r>
            <a:endParaRPr lang="es-ES" sz="700" b="1" i="1" dirty="0">
              <a:ln w="0">
                <a:noFill/>
              </a:ln>
              <a:solidFill>
                <a:schemeClr val="bg2">
                  <a:lumMod val="60000"/>
                  <a:lumOff val="40000"/>
                </a:schemeClr>
              </a:solidFill>
              <a:effectLst>
                <a:outerShdw blurRad="50800" dist="50800" dir="5400000" algn="ctr" rotWithShape="0">
                  <a:srgbClr val="002060"/>
                </a:outerShdw>
              </a:effectLst>
              <a:latin typeface="Arial Black" panose="020B0A04020102020204" pitchFamily="34" charset="0"/>
              <a:ea typeface="Adobe Gothic Std B" pitchFamily="34" charset="-128"/>
              <a:cs typeface="Aharoni" pitchFamily="2" charset="-79"/>
            </a:endParaRPr>
          </a:p>
          <a:p>
            <a:pPr algn="ctr">
              <a:defRPr/>
            </a:pPr>
            <a:r>
              <a:rPr lang="es-ES" sz="700" b="1" i="1" dirty="0">
                <a:ln w="0">
                  <a:noFill/>
                </a:ln>
                <a:solidFill>
                  <a:schemeClr val="bg2">
                    <a:lumMod val="60000"/>
                    <a:lumOff val="40000"/>
                  </a:schemeClr>
                </a:solidFill>
                <a:effectLst>
                  <a:outerShdw blurRad="50800" dist="50800" dir="5400000" algn="ctr" rotWithShape="0">
                    <a:srgbClr val="002060"/>
                  </a:outerShdw>
                </a:effectLst>
                <a:latin typeface="Arial Black" panose="020B0A04020102020204" pitchFamily="34" charset="0"/>
                <a:ea typeface="Adobe Gothic Std B" pitchFamily="34" charset="-128"/>
                <a:cs typeface="Aharoni" pitchFamily="2" charset="-79"/>
              </a:rPr>
              <a:t> </a:t>
            </a:r>
            <a:r>
              <a:rPr lang="es-ES" sz="700" b="1" i="1" dirty="0" smtClean="0">
                <a:ln w="0">
                  <a:noFill/>
                </a:ln>
                <a:solidFill>
                  <a:schemeClr val="bg2">
                    <a:lumMod val="60000"/>
                    <a:lumOff val="40000"/>
                  </a:schemeClr>
                </a:solidFill>
                <a:effectLst>
                  <a:outerShdw blurRad="50800" dist="50800" dir="5400000" algn="ctr" rotWithShape="0">
                    <a:srgbClr val="002060"/>
                  </a:outerShdw>
                </a:effectLst>
                <a:latin typeface="Arial Black" panose="020B0A04020102020204" pitchFamily="34" charset="0"/>
                <a:ea typeface="Adobe Gothic Std B" pitchFamily="34" charset="-128"/>
                <a:cs typeface="Aharoni" pitchFamily="2" charset="-79"/>
              </a:rPr>
              <a:t>MANUAL Y MÚSICA </a:t>
            </a:r>
            <a:endParaRPr lang="es-ES" sz="700" b="1" i="1" dirty="0">
              <a:ln w="0">
                <a:noFill/>
              </a:ln>
              <a:solidFill>
                <a:schemeClr val="bg2">
                  <a:lumMod val="60000"/>
                  <a:lumOff val="40000"/>
                </a:schemeClr>
              </a:solidFill>
              <a:effectLst>
                <a:outerShdw blurRad="50800" dist="50800" dir="5400000" algn="ctr" rotWithShape="0">
                  <a:srgbClr val="002060"/>
                </a:outerShdw>
              </a:effectLst>
              <a:latin typeface="Arial Black" panose="020B0A04020102020204" pitchFamily="34" charset="0"/>
              <a:ea typeface="Adobe Gothic Std B" pitchFamily="34" charset="-128"/>
              <a:cs typeface="Aharoni" pitchFamily="2" charset="-79"/>
            </a:endParaRPr>
          </a:p>
        </p:txBody>
      </p:sp>
      <p:pic>
        <p:nvPicPr>
          <p:cNvPr id="3"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9374" r="8724" b="33944"/>
          <a:stretch/>
        </p:blipFill>
        <p:spPr bwMode="auto">
          <a:xfrm>
            <a:off x="755576" y="267494"/>
            <a:ext cx="7600578"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8425667"/>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INSTRUMENTAL SWEET HOUR OF PRAYER.wav"/>
          </p:stSnd>
        </p:sndAc>
      </p:transition>
    </mc:Choice>
    <mc:Fallback xmlns="">
      <p:transition spd="slow">
        <p:sndAc>
          <p:stSnd loop="1">
            <p:snd r:embed="rId5" name="INSTRUMENTAL SWEET HOUR OF PRAYE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52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anim calcmode="lin" valueType="num">
                                      <p:cBhvr>
                                        <p:cTn id="13" dur="1800" fill="hold"/>
                                        <p:tgtEl>
                                          <p:spTgt spid="3"/>
                                        </p:tgtEl>
                                        <p:attrNameLst>
                                          <p:attrName>ppt_x</p:attrName>
                                        </p:attrNameLst>
                                      </p:cBhvr>
                                      <p:tavLst>
                                        <p:tav tm="0">
                                          <p:val>
                                            <p:fltVal val="0.5"/>
                                          </p:val>
                                        </p:tav>
                                        <p:tav tm="100000">
                                          <p:val>
                                            <p:strVal val="#ppt_x"/>
                                          </p:val>
                                        </p:tav>
                                      </p:tavLst>
                                    </p:anim>
                                    <p:anim calcmode="lin" valueType="num">
                                      <p:cBhvr>
                                        <p:cTn id="14" dur="18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16000" y="3147814"/>
            <a:ext cx="8712968"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La Biblia en Proverbios 6:16-19, enseña:</a:t>
            </a:r>
          </a:p>
          <a:p>
            <a:pPr algn="ctr"/>
            <a:r>
              <a:rPr lang="es-ES" b="1" dirty="0" smtClean="0">
                <a:solidFill>
                  <a:srgbClr val="002060"/>
                </a:solidFill>
                <a:latin typeface="Arial Black" panose="020B0A04020102020204" pitchFamily="34" charset="0"/>
              </a:rPr>
              <a:t>“Seis cosas aborrece Yahveh, y aun siete abomina su alma: Los </a:t>
            </a:r>
          </a:p>
          <a:p>
            <a:pPr algn="ctr"/>
            <a:r>
              <a:rPr lang="es-ES" b="1" dirty="0" smtClean="0">
                <a:solidFill>
                  <a:srgbClr val="002060"/>
                </a:solidFill>
                <a:latin typeface="Arial Black" panose="020B0A04020102020204" pitchFamily="34" charset="0"/>
              </a:rPr>
              <a:t>ojos altivos, la lengua mentirosa, las manos derramadoras de sangre inocente, el corazón que maquina pensamientos inicuos, </a:t>
            </a:r>
          </a:p>
          <a:p>
            <a:pPr algn="ctr"/>
            <a:r>
              <a:rPr lang="es-ES" b="1" dirty="0" smtClean="0">
                <a:solidFill>
                  <a:srgbClr val="002060"/>
                </a:solidFill>
                <a:latin typeface="Arial Black" panose="020B0A04020102020204" pitchFamily="34" charset="0"/>
              </a:rPr>
              <a:t>los pies presurosos para correr al mal, el testigo falso que habla mentiras, y el que siembra discordia entre hermanos”.</a:t>
            </a:r>
          </a:p>
          <a:p>
            <a:pPr algn="ctr"/>
            <a:endParaRPr lang="es-ES" b="1" dirty="0" smtClean="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992705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79512" y="3147814"/>
            <a:ext cx="8712968"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La persona altiva es aquella que es arrogante, soberbia, altanera, que se cree superior a los demás, sin embargo observe lo que dice Dios en Salmos 138:6 “Porque Yahveh es excelso, y atiende al humilde, más al altivo mira de lejos”.</a:t>
            </a:r>
          </a:p>
          <a:p>
            <a:pPr algn="ctr"/>
            <a:r>
              <a:rPr lang="es-ES" b="1" dirty="0" smtClean="0">
                <a:solidFill>
                  <a:srgbClr val="002060"/>
                </a:solidFill>
                <a:latin typeface="Arial Black" panose="020B0A04020102020204" pitchFamily="34" charset="0"/>
              </a:rPr>
              <a:t>Jesucristo dijo en el evangelio de Mateo 23:12 “Porque el que se enaltece será humillado, y el que se humilla será enaltecido”.</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557869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6"/>
            <a:ext cx="9144000" cy="5143500"/>
          </a:xfrm>
          <a:prstGeom prst="rect">
            <a:avLst/>
          </a:prstGeom>
          <a:noFill/>
          <a:ln>
            <a:noFill/>
          </a:ln>
        </p:spPr>
      </p:pic>
      <p:sp>
        <p:nvSpPr>
          <p:cNvPr id="4" name="CuadroTexto 1"/>
          <p:cNvSpPr txBox="1"/>
          <p:nvPr/>
        </p:nvSpPr>
        <p:spPr>
          <a:xfrm>
            <a:off x="179512" y="3075806"/>
            <a:ext cx="8712968"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La lengua mentirosa, el testigo falso que habla mentiras y el que siembra discordia entre hermanos, tienen que ver con la forma en que se expresa el ser humano. La carta del apóstol </a:t>
            </a:r>
          </a:p>
          <a:p>
            <a:pPr algn="ctr"/>
            <a:r>
              <a:rPr lang="es-ES" b="1" dirty="0" smtClean="0">
                <a:solidFill>
                  <a:srgbClr val="002060"/>
                </a:solidFill>
                <a:latin typeface="Arial Black" panose="020B0A04020102020204" pitchFamily="34" charset="0"/>
              </a:rPr>
              <a:t>Santiago 3:5-12 señala: </a:t>
            </a:r>
          </a:p>
          <a:p>
            <a:pPr algn="ctr"/>
            <a:r>
              <a:rPr lang="es-ES" sz="1100" b="1" dirty="0" smtClean="0">
                <a:solidFill>
                  <a:srgbClr val="002060"/>
                </a:solidFill>
                <a:latin typeface="Arial Black" panose="020B0A04020102020204" pitchFamily="34" charset="0"/>
              </a:rPr>
              <a:t>5</a:t>
            </a:r>
            <a:r>
              <a:rPr lang="es-ES" b="1" dirty="0" smtClean="0">
                <a:solidFill>
                  <a:srgbClr val="002060"/>
                </a:solidFill>
                <a:latin typeface="Arial Black" panose="020B0A04020102020204" pitchFamily="34" charset="0"/>
              </a:rPr>
              <a:t>“Así también la lengua es un miembro pequeño, pero se jacta de grandes cosas. He aquí, ¡cuán grande bosque enciende </a:t>
            </a:r>
          </a:p>
          <a:p>
            <a:pPr algn="ctr"/>
            <a:r>
              <a:rPr lang="es-ES" b="1" dirty="0" smtClean="0">
                <a:solidFill>
                  <a:srgbClr val="002060"/>
                </a:solidFill>
                <a:latin typeface="Arial Black" panose="020B0A04020102020204" pitchFamily="34" charset="0"/>
              </a:rPr>
              <a:t>un pequeño fuego!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058186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S COSAS QUE DIOS ABORRECEEEE"/>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0840" y="0"/>
            <a:ext cx="9144000" cy="5143500"/>
          </a:xfrm>
          <a:prstGeom prst="rect">
            <a:avLst/>
          </a:prstGeom>
          <a:noFill/>
          <a:ln>
            <a:noFill/>
          </a:ln>
        </p:spPr>
      </p:pic>
      <p:sp>
        <p:nvSpPr>
          <p:cNvPr id="3" name="CuadroTexto 1"/>
          <p:cNvSpPr txBox="1"/>
          <p:nvPr/>
        </p:nvSpPr>
        <p:spPr>
          <a:xfrm>
            <a:off x="179512" y="3723878"/>
            <a:ext cx="8712968" cy="1177245"/>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100" b="1" dirty="0" smtClean="0">
                <a:solidFill>
                  <a:srgbClr val="002060"/>
                </a:solidFill>
                <a:latin typeface="Arial Black" panose="020B0A04020102020204" pitchFamily="34" charset="0"/>
              </a:rPr>
              <a:t>6</a:t>
            </a:r>
            <a:r>
              <a:rPr lang="es-ES" b="1" dirty="0" smtClean="0">
                <a:solidFill>
                  <a:srgbClr val="002060"/>
                </a:solidFill>
                <a:latin typeface="Arial Black" panose="020B0A04020102020204" pitchFamily="34" charset="0"/>
              </a:rPr>
              <a:t>Y la lengua es un fuego, un mundo de maldad. La lengua está puesta entre nuestros miembros, y contamina todo el cuerpo, </a:t>
            </a:r>
          </a:p>
          <a:p>
            <a:pPr algn="ctr"/>
            <a:r>
              <a:rPr lang="es-ES" b="1" dirty="0" smtClean="0">
                <a:solidFill>
                  <a:srgbClr val="002060"/>
                </a:solidFill>
                <a:latin typeface="Arial Black" panose="020B0A04020102020204" pitchFamily="34" charset="0"/>
              </a:rPr>
              <a:t>e inflama la rueda de la creación, y ella misma es inflamada </a:t>
            </a:r>
          </a:p>
          <a:p>
            <a:pPr algn="ctr"/>
            <a:r>
              <a:rPr lang="es-ES" b="1" dirty="0" smtClean="0">
                <a:solidFill>
                  <a:srgbClr val="002060"/>
                </a:solidFill>
                <a:latin typeface="Arial Black" panose="020B0A04020102020204" pitchFamily="34" charset="0"/>
              </a:rPr>
              <a:t>por el infierno.</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606919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S COSAS QUE DIOS ABORRECEEEE"/>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6761" y="6959"/>
            <a:ext cx="9144000" cy="5143500"/>
          </a:xfrm>
          <a:prstGeom prst="rect">
            <a:avLst/>
          </a:prstGeom>
          <a:noFill/>
          <a:ln>
            <a:noFill/>
          </a:ln>
        </p:spPr>
      </p:pic>
      <p:sp>
        <p:nvSpPr>
          <p:cNvPr id="3" name="CuadroTexto 1"/>
          <p:cNvSpPr txBox="1"/>
          <p:nvPr/>
        </p:nvSpPr>
        <p:spPr>
          <a:xfrm>
            <a:off x="179512" y="2283718"/>
            <a:ext cx="8712968" cy="277768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000" b="1" dirty="0" smtClean="0">
                <a:solidFill>
                  <a:srgbClr val="002060"/>
                </a:solidFill>
                <a:latin typeface="Arial Black" panose="020B0A04020102020204" pitchFamily="34" charset="0"/>
              </a:rPr>
              <a:t>7</a:t>
            </a:r>
            <a:r>
              <a:rPr lang="es-ES" sz="1600" b="1" dirty="0" smtClean="0">
                <a:solidFill>
                  <a:srgbClr val="002060"/>
                </a:solidFill>
                <a:latin typeface="Arial Black" panose="020B0A04020102020204" pitchFamily="34" charset="0"/>
              </a:rPr>
              <a:t>Porque toda naturaleza de bestias, y de aves, y de serpientes, y de seres del mar, se doma y ha sido domada por la naturaleza humana; </a:t>
            </a:r>
          </a:p>
          <a:p>
            <a:pPr algn="ctr"/>
            <a:r>
              <a:rPr lang="es-ES" sz="1050" b="1" dirty="0">
                <a:solidFill>
                  <a:srgbClr val="002060"/>
                </a:solidFill>
                <a:latin typeface="Arial Black" panose="020B0A04020102020204" pitchFamily="34" charset="0"/>
              </a:rPr>
              <a:t>8</a:t>
            </a:r>
            <a:r>
              <a:rPr lang="es-ES" sz="1600" b="1" dirty="0" smtClean="0">
                <a:solidFill>
                  <a:srgbClr val="002060"/>
                </a:solidFill>
                <a:latin typeface="Arial Black" panose="020B0A04020102020204" pitchFamily="34" charset="0"/>
              </a:rPr>
              <a:t>pero ningún hombre puede domar la lengua, que es un mal que no puede ser refrenado, llena de veneno mortal.             </a:t>
            </a:r>
          </a:p>
          <a:p>
            <a:pPr algn="ctr"/>
            <a:r>
              <a:rPr lang="es-ES" sz="1050" b="1" dirty="0">
                <a:solidFill>
                  <a:srgbClr val="002060"/>
                </a:solidFill>
                <a:latin typeface="Arial Black" panose="020B0A04020102020204" pitchFamily="34" charset="0"/>
              </a:rPr>
              <a:t>9</a:t>
            </a:r>
            <a:r>
              <a:rPr lang="es-ES" sz="1600" b="1" dirty="0" smtClean="0">
                <a:solidFill>
                  <a:srgbClr val="002060"/>
                </a:solidFill>
                <a:latin typeface="Arial Black" panose="020B0A04020102020204" pitchFamily="34" charset="0"/>
              </a:rPr>
              <a:t>Con ella bendecimos al Dios y Padre, y con ella maldecimos a los hombres, que están hechos a la semejanza de Dios.                       </a:t>
            </a:r>
          </a:p>
          <a:p>
            <a:pPr algn="ctr"/>
            <a:r>
              <a:rPr lang="es-ES" sz="1050" b="1" dirty="0" smtClean="0">
                <a:solidFill>
                  <a:srgbClr val="002060"/>
                </a:solidFill>
                <a:latin typeface="Arial Black" panose="020B0A04020102020204" pitchFamily="34" charset="0"/>
              </a:rPr>
              <a:t>10</a:t>
            </a:r>
            <a:r>
              <a:rPr lang="es-ES" sz="1600" b="1" dirty="0" smtClean="0">
                <a:solidFill>
                  <a:srgbClr val="002060"/>
                </a:solidFill>
                <a:latin typeface="Arial Black" panose="020B0A04020102020204" pitchFamily="34" charset="0"/>
              </a:rPr>
              <a:t>De una misma boca proceden bendición y maldición. Hermanos míos, esto no debe ser así. </a:t>
            </a:r>
          </a:p>
          <a:p>
            <a:pPr algn="ctr"/>
            <a:r>
              <a:rPr lang="es-ES" sz="1050" b="1" dirty="0" smtClean="0">
                <a:solidFill>
                  <a:srgbClr val="002060"/>
                </a:solidFill>
                <a:latin typeface="Arial Black" panose="020B0A04020102020204" pitchFamily="34" charset="0"/>
              </a:rPr>
              <a:t>11</a:t>
            </a:r>
            <a:r>
              <a:rPr lang="es-ES" sz="1600" b="1" dirty="0" smtClean="0">
                <a:solidFill>
                  <a:srgbClr val="002060"/>
                </a:solidFill>
                <a:latin typeface="Arial Black" panose="020B0A04020102020204" pitchFamily="34" charset="0"/>
              </a:rPr>
              <a:t>¿Acaso alguna fuente echa por una misma abertura agua dulce y amarga?                                      </a:t>
            </a:r>
          </a:p>
          <a:p>
            <a:pPr algn="ctr"/>
            <a:r>
              <a:rPr lang="es-ES" sz="1050" b="1" dirty="0" smtClean="0">
                <a:solidFill>
                  <a:srgbClr val="002060"/>
                </a:solidFill>
                <a:latin typeface="Arial Black" panose="020B0A04020102020204" pitchFamily="34" charset="0"/>
              </a:rPr>
              <a:t>12</a:t>
            </a:r>
            <a:r>
              <a:rPr lang="es-ES" sz="1600" b="1" dirty="0" smtClean="0">
                <a:solidFill>
                  <a:srgbClr val="002060"/>
                </a:solidFill>
                <a:latin typeface="Arial Black" panose="020B0A04020102020204" pitchFamily="34" charset="0"/>
              </a:rPr>
              <a:t>Hermanos míos, ¿puede acaso la higuera producir aceitunas, o la vid higos? Así también ninguna fuente puede dar agua salada y dulce”. </a:t>
            </a: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923522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79512" y="3147814"/>
            <a:ext cx="8712968"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Por eso Jesucristo dijo en el evangelio de Mateo 12:33-35 “…por </a:t>
            </a:r>
          </a:p>
          <a:p>
            <a:pPr algn="ctr"/>
            <a:r>
              <a:rPr lang="es-ES" b="1" dirty="0" smtClean="0">
                <a:solidFill>
                  <a:srgbClr val="002060"/>
                </a:solidFill>
                <a:latin typeface="Arial Black" panose="020B0A04020102020204" pitchFamily="34" charset="0"/>
              </a:rPr>
              <a:t>el fruto se conoce el árbol.                                                   </a:t>
            </a:r>
          </a:p>
          <a:p>
            <a:pPr algn="ctr"/>
            <a:r>
              <a:rPr lang="es-ES" b="1" dirty="0" smtClean="0">
                <a:solidFill>
                  <a:srgbClr val="002060"/>
                </a:solidFill>
                <a:latin typeface="Arial Black" panose="020B0A04020102020204" pitchFamily="34" charset="0"/>
              </a:rPr>
              <a:t>¡Generación de víboras! ¿Cómo podéis hablar lo bueno, siendo malos? Porque de la abundancia del corazón habla la boca.               El hombre bueno, del buen tesoro del corazón saca buenas cosas; </a:t>
            </a:r>
          </a:p>
          <a:p>
            <a:pPr algn="ctr"/>
            <a:r>
              <a:rPr lang="es-ES" b="1" dirty="0" smtClean="0">
                <a:solidFill>
                  <a:srgbClr val="002060"/>
                </a:solidFill>
                <a:latin typeface="Arial Black" panose="020B0A04020102020204" pitchFamily="34" charset="0"/>
              </a:rPr>
              <a:t>y el hombre malo, del mal tesoro saca malas cosas”.</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633619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9714"/>
            <a:ext cx="9144000" cy="5173214"/>
          </a:xfrm>
          <a:prstGeom prst="rect">
            <a:avLst/>
          </a:prstGeom>
          <a:noFill/>
          <a:ln>
            <a:noFill/>
          </a:ln>
        </p:spPr>
      </p:pic>
      <p:sp>
        <p:nvSpPr>
          <p:cNvPr id="3" name="CuadroTexto 1"/>
          <p:cNvSpPr txBox="1"/>
          <p:nvPr/>
        </p:nvSpPr>
        <p:spPr>
          <a:xfrm>
            <a:off x="179512" y="3147814"/>
            <a:ext cx="8712968"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En otras palabras, lo que hay dentro del corazón del hombre eso se va a exteriorizar con buenas o malas actitudes. Por ejemplo, una persona que dice que tiene amor para con su prójimo, no puede tener un comportamiento agresivo, deshonesto, calumniador, desleal, etc. Esto quiere decir que ninguna fuente puede dar </a:t>
            </a:r>
          </a:p>
          <a:p>
            <a:pPr algn="ctr"/>
            <a:r>
              <a:rPr lang="es-ES" b="1" dirty="0" smtClean="0">
                <a:solidFill>
                  <a:srgbClr val="002060"/>
                </a:solidFill>
                <a:latin typeface="Arial Black" panose="020B0A04020102020204" pitchFamily="34" charset="0"/>
              </a:rPr>
              <a:t>agua salada y dulce al mismo tiempo.</a:t>
            </a:r>
            <a:endParaRPr lang="es-PE" b="1" dirty="0">
              <a:solidFill>
                <a:schemeClr val="bg1"/>
              </a:solidFill>
              <a:latin typeface="Arial Black" panose="020B0A04020102020204" pitchFamily="34" charset="0"/>
            </a:endParaRPr>
          </a:p>
        </p:txBody>
      </p:sp>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b="18704"/>
          <a:stretch/>
        </p:blipFill>
        <p:spPr bwMode="auto">
          <a:xfrm>
            <a:off x="683568" y="843558"/>
            <a:ext cx="1080120" cy="9163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b="19686"/>
          <a:stretch/>
        </p:blipFill>
        <p:spPr bwMode="auto">
          <a:xfrm>
            <a:off x="7308000" y="720000"/>
            <a:ext cx="936104" cy="803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7380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051"/>
                                        </p:tgtEl>
                                        <p:attrNameLst>
                                          <p:attrName>style.visibility</p:attrName>
                                        </p:attrNameLst>
                                      </p:cBhvr>
                                      <p:to>
                                        <p:strVal val="visible"/>
                                      </p:to>
                                    </p:set>
                                    <p:anim calcmode="lin" valueType="num">
                                      <p:cBhvr>
                                        <p:cTn id="15" dur="1800" fill="hold"/>
                                        <p:tgtEl>
                                          <p:spTgt spid="2051"/>
                                        </p:tgtEl>
                                        <p:attrNameLst>
                                          <p:attrName>ppt_w</p:attrName>
                                        </p:attrNameLst>
                                      </p:cBhvr>
                                      <p:tavLst>
                                        <p:tav tm="0">
                                          <p:val>
                                            <p:fltVal val="0"/>
                                          </p:val>
                                        </p:tav>
                                        <p:tav tm="100000">
                                          <p:val>
                                            <p:strVal val="#ppt_w"/>
                                          </p:val>
                                        </p:tav>
                                      </p:tavLst>
                                    </p:anim>
                                    <p:anim calcmode="lin" valueType="num">
                                      <p:cBhvr>
                                        <p:cTn id="16" dur="1800" fill="hold"/>
                                        <p:tgtEl>
                                          <p:spTgt spid="2051"/>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2052"/>
                                        </p:tgtEl>
                                        <p:attrNameLst>
                                          <p:attrName>style.visibility</p:attrName>
                                        </p:attrNameLst>
                                      </p:cBhvr>
                                      <p:to>
                                        <p:strVal val="visible"/>
                                      </p:to>
                                    </p:set>
                                    <p:anim calcmode="lin" valueType="num">
                                      <p:cBhvr>
                                        <p:cTn id="19" dur="1800" fill="hold"/>
                                        <p:tgtEl>
                                          <p:spTgt spid="2052"/>
                                        </p:tgtEl>
                                        <p:attrNameLst>
                                          <p:attrName>ppt_w</p:attrName>
                                        </p:attrNameLst>
                                      </p:cBhvr>
                                      <p:tavLst>
                                        <p:tav tm="0">
                                          <p:val>
                                            <p:fltVal val="0"/>
                                          </p:val>
                                        </p:tav>
                                        <p:tav tm="100000">
                                          <p:val>
                                            <p:strVal val="#ppt_w"/>
                                          </p:val>
                                        </p:tav>
                                      </p:tavLst>
                                    </p:anim>
                                    <p:anim calcmode="lin" valueType="num">
                                      <p:cBhvr>
                                        <p:cTn id="20" dur="1800" fill="hold"/>
                                        <p:tgtEl>
                                          <p:spTgt spid="205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456000"/>
            <a:ext cx="8496944" cy="145424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Las manos derramadoras de sangre inocente (por ejemplo, los abortos), el corazón que maquina pensamientos inicuos y los pies presurosos para correr al mal, se relacionan con el párrafo anterior, vale decir, que son actos producidos por el corazón perverso del hombre.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832848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291830"/>
            <a:ext cx="8712968" cy="176202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Hay un pasaje en la Biblia en Mateo 15:1-2, cuando los escribas y fariseos hacen una observación a Jesús, diciéndole que sus discípulos no se lavaban las manos a la hora de comer, quebrantando una tradición judía, que según ellos, de no hacerlo, </a:t>
            </a:r>
          </a:p>
          <a:p>
            <a:pPr algn="ctr"/>
            <a:r>
              <a:rPr lang="es-ES" b="1" dirty="0" smtClean="0">
                <a:solidFill>
                  <a:srgbClr val="002060"/>
                </a:solidFill>
                <a:latin typeface="Arial Black" panose="020B0A04020102020204" pitchFamily="34" charset="0"/>
              </a:rPr>
              <a:t>se iban a contaminar…</a:t>
            </a:r>
          </a:p>
          <a:p>
            <a:pPr algn="ctr"/>
            <a:endParaRPr lang="es-PE" sz="20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698941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0560" y="0"/>
            <a:ext cx="9144000" cy="5143500"/>
          </a:xfrm>
          <a:prstGeom prst="rect">
            <a:avLst/>
          </a:prstGeom>
          <a:noFill/>
          <a:ln>
            <a:noFill/>
          </a:ln>
        </p:spPr>
      </p:pic>
      <p:sp>
        <p:nvSpPr>
          <p:cNvPr id="3" name="CuadroTexto 1"/>
          <p:cNvSpPr txBox="1"/>
          <p:nvPr/>
        </p:nvSpPr>
        <p:spPr>
          <a:xfrm>
            <a:off x="179512" y="2283718"/>
            <a:ext cx="8712968" cy="305468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…La respuesta de Jesús a estos fariseos y escribas está en Mateo 15:11, cuando dice “No lo que entra en la boca contamina al hombre; mas lo que sale de la boca, esto contamina al hombre”.</a:t>
            </a:r>
          </a:p>
          <a:p>
            <a:pPr algn="ctr"/>
            <a:r>
              <a:rPr lang="es-ES" sz="1600" b="1" dirty="0" smtClean="0">
                <a:solidFill>
                  <a:srgbClr val="002060"/>
                </a:solidFill>
                <a:latin typeface="Arial Black" panose="020B0A04020102020204" pitchFamily="34" charset="0"/>
              </a:rPr>
              <a:t>Y Jesucristo agrega en Mateo 15:17-20 “17 ¿No entendéis que todo lo que entra en la boca va al vientre, y es echado en la letrina?</a:t>
            </a:r>
          </a:p>
          <a:p>
            <a:pPr algn="ctr"/>
            <a:r>
              <a:rPr lang="es-ES" sz="1600" b="1" dirty="0" smtClean="0">
                <a:solidFill>
                  <a:srgbClr val="002060"/>
                </a:solidFill>
                <a:latin typeface="Arial Black" panose="020B0A04020102020204" pitchFamily="34" charset="0"/>
              </a:rPr>
              <a:t>Pero lo que sale de la boca, del corazón sale; y esto contamina al hombre.</a:t>
            </a:r>
          </a:p>
          <a:p>
            <a:pPr algn="ctr"/>
            <a:r>
              <a:rPr lang="es-ES" sz="1400" b="1" dirty="0" smtClean="0">
                <a:solidFill>
                  <a:srgbClr val="002060"/>
                </a:solidFill>
                <a:latin typeface="Arial Black" panose="020B0A04020102020204" pitchFamily="34" charset="0"/>
              </a:rPr>
              <a:t>PORQUE DEL CORAZÓN SALEN LOS MALOS PENSAMIENTOS, LOS HOMICIDIOS, LOS ADULTERIOS, LAS FORNICACIONES, LOS HURTOS, LOS FALSOS TESTIMONIOS, </a:t>
            </a:r>
          </a:p>
          <a:p>
            <a:pPr algn="ctr"/>
            <a:r>
              <a:rPr lang="es-ES" sz="1400" b="1" dirty="0" smtClean="0">
                <a:solidFill>
                  <a:srgbClr val="002060"/>
                </a:solidFill>
                <a:latin typeface="Arial Black" panose="020B0A04020102020204" pitchFamily="34" charset="0"/>
              </a:rPr>
              <a:t>LAS BLASFEMIAS.</a:t>
            </a:r>
          </a:p>
          <a:p>
            <a:pPr algn="ctr"/>
            <a:r>
              <a:rPr lang="es-ES" sz="1600" b="1" dirty="0" smtClean="0">
                <a:solidFill>
                  <a:srgbClr val="002060"/>
                </a:solidFill>
                <a:latin typeface="Arial Black" panose="020B0A04020102020204" pitchFamily="34" charset="0"/>
              </a:rPr>
              <a:t>Estas cosas son las que contaminan al hombre; pero el comer con las </a:t>
            </a:r>
          </a:p>
          <a:p>
            <a:pPr algn="ctr"/>
            <a:r>
              <a:rPr lang="es-ES" sz="1600" b="1" dirty="0" smtClean="0">
                <a:solidFill>
                  <a:srgbClr val="002060"/>
                </a:solidFill>
                <a:latin typeface="Arial Black" panose="020B0A04020102020204" pitchFamily="34" charset="0"/>
              </a:rPr>
              <a:t>manos sin lavar no contamina al hombre”.</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48812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rotWithShape="1">
          <a:blip r:embed="rId2">
            <a:lum/>
            <a:extLst>
              <a:ext uri="{28A0092B-C50C-407E-A947-70E740481C1C}">
                <a14:useLocalDpi xmlns:a14="http://schemas.microsoft.com/office/drawing/2010/main" val="0"/>
              </a:ext>
            </a:extLst>
          </a:blip>
          <a:srcRect t="1244"/>
          <a:stretch/>
        </p:blipFill>
        <p:spPr>
          <a:xfrm>
            <a:off x="0" y="0"/>
            <a:ext cx="9144000" cy="5143500"/>
          </a:xfrm>
          <a:prstGeom prst="rect">
            <a:avLst/>
          </a:prstGeom>
          <a:noFill/>
          <a:ln>
            <a:noFill/>
          </a:ln>
        </p:spPr>
      </p:pic>
      <p:sp>
        <p:nvSpPr>
          <p:cNvPr id="3" name="CuadroTexto 1"/>
          <p:cNvSpPr txBox="1"/>
          <p:nvPr/>
        </p:nvSpPr>
        <p:spPr>
          <a:xfrm>
            <a:off x="180000" y="2931790"/>
            <a:ext cx="8784976" cy="2039020"/>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También, en la carta del apóstol Pablo a los Gálatas 5:19-21, se nos habla </a:t>
            </a:r>
          </a:p>
          <a:p>
            <a:pPr algn="ctr"/>
            <a:r>
              <a:rPr lang="es-ES" sz="1600" b="1" dirty="0" smtClean="0">
                <a:solidFill>
                  <a:srgbClr val="002060"/>
                </a:solidFill>
                <a:latin typeface="Arial Black" panose="020B0A04020102020204" pitchFamily="34" charset="0"/>
              </a:rPr>
              <a:t>de toda una lista de pecados que constituyen las obras de la carne que no agradan a Dios: “Y manifiestas son las obras de la carne, que son: adulterio, fornicación, inmundicia, lascivia, idolatría, hechicerías, enemistades, pleitos, celos, iras, contiendas, disensiones, herejías, envidias, homicidios, borracheras, orgías, y cosas semejantes a estas; acerca de las cuales os amonesto, como ya os lo he dicho antes, </a:t>
            </a:r>
            <a:r>
              <a:rPr lang="es-ES" sz="1400" b="1" dirty="0" smtClean="0">
                <a:solidFill>
                  <a:srgbClr val="002060"/>
                </a:solidFill>
                <a:latin typeface="Arial Black" panose="020B0A04020102020204" pitchFamily="34" charset="0"/>
              </a:rPr>
              <a:t>QUE LOS QUE PRACTICAN TALES </a:t>
            </a:r>
          </a:p>
          <a:p>
            <a:pPr algn="ctr"/>
            <a:r>
              <a:rPr lang="es-ES" sz="1400" b="1" dirty="0" smtClean="0">
                <a:solidFill>
                  <a:srgbClr val="002060"/>
                </a:solidFill>
                <a:latin typeface="Arial Black" panose="020B0A04020102020204" pitchFamily="34" charset="0"/>
              </a:rPr>
              <a:t>COSAS NO HEREDARÁN EL REINO DE DIOS”.</a:t>
            </a:r>
            <a:endParaRPr lang="es-PE" sz="14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8391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79512" y="2715766"/>
            <a:ext cx="8712968" cy="2839239"/>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Cuando la biblia habla de PRACTICAR las obras de la carne, se está refiriendo a aquella persona que tiene el hábito o costumbre de llevarlos a cabo, cual estilo de vida.</a:t>
            </a:r>
          </a:p>
          <a:p>
            <a:pPr algn="ctr"/>
            <a:r>
              <a:rPr lang="es-ES" sz="1600" b="1" dirty="0" smtClean="0">
                <a:solidFill>
                  <a:srgbClr val="002060"/>
                </a:solidFill>
                <a:latin typeface="Arial Black" panose="020B0A04020102020204" pitchFamily="34" charset="0"/>
              </a:rPr>
              <a:t>¿El hombre tendrá algún remedio o solución para frenar, detener este círculo vicioso de las obras de la carne?</a:t>
            </a:r>
          </a:p>
          <a:p>
            <a:pPr algn="ctr"/>
            <a:r>
              <a:rPr lang="es-ES" sz="1600" b="1" dirty="0" smtClean="0">
                <a:solidFill>
                  <a:srgbClr val="002060"/>
                </a:solidFill>
                <a:latin typeface="Arial Black" panose="020B0A04020102020204" pitchFamily="34" charset="0"/>
              </a:rPr>
              <a:t>Jesucristo dijo en el evangelio de Mateo 8:34-36 “……De cierto, de cierto os digo, que todo aquel que hace pecado, esclavo es del pecado. Y el esclavo no queda en la casa para siempre; el hijo sí queda para siempre.</a:t>
            </a:r>
          </a:p>
          <a:p>
            <a:pPr algn="ctr"/>
            <a:r>
              <a:rPr lang="es-ES" sz="1600" b="1" dirty="0" smtClean="0">
                <a:solidFill>
                  <a:srgbClr val="002060"/>
                </a:solidFill>
                <a:latin typeface="Arial Black" panose="020B0A04020102020204" pitchFamily="34" charset="0"/>
              </a:rPr>
              <a:t>Así que, si EL HIJO OS LIBERTARE, SERÉIS VERDADERAMENTE LIBRES”.</a:t>
            </a:r>
          </a:p>
          <a:p>
            <a:pPr algn="ctr"/>
            <a:endParaRPr lang="es-ES" b="1" dirty="0" smtClean="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5152" t="3646" r="35832" b="26698"/>
          <a:stretch/>
        </p:blipFill>
        <p:spPr bwMode="auto">
          <a:xfrm>
            <a:off x="4283968" y="483518"/>
            <a:ext cx="2376264" cy="118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5914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074"/>
                                        </p:tgtEl>
                                        <p:attrNameLst>
                                          <p:attrName>style.visibility</p:attrName>
                                        </p:attrNameLst>
                                      </p:cBhvr>
                                      <p:to>
                                        <p:strVal val="visible"/>
                                      </p:to>
                                    </p:set>
                                    <p:anim calcmode="lin" valueType="num">
                                      <p:cBhvr>
                                        <p:cTn id="15" dur="1800" fill="hold"/>
                                        <p:tgtEl>
                                          <p:spTgt spid="3074"/>
                                        </p:tgtEl>
                                        <p:attrNameLst>
                                          <p:attrName>ppt_w</p:attrName>
                                        </p:attrNameLst>
                                      </p:cBhvr>
                                      <p:tavLst>
                                        <p:tav tm="0">
                                          <p:val>
                                            <p:fltVal val="0"/>
                                          </p:val>
                                        </p:tav>
                                        <p:tav tm="100000">
                                          <p:val>
                                            <p:strVal val="#ppt_w"/>
                                          </p:val>
                                        </p:tav>
                                      </p:tavLst>
                                    </p:anim>
                                    <p:anim calcmode="lin" valueType="num">
                                      <p:cBhvr>
                                        <p:cTn id="16" dur="1800" fill="hold"/>
                                        <p:tgtEl>
                                          <p:spTgt spid="307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5720" y="0"/>
            <a:ext cx="9144000" cy="5143500"/>
          </a:xfrm>
          <a:prstGeom prst="rect">
            <a:avLst/>
          </a:prstGeom>
          <a:noFill/>
          <a:ln>
            <a:noFill/>
          </a:ln>
        </p:spPr>
      </p:pic>
      <p:sp>
        <p:nvSpPr>
          <p:cNvPr id="3" name="CuadroTexto 1"/>
          <p:cNvSpPr txBox="1"/>
          <p:nvPr/>
        </p:nvSpPr>
        <p:spPr>
          <a:xfrm>
            <a:off x="251520" y="3435846"/>
            <a:ext cx="8640960" cy="145424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Amado, </a:t>
            </a:r>
            <a:r>
              <a:rPr lang="es-ES" b="1" dirty="0">
                <a:solidFill>
                  <a:srgbClr val="002060"/>
                </a:solidFill>
                <a:latin typeface="Arial Black" panose="020B0A04020102020204" pitchFamily="34" charset="0"/>
              </a:rPr>
              <a:t>c</a:t>
            </a:r>
            <a:r>
              <a:rPr lang="es-ES" b="1" dirty="0" smtClean="0">
                <a:solidFill>
                  <a:srgbClr val="002060"/>
                </a:solidFill>
                <a:latin typeface="Arial Black" panose="020B0A04020102020204" pitchFamily="34" charset="0"/>
              </a:rPr>
              <a:t>omo acaba de leer, hay muy buenas noticias, Jesucristo es el único que nos puede libertar de la esclavitud del pecado, vale decir, de practicar aquello que sabemos que está mal pero no podemos dejarlo, porque el pecado es como un chicle que no</a:t>
            </a:r>
          </a:p>
          <a:p>
            <a:pPr algn="ctr"/>
            <a:r>
              <a:rPr lang="es-ES" b="1" dirty="0" smtClean="0">
                <a:solidFill>
                  <a:srgbClr val="002060"/>
                </a:solidFill>
                <a:latin typeface="Arial Black" panose="020B0A04020102020204" pitchFamily="34" charset="0"/>
              </a:rPr>
              <a:t> se quiere despegar.</a:t>
            </a:r>
          </a:p>
        </p:txBody>
      </p:sp>
    </p:spTree>
    <p:extLst>
      <p:ext uri="{BB962C8B-B14F-4D97-AF65-F5344CB8AC3E}">
        <p14:creationId xmlns:p14="http://schemas.microsoft.com/office/powerpoint/2010/main" val="3667185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144" y="0"/>
            <a:ext cx="9144000" cy="5143500"/>
          </a:xfrm>
          <a:prstGeom prst="rect">
            <a:avLst/>
          </a:prstGeom>
          <a:noFill/>
          <a:ln>
            <a:noFill/>
          </a:ln>
        </p:spPr>
      </p:pic>
      <p:sp>
        <p:nvSpPr>
          <p:cNvPr id="3" name="CuadroTexto 1"/>
          <p:cNvSpPr txBox="1"/>
          <p:nvPr/>
        </p:nvSpPr>
        <p:spPr>
          <a:xfrm>
            <a:off x="179512" y="2571750"/>
            <a:ext cx="8712968" cy="277768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Es muy pero muy difícil dejar el pecado en nuestras propias fuerzas, necesitamos un PODER SUPERIOR que intervenga en nosotros milagrosamente, para que el poder del pecado sea neutralizado en nuestro estilo de vida y ese es el poder del Espíritu Santo.</a:t>
            </a:r>
          </a:p>
          <a:p>
            <a:pPr algn="ctr"/>
            <a:r>
              <a:rPr lang="es-ES" sz="1600" b="1" dirty="0" smtClean="0">
                <a:solidFill>
                  <a:srgbClr val="002060"/>
                </a:solidFill>
                <a:latin typeface="Arial Black" panose="020B0A04020102020204" pitchFamily="34" charset="0"/>
              </a:rPr>
              <a:t>Escrito está en Hechos 1:8, cuando Jesucristo después de resucitar y antes de partir al cielo para estar con el Padre, les dijo a sus discípulos y por ende a todos sus seguidores a través de todos los tiempos: “PERO RECIBIRÉIS PODER, CUANDO HAYA VENIDO SOBRE VOSOTROS EL ESPÍRITU SANTO, y me seréis testigos en Jerusalén, en toda Judea, en Samaria, y hasta lo último de la tierra”.</a:t>
            </a:r>
          </a:p>
          <a:p>
            <a:pPr algn="ct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71034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79512" y="2579116"/>
            <a:ext cx="8856984" cy="2593018"/>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Amado lector, Ud. con justa razón puede preguntarse, ¿Cómo puedo recibir el Espíritu Santo?</a:t>
            </a:r>
          </a:p>
          <a:p>
            <a:pPr algn="ctr"/>
            <a:r>
              <a:rPr lang="es-ES" b="1" dirty="0" smtClean="0">
                <a:solidFill>
                  <a:srgbClr val="002060"/>
                </a:solidFill>
                <a:latin typeface="Arial Black" panose="020B0A04020102020204" pitchFamily="34" charset="0"/>
              </a:rPr>
              <a:t>La Biblia dice en Romanos 10:17 “Así que la fe es por el oír, y el oír, por la palabra de Dios”.</a:t>
            </a:r>
          </a:p>
          <a:p>
            <a:pPr algn="ctr"/>
            <a:r>
              <a:rPr lang="es-ES" b="1" dirty="0" smtClean="0">
                <a:solidFill>
                  <a:srgbClr val="002060"/>
                </a:solidFill>
                <a:latin typeface="Arial Black" panose="020B0A04020102020204" pitchFamily="34" charset="0"/>
              </a:rPr>
              <a:t>En el libro de los Hechos de los Apóstoles 10:37-48, el apóstol Pedro hace una prédica evangelista donde varios gentiles OYEN el mensaje del Evangelio, CREEN al mismo, y como consecuencia de ello, RECIBEN</a:t>
            </a:r>
            <a:r>
              <a:rPr lang="es-ES" sz="2000" b="1" dirty="0" smtClean="0">
                <a:solidFill>
                  <a:srgbClr val="002060"/>
                </a:solidFill>
                <a:latin typeface="Arial Black" panose="020B0A04020102020204" pitchFamily="34" charset="0"/>
              </a:rPr>
              <a:t> </a:t>
            </a:r>
            <a:r>
              <a:rPr lang="es-ES" b="1" dirty="0" smtClean="0">
                <a:solidFill>
                  <a:srgbClr val="002060"/>
                </a:solidFill>
                <a:latin typeface="Arial Black" panose="020B0A04020102020204" pitchFamily="34" charset="0"/>
              </a:rPr>
              <a:t>EL ESPÍRITU SANTO, para luego ser bautizados en agua.</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441087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2139702"/>
            <a:ext cx="8712968" cy="3270126"/>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Por lo tanto, el Espíritu Santo SE RECIBE POR FE cuando uno ha creído de corazón al mensaje del Evangelio de Cristo.</a:t>
            </a:r>
          </a:p>
          <a:p>
            <a:pPr algn="ctr"/>
            <a:r>
              <a:rPr lang="es-ES" sz="1600" b="1" dirty="0" smtClean="0">
                <a:solidFill>
                  <a:srgbClr val="002060"/>
                </a:solidFill>
                <a:latin typeface="Arial Black" panose="020B0A04020102020204" pitchFamily="34" charset="0"/>
              </a:rPr>
              <a:t>Es más, la Biblia dice en Hechos 5:32, que Dios da el Espíritu Santo a todos aquellos que le OBEDECEN.</a:t>
            </a:r>
          </a:p>
          <a:p>
            <a:pPr algn="ctr"/>
            <a:r>
              <a:rPr lang="es-ES" sz="1600" b="1" dirty="0" smtClean="0">
                <a:solidFill>
                  <a:srgbClr val="002060"/>
                </a:solidFill>
                <a:latin typeface="Arial Black" panose="020B0A04020102020204" pitchFamily="34" charset="0"/>
              </a:rPr>
              <a:t>En consecuencia,</a:t>
            </a:r>
            <a:r>
              <a:rPr lang="es-ES" sz="1600" b="1" dirty="0" smtClean="0">
                <a:solidFill>
                  <a:srgbClr val="FF0000"/>
                </a:solidFill>
                <a:latin typeface="Arial Black" panose="020B0A04020102020204" pitchFamily="34" charset="0"/>
              </a:rPr>
              <a:t> </a:t>
            </a:r>
            <a:r>
              <a:rPr lang="es-ES" sz="1600" b="1" dirty="0" smtClean="0">
                <a:solidFill>
                  <a:srgbClr val="002060"/>
                </a:solidFill>
                <a:latin typeface="Arial Black" panose="020B0A04020102020204" pitchFamily="34" charset="0"/>
              </a:rPr>
              <a:t>si Ud. quiere recibir al Espíritu Santo para que viva en su interior, tiene que OBEDECER el mensaje de arrepentimiento y recibir mediante la fe a Jesucristo como Señor y Salvador, tal como nos dice Romanos 10:9-10 “que si CONFESARES con tu boca que JESÚS ES EL SEÑOR, y CREYERES en tu corazón que Dios le levantó de los muertos, SERÁS SALVO.</a:t>
            </a:r>
          </a:p>
          <a:p>
            <a:pPr algn="ctr"/>
            <a:r>
              <a:rPr lang="es-ES" sz="1600" b="1" dirty="0" smtClean="0">
                <a:solidFill>
                  <a:srgbClr val="002060"/>
                </a:solidFill>
                <a:latin typeface="Arial Black" panose="020B0A04020102020204" pitchFamily="34" charset="0"/>
              </a:rPr>
              <a:t>Porque con el CORAZÓN SE CREE PARA JUSTICIA, pero con la BOCA SE CONFIESA PARA SALVACIÓN”.</a:t>
            </a:r>
          </a:p>
          <a:p>
            <a:pPr algn="ct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253092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S COSAS QUE DIOS ABORRECEEEE"/>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79512" y="3435846"/>
            <a:ext cx="8712968" cy="145424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Dios puede perdonarle y LIBERARLE de cualquier pecado o práctica perversa. Ud. solo tiene que humillarse ante Dios en oración y decirle que ya no quiere practicarlo más y será el Espíritu Santo quien le dará las fuerzas sobrenaturales para rechazar esa </a:t>
            </a:r>
          </a:p>
          <a:p>
            <a:pPr algn="ctr"/>
            <a:r>
              <a:rPr lang="es-ES" b="1" dirty="0" smtClean="0">
                <a:solidFill>
                  <a:srgbClr val="002060"/>
                </a:solidFill>
                <a:latin typeface="Arial Black" panose="020B0A04020102020204" pitchFamily="34" charset="0"/>
              </a:rPr>
              <a:t>práctica pecaminosa.</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066620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2715766"/>
            <a:ext cx="8712968"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Dios no obra en todas las personas de la misma manera, es decir, que en muchos casos, la persona deja esa práctica pecaminosa de manera progresiva, en la medida que se consagre, persevere en la fe, leyendo la Biblia, orando, humillándose ante Dios confesándole sus pecados (no ante el hombre) renunciando a ellos y pidiendo que la sangre de Jesucristo le limpie de toda transgresión y desobediencia. También hay casos en que Dios libera de manera automática o instantánea dicha práctica pecaminosa.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962779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ONOCE LO QUE DIOS ABORRECE"/>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2715766"/>
            <a:ext cx="8712968" cy="253146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No hay que confundir la PRÁCTICA pecaminosa como ESTILO DE VIDA con el PECADO OCASIONAL que una persona suele ofender a Dios en su vida diaria. En ese caso, el cristiano diariamente en su aposento, delante de Dios confesará su falta delante del Creador, para que la sangre de Jesucristo le limpie y si no lo hace, pues tal pecado no confesado lo seguirá cometiendo hasta SER UNA PRACTICA HABITUAL A MODO DE ATADURA.</a:t>
            </a:r>
          </a:p>
          <a:p>
            <a:pPr algn="ctr"/>
            <a:r>
              <a:rPr lang="es-ES" sz="1600" b="1" dirty="0" smtClean="0">
                <a:solidFill>
                  <a:srgbClr val="002060"/>
                </a:solidFill>
                <a:latin typeface="Arial Black" panose="020B0A04020102020204" pitchFamily="34" charset="0"/>
              </a:rPr>
              <a:t>Por eso la escritura nos advierte en Proverbios 28:13 “El que encubre sus pecados no prosperará; mas EL QUE LOS CONFIESA Y SE APARTA ALCANZARÁ MISERICORDIA”.</a:t>
            </a:r>
          </a:p>
          <a:p>
            <a:pPr algn="ct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91650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179512" y="2283718"/>
            <a:ext cx="8712968" cy="333168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Por ello, la confesión OPORTUNA de nuestros pecados delante de Dios (no ante el hombre) NOS LIBERA del yugo de esclavitud de estar cometiendo lo mismo a cada momento.</a:t>
            </a:r>
          </a:p>
          <a:p>
            <a:pPr algn="ctr"/>
            <a:r>
              <a:rPr lang="es-ES" sz="1600" b="1" dirty="0" smtClean="0">
                <a:solidFill>
                  <a:srgbClr val="002060"/>
                </a:solidFill>
                <a:latin typeface="Arial Black" panose="020B0A04020102020204" pitchFamily="34" charset="0"/>
              </a:rPr>
              <a:t>La Biblia nos dice en Eclesiastés 7:20 “Ciertamente no hay hombre justo en la tierra, que haga el bien y nunca peque”.</a:t>
            </a:r>
          </a:p>
          <a:p>
            <a:pPr algn="ctr"/>
            <a:r>
              <a:rPr lang="es-ES" sz="1600" b="1" dirty="0" smtClean="0">
                <a:solidFill>
                  <a:srgbClr val="002060"/>
                </a:solidFill>
                <a:latin typeface="Arial Black" panose="020B0A04020102020204" pitchFamily="34" charset="0"/>
              </a:rPr>
              <a:t>Y en 1ª Juan 8-10 dice “Si decimos que no tenemos pecado, nos engañamos a nosotros mismos, y la verdad no está en nosotros.</a:t>
            </a:r>
          </a:p>
          <a:p>
            <a:pPr algn="ctr"/>
            <a:r>
              <a:rPr lang="es-ES" sz="1600" b="1" dirty="0" smtClean="0">
                <a:solidFill>
                  <a:srgbClr val="002060"/>
                </a:solidFill>
                <a:latin typeface="Arial Black" panose="020B0A04020102020204" pitchFamily="34" charset="0"/>
              </a:rPr>
              <a:t>Si confesamos nuestros pecados, él es fiel y justo para perdonar nuestros pecados, y limpiarnos de toda maldad.</a:t>
            </a:r>
          </a:p>
          <a:p>
            <a:pPr algn="ctr"/>
            <a:r>
              <a:rPr lang="es-ES" sz="1600" b="1" dirty="0" smtClean="0">
                <a:solidFill>
                  <a:srgbClr val="002060"/>
                </a:solidFill>
                <a:latin typeface="Arial Black" panose="020B0A04020102020204" pitchFamily="34" charset="0"/>
              </a:rPr>
              <a:t>Si decimos que no hemos pecado, le hacemos a él mentiroso, y su palabra no está en nosotros”.</a:t>
            </a:r>
          </a:p>
          <a:p>
            <a:pPr algn="ctr"/>
            <a:endParaRPr lang="es-ES" sz="1600" b="1" dirty="0" smtClean="0">
              <a:solidFill>
                <a:srgbClr val="002060"/>
              </a:solidFill>
              <a:latin typeface="Arial Black" panose="020B0A04020102020204" pitchFamily="34" charset="0"/>
            </a:endParaRPr>
          </a:p>
          <a:p>
            <a:pPr algn="ct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231919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79512" y="3291830"/>
            <a:ext cx="8712968"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Y en 1ª Juan 2:1 dice “Hijitos míos, estas cosas os escribo para que no pequéis; y SI ALGUNO HUBIERE PECADO, ABOGADO TENEMOS PARA CON EL PADRE, A JESUCRISTO EL JUSTO”. </a:t>
            </a:r>
          </a:p>
          <a:p>
            <a:pPr algn="ctr"/>
            <a:r>
              <a:rPr lang="es-ES" b="1" dirty="0" smtClean="0">
                <a:solidFill>
                  <a:srgbClr val="002060"/>
                </a:solidFill>
                <a:latin typeface="Arial Black" panose="020B0A04020102020204" pitchFamily="34" charset="0"/>
              </a:rPr>
              <a:t>Por último, dada la importancia del tema, deseamos que haya comprendido la diferencia entre el pecado como estilo de vida y </a:t>
            </a:r>
          </a:p>
          <a:p>
            <a:pPr algn="ctr"/>
            <a:r>
              <a:rPr lang="es-ES" b="1" dirty="0" smtClean="0">
                <a:solidFill>
                  <a:srgbClr val="002060"/>
                </a:solidFill>
                <a:latin typeface="Arial Black" panose="020B0A04020102020204" pitchFamily="34" charset="0"/>
              </a:rPr>
              <a:t>el pecado ocasional. </a:t>
            </a:r>
          </a:p>
          <a:p>
            <a:pPr algn="ctr"/>
            <a:endParaRPr lang="es-ES" b="1" dirty="0" smtClean="0">
              <a:solidFill>
                <a:srgbClr val="002060"/>
              </a:solidFill>
              <a:latin typeface="Arial Black" panose="020B0A04020102020204" pitchFamily="34" charset="0"/>
            </a:endParaRPr>
          </a:p>
        </p:txBody>
      </p:sp>
    </p:spTree>
    <p:extLst>
      <p:ext uri="{BB962C8B-B14F-4D97-AF65-F5344CB8AC3E}">
        <p14:creationId xmlns:p14="http://schemas.microsoft.com/office/powerpoint/2010/main" val="2182555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320" y="0"/>
            <a:ext cx="9144000" cy="5143500"/>
          </a:xfrm>
          <a:prstGeom prst="rect">
            <a:avLst/>
          </a:prstGeom>
          <a:noFill/>
          <a:ln>
            <a:noFill/>
          </a:ln>
        </p:spPr>
      </p:pic>
      <p:sp>
        <p:nvSpPr>
          <p:cNvPr id="4" name="CuadroTexto 1"/>
          <p:cNvSpPr txBox="1"/>
          <p:nvPr/>
        </p:nvSpPr>
        <p:spPr>
          <a:xfrm>
            <a:off x="179512" y="3867894"/>
            <a:ext cx="8712968" cy="145424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Amado lector, si Ud. está siendo esclavo de algún pecado, o por el  contrario, Ud. jamás recibió a Cristo como su Señor y Salvador, </a:t>
            </a:r>
          </a:p>
          <a:p>
            <a:pPr algn="ctr"/>
            <a:r>
              <a:rPr lang="es-ES" b="1" dirty="0" smtClean="0">
                <a:solidFill>
                  <a:srgbClr val="002060"/>
                </a:solidFill>
                <a:latin typeface="Arial Black" panose="020B0A04020102020204" pitchFamily="34" charset="0"/>
              </a:rPr>
              <a:t>le invitamos a que haga la siguiente oración.</a:t>
            </a:r>
          </a:p>
          <a:p>
            <a:pPr algn="ctr"/>
            <a:endParaRPr lang="es-ES" b="1" dirty="0" smtClean="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277333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123478"/>
            <a:ext cx="8683283" cy="4532008"/>
          </a:xfrm>
          <a:prstGeom prst="rect">
            <a:avLst/>
          </a:prstGeom>
          <a:noFill/>
        </p:spPr>
        <p:txBody>
          <a:bodyPr wrap="square" lIns="68577" tIns="34289" rIns="68577" bIns="34289" rtlCol="0">
            <a:spAutoFit/>
            <a:scene3d>
              <a:camera prst="obliqueBottomLeft"/>
              <a:lightRig rig="threePt" dir="t"/>
            </a:scene3d>
            <a:sp3d extrusionH="31750">
              <a:extrusionClr>
                <a:srgbClr val="66FFFF"/>
              </a:extrusionClr>
            </a:sp3d>
          </a:bodyPr>
          <a:lstStyle/>
          <a:p>
            <a:pPr algn="ctr"/>
            <a:r>
              <a:rPr lang="es-ES" b="1" dirty="0" smtClean="0">
                <a:solidFill>
                  <a:srgbClr val="002A7E"/>
                </a:solidFill>
                <a:effectLst>
                  <a:glow rad="38100">
                    <a:schemeClr val="accent5">
                      <a:lumMod val="60000"/>
                      <a:lumOff val="40000"/>
                    </a:schemeClr>
                  </a:glow>
                </a:effectLst>
                <a:latin typeface="Berlin Sans FB Demi" panose="020E0802020502020306" pitchFamily="34" charset="0"/>
              </a:rPr>
              <a:t>Oración </a:t>
            </a:r>
            <a:r>
              <a:rPr lang="es-ES" b="1" dirty="0">
                <a:solidFill>
                  <a:srgbClr val="002A7E"/>
                </a:solidFill>
                <a:effectLst>
                  <a:glow rad="38100">
                    <a:schemeClr val="accent5">
                      <a:lumMod val="60000"/>
                      <a:lumOff val="40000"/>
                    </a:schemeClr>
                  </a:glow>
                </a:effectLst>
                <a:latin typeface="Berlin Sans FB Demi" panose="020E0802020502020306" pitchFamily="34" charset="0"/>
              </a:rPr>
              <a:t>para recibir a Cristo como Señor y Salvador</a:t>
            </a:r>
          </a:p>
          <a:p>
            <a:pPr algn="ctr"/>
            <a:endParaRPr lang="es-ES" b="1" dirty="0">
              <a:solidFill>
                <a:srgbClr val="002A7E"/>
              </a:solidFill>
              <a:effectLst>
                <a:glow rad="38100">
                  <a:schemeClr val="accent5">
                    <a:lumMod val="60000"/>
                    <a:lumOff val="40000"/>
                  </a:schemeClr>
                </a:glow>
              </a:effectLst>
              <a:latin typeface="Berlin Sans FB Demi" panose="020E0802020502020306" pitchFamily="34" charset="0"/>
            </a:endParaRPr>
          </a:p>
          <a:p>
            <a:pPr algn="ctr"/>
            <a:r>
              <a:rPr lang="es-ES" b="1" dirty="0">
                <a:solidFill>
                  <a:srgbClr val="002A7E"/>
                </a:solidFill>
                <a:effectLst>
                  <a:glow rad="38100">
                    <a:schemeClr val="accent5">
                      <a:lumMod val="60000"/>
                      <a:lumOff val="40000"/>
                    </a:schemeClr>
                  </a:glow>
                </a:effectLst>
                <a:latin typeface="Berlin Sans FB Demi" panose="020E0802020502020306" pitchFamily="34" charset="0"/>
              </a:rPr>
              <a:t>Bendito Dios vengo delante de ti, reconociendo que soy un pecador y que este pecado me tiene esclavo (mencionar el  pecado o pecados) y no sé cómo escapar, razón por la cual acudo a tu infinito amor y misericordia para que me </a:t>
            </a:r>
            <a:r>
              <a:rPr lang="es-ES" b="1" dirty="0" smtClean="0">
                <a:solidFill>
                  <a:srgbClr val="002A7E"/>
                </a:solidFill>
                <a:effectLst>
                  <a:glow rad="38100">
                    <a:schemeClr val="accent5">
                      <a:lumMod val="60000"/>
                      <a:lumOff val="40000"/>
                    </a:schemeClr>
                  </a:glow>
                </a:effectLst>
                <a:latin typeface="Berlin Sans FB Demi" panose="020E0802020502020306" pitchFamily="34" charset="0"/>
              </a:rPr>
              <a:t>perdones</a:t>
            </a:r>
          </a:p>
          <a:p>
            <a:pPr algn="ctr"/>
            <a:r>
              <a:rPr lang="es-ES" b="1" dirty="0" smtClean="0">
                <a:solidFill>
                  <a:srgbClr val="002A7E"/>
                </a:solidFill>
                <a:effectLst>
                  <a:glow rad="38100">
                    <a:schemeClr val="accent5">
                      <a:lumMod val="60000"/>
                      <a:lumOff val="40000"/>
                    </a:schemeClr>
                  </a:glow>
                </a:effectLst>
                <a:latin typeface="Berlin Sans FB Demi" panose="020E0802020502020306" pitchFamily="34" charset="0"/>
              </a:rPr>
              <a:t> </a:t>
            </a:r>
            <a:r>
              <a:rPr lang="es-ES" b="1" dirty="0">
                <a:solidFill>
                  <a:srgbClr val="002A7E"/>
                </a:solidFill>
                <a:effectLst>
                  <a:glow rad="38100">
                    <a:schemeClr val="accent5">
                      <a:lumMod val="60000"/>
                      <a:lumOff val="40000"/>
                    </a:schemeClr>
                  </a:glow>
                </a:effectLst>
                <a:latin typeface="Berlin Sans FB Demi" panose="020E0802020502020306" pitchFamily="34" charset="0"/>
              </a:rPr>
              <a:t>y liberes, porque he leído que tu palabra dice “el que encubre sus pecados </a:t>
            </a:r>
            <a:r>
              <a:rPr lang="es-ES" b="1" dirty="0" smtClean="0">
                <a:solidFill>
                  <a:srgbClr val="002A7E"/>
                </a:solidFill>
                <a:effectLst>
                  <a:glow rad="38100">
                    <a:schemeClr val="accent5">
                      <a:lumMod val="60000"/>
                      <a:lumOff val="40000"/>
                    </a:schemeClr>
                  </a:glow>
                </a:effectLst>
                <a:latin typeface="Berlin Sans FB Demi" panose="020E0802020502020306" pitchFamily="34" charset="0"/>
              </a:rPr>
              <a:t>no </a:t>
            </a:r>
            <a:r>
              <a:rPr lang="es-ES" b="1" dirty="0">
                <a:solidFill>
                  <a:srgbClr val="002A7E"/>
                </a:solidFill>
                <a:effectLst>
                  <a:glow rad="38100">
                    <a:schemeClr val="accent5">
                      <a:lumMod val="60000"/>
                      <a:lumOff val="40000"/>
                    </a:schemeClr>
                  </a:glow>
                </a:effectLst>
                <a:latin typeface="Berlin Sans FB Demi" panose="020E0802020502020306" pitchFamily="34" charset="0"/>
              </a:rPr>
              <a:t>prosperará, pero el que los confiesa y se aparta, alcanzará misericordia”.</a:t>
            </a:r>
          </a:p>
          <a:p>
            <a:pPr algn="ctr"/>
            <a:r>
              <a:rPr lang="es-ES" b="1" dirty="0">
                <a:solidFill>
                  <a:srgbClr val="002A7E"/>
                </a:solidFill>
                <a:effectLst>
                  <a:glow rad="38100">
                    <a:schemeClr val="accent5">
                      <a:lumMod val="60000"/>
                      <a:lumOff val="40000"/>
                    </a:schemeClr>
                  </a:glow>
                </a:effectLst>
                <a:latin typeface="Berlin Sans FB Demi" panose="020E0802020502020306" pitchFamily="34" charset="0"/>
              </a:rPr>
              <a:t>Amado Dios, te pido perdón (mencionar la lista de pecados), límpiame con la preciosa sangre de tu Hijo Jesucristo y en estos momentos decido aceptar a Jesucristo como mi Señor y Salvador personal, confesando con mi boca que Él es el Señor y creyendo en mi corazón que Ud. lo levantó de los muertos.</a:t>
            </a:r>
          </a:p>
          <a:p>
            <a:pPr algn="ctr"/>
            <a:r>
              <a:rPr lang="es-ES" b="1" dirty="0">
                <a:solidFill>
                  <a:srgbClr val="002A7E"/>
                </a:solidFill>
                <a:effectLst>
                  <a:glow rad="38100">
                    <a:schemeClr val="accent5">
                      <a:lumMod val="60000"/>
                      <a:lumOff val="40000"/>
                    </a:schemeClr>
                  </a:glow>
                </a:effectLst>
                <a:latin typeface="Berlin Sans FB Demi" panose="020E0802020502020306" pitchFamily="34" charset="0"/>
              </a:rPr>
              <a:t>Amado Dios, inscribe mi nombre en el libro de la Vida, que pueda permanecer fiel </a:t>
            </a:r>
            <a:endParaRPr lang="es-ES" b="1" dirty="0" smtClean="0">
              <a:solidFill>
                <a:srgbClr val="002A7E"/>
              </a:solidFill>
              <a:effectLst>
                <a:glow rad="38100">
                  <a:schemeClr val="accent5">
                    <a:lumMod val="60000"/>
                    <a:lumOff val="40000"/>
                  </a:schemeClr>
                </a:glow>
              </a:effectLst>
              <a:latin typeface="Berlin Sans FB Demi" panose="020E0802020502020306" pitchFamily="34" charset="0"/>
            </a:endParaRPr>
          </a:p>
          <a:p>
            <a:pPr algn="ctr"/>
            <a:r>
              <a:rPr lang="es-ES" b="1" dirty="0" smtClean="0">
                <a:solidFill>
                  <a:srgbClr val="002A7E"/>
                </a:solidFill>
                <a:effectLst>
                  <a:glow rad="38100">
                    <a:schemeClr val="accent5">
                      <a:lumMod val="60000"/>
                      <a:lumOff val="40000"/>
                    </a:schemeClr>
                  </a:glow>
                </a:effectLst>
                <a:latin typeface="Berlin Sans FB Demi" panose="020E0802020502020306" pitchFamily="34" charset="0"/>
              </a:rPr>
              <a:t>a </a:t>
            </a:r>
            <a:r>
              <a:rPr lang="es-ES" b="1" dirty="0">
                <a:solidFill>
                  <a:srgbClr val="002A7E"/>
                </a:solidFill>
                <a:effectLst>
                  <a:glow rad="38100">
                    <a:schemeClr val="accent5">
                      <a:lumMod val="60000"/>
                      <a:lumOff val="40000"/>
                    </a:schemeClr>
                  </a:glow>
                </a:effectLst>
                <a:latin typeface="Berlin Sans FB Demi" panose="020E0802020502020306" pitchFamily="34" charset="0"/>
              </a:rPr>
              <a:t>tu Palabra hasta mi muerte y permíteme conocer una iglesia donde se predique un evangelio completo de sana doctrina y pueda congregar en ella. </a:t>
            </a:r>
            <a:endParaRPr lang="es-ES" b="1" dirty="0" smtClean="0">
              <a:solidFill>
                <a:srgbClr val="002A7E"/>
              </a:solidFill>
              <a:effectLst>
                <a:glow rad="38100">
                  <a:schemeClr val="accent5">
                    <a:lumMod val="60000"/>
                    <a:lumOff val="40000"/>
                  </a:schemeClr>
                </a:glow>
              </a:effectLst>
              <a:latin typeface="Berlin Sans FB Demi" panose="020E0802020502020306" pitchFamily="34" charset="0"/>
            </a:endParaRPr>
          </a:p>
          <a:p>
            <a:pPr algn="ctr"/>
            <a:r>
              <a:rPr lang="es-ES" b="1" dirty="0" smtClean="0">
                <a:solidFill>
                  <a:srgbClr val="002A7E"/>
                </a:solidFill>
                <a:effectLst>
                  <a:glow rad="38100">
                    <a:schemeClr val="accent5">
                      <a:lumMod val="60000"/>
                      <a:lumOff val="40000"/>
                    </a:schemeClr>
                  </a:glow>
                </a:effectLst>
                <a:latin typeface="Berlin Sans FB Demi" panose="020E0802020502020306" pitchFamily="34" charset="0"/>
              </a:rPr>
              <a:t>Amén</a:t>
            </a:r>
            <a:r>
              <a:rPr lang="es-ES" b="1" dirty="0">
                <a:solidFill>
                  <a:srgbClr val="002A7E"/>
                </a:solidFill>
                <a:effectLst>
                  <a:glow rad="38100">
                    <a:schemeClr val="accent5">
                      <a:lumMod val="60000"/>
                      <a:lumOff val="40000"/>
                    </a:schemeClr>
                  </a:glow>
                </a:effectLst>
                <a:latin typeface="Berlin Sans FB Demi" panose="020E0802020502020306" pitchFamily="34" charset="0"/>
              </a:rPr>
              <a:t>.</a:t>
            </a:r>
          </a:p>
          <a:p>
            <a:pPr algn="ctr"/>
            <a:endParaRPr lang="es-PE" sz="2000" b="1" dirty="0">
              <a:solidFill>
                <a:srgbClr val="002A7E"/>
              </a:solidFill>
              <a:effectLst>
                <a:glow rad="38100">
                  <a:schemeClr val="accent5">
                    <a:lumMod val="60000"/>
                    <a:lumOff val="40000"/>
                  </a:schemeClr>
                </a:glow>
              </a:effectLst>
              <a:latin typeface="Berlin Sans FB Demi" panose="020E0802020502020306" pitchFamily="34" charset="0"/>
            </a:endParaRPr>
          </a:p>
        </p:txBody>
      </p:sp>
    </p:spTree>
    <p:extLst>
      <p:ext uri="{BB962C8B-B14F-4D97-AF65-F5344CB8AC3E}">
        <p14:creationId xmlns:p14="http://schemas.microsoft.com/office/powerpoint/2010/main" val="688599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568" y="0"/>
            <a:ext cx="9144000" cy="5143500"/>
          </a:xfrm>
          <a:prstGeom prst="rect">
            <a:avLst/>
          </a:prstGeom>
          <a:noFill/>
          <a:ln>
            <a:noFill/>
          </a:ln>
        </p:spPr>
      </p:pic>
      <p:pic>
        <p:nvPicPr>
          <p:cNvPr id="3"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090" t="2206" r="5941" b="6537"/>
          <a:stretch/>
        </p:blipFill>
        <p:spPr bwMode="auto">
          <a:xfrm>
            <a:off x="539552" y="627534"/>
            <a:ext cx="8083296" cy="3877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9371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6" name="1 CuadroTexto"/>
          <p:cNvSpPr txBox="1"/>
          <p:nvPr/>
        </p:nvSpPr>
        <p:spPr>
          <a:xfrm>
            <a:off x="827584" y="4515966"/>
            <a:ext cx="7416824" cy="715566"/>
          </a:xfrm>
          <a:prstGeom prst="rect">
            <a:avLst/>
          </a:prstGeom>
          <a:noFill/>
        </p:spPr>
        <p:txBody>
          <a:bodyPr wrap="square" lIns="68565" tIns="34283" rIns="68565" bIns="34283" rtlCol="0">
            <a:spAutoFit/>
            <a:scene3d>
              <a:camera prst="obliqueBottomLeft"/>
              <a:lightRig rig="threePt" dir="t"/>
            </a:scene3d>
            <a:sp3d extrusionH="69850">
              <a:extrusionClr>
                <a:srgbClr val="0070C0"/>
              </a:extrusionClr>
            </a:sp3d>
          </a:bodyPr>
          <a:lstStyle/>
          <a:p>
            <a:pPr algn="ctr"/>
            <a:r>
              <a:rPr lang="es-ES" sz="14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1C4B58"/>
                  </a:outerShdw>
                </a:effectLst>
                <a:latin typeface="Hobo Std" pitchFamily="34" charset="0"/>
              </a:rPr>
              <a:t>A continuación les mostramos una relación de trabajos cristianos por si alguno despierta su interés.</a:t>
            </a:r>
          </a:p>
          <a:p>
            <a:pPr algn="ctr"/>
            <a:endParaRPr lang="en-US" sz="14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1C4B58"/>
                </a:outerShdw>
              </a:effectLst>
              <a:latin typeface="Hobo Std" pitchFamily="34" charset="0"/>
            </a:endParaRPr>
          </a:p>
        </p:txBody>
      </p:sp>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4471" t="17995" r="14108" b="24362"/>
          <a:stretch/>
        </p:blipFill>
        <p:spPr bwMode="auto">
          <a:xfrm>
            <a:off x="2123728" y="671296"/>
            <a:ext cx="2160240" cy="1271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5791" t="14020" r="5712" b="24267"/>
          <a:stretch/>
        </p:blipFill>
        <p:spPr bwMode="auto">
          <a:xfrm>
            <a:off x="2724911" y="3557016"/>
            <a:ext cx="3685033" cy="850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7158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800" fill="hold"/>
                                        <p:tgtEl>
                                          <p:spTgt spid="1027"/>
                                        </p:tgtEl>
                                        <p:attrNameLst>
                                          <p:attrName>ppt_w</p:attrName>
                                        </p:attrNameLst>
                                      </p:cBhvr>
                                      <p:tavLst>
                                        <p:tav tm="0">
                                          <p:val>
                                            <p:fltVal val="0"/>
                                          </p:val>
                                        </p:tav>
                                        <p:tav tm="100000">
                                          <p:val>
                                            <p:strVal val="#ppt_w"/>
                                          </p:val>
                                        </p:tav>
                                      </p:tavLst>
                                    </p:anim>
                                    <p:anim calcmode="lin" valueType="num">
                                      <p:cBhvr>
                                        <p:cTn id="16" dur="1800" fill="hold"/>
                                        <p:tgtEl>
                                          <p:spTgt spid="102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028"/>
                                        </p:tgtEl>
                                        <p:attrNameLst>
                                          <p:attrName>style.visibility</p:attrName>
                                        </p:attrNameLst>
                                      </p:cBhvr>
                                      <p:to>
                                        <p:strVal val="visible"/>
                                      </p:to>
                                    </p:set>
                                    <p:anim calcmode="lin" valueType="num">
                                      <p:cBhvr>
                                        <p:cTn id="19" dur="1800" fill="hold"/>
                                        <p:tgtEl>
                                          <p:spTgt spid="1028"/>
                                        </p:tgtEl>
                                        <p:attrNameLst>
                                          <p:attrName>ppt_w</p:attrName>
                                        </p:attrNameLst>
                                      </p:cBhvr>
                                      <p:tavLst>
                                        <p:tav tm="0">
                                          <p:val>
                                            <p:fltVal val="0"/>
                                          </p:val>
                                        </p:tav>
                                        <p:tav tm="100000">
                                          <p:val>
                                            <p:strVal val="#ppt_w"/>
                                          </p:val>
                                        </p:tav>
                                      </p:tavLst>
                                    </p:anim>
                                    <p:anim calcmode="lin" valueType="num">
                                      <p:cBhvr>
                                        <p:cTn id="20" dur="1800" fill="hold"/>
                                        <p:tgtEl>
                                          <p:spTgt spid="10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 y="2"/>
            <a:ext cx="9141179" cy="5143501"/>
          </a:xfrm>
          <a:prstGeom prst="rect">
            <a:avLst/>
          </a:prstGeom>
          <a:noFill/>
          <a:ln>
            <a:noFill/>
          </a:ln>
        </p:spPr>
      </p:pic>
      <p:sp>
        <p:nvSpPr>
          <p:cNvPr id="13" name="4 CuadroTexto">
            <a:hlinkClick r:id="rId3"/>
          </p:cNvPr>
          <p:cNvSpPr txBox="1"/>
          <p:nvPr/>
        </p:nvSpPr>
        <p:spPr>
          <a:xfrm>
            <a:off x="323528" y="1347614"/>
            <a:ext cx="372023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a:t>
            </a:r>
            <a:endParaRPr lang="en-US" b="1" dirty="0">
              <a:solidFill>
                <a:srgbClr val="002060"/>
              </a:solidFill>
              <a:cs typeface="Arial" charset="0"/>
            </a:endParaRPr>
          </a:p>
        </p:txBody>
      </p:sp>
      <p:sp>
        <p:nvSpPr>
          <p:cNvPr id="14" name="5 CuadroTexto">
            <a:hlinkClick r:id="rId4"/>
          </p:cNvPr>
          <p:cNvSpPr txBox="1"/>
          <p:nvPr/>
        </p:nvSpPr>
        <p:spPr>
          <a:xfrm>
            <a:off x="323530" y="1851671"/>
            <a:ext cx="367864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II </a:t>
            </a:r>
            <a:endParaRPr lang="en-US" b="1" dirty="0">
              <a:solidFill>
                <a:srgbClr val="002060"/>
              </a:solidFill>
              <a:cs typeface="Arial" charset="0"/>
            </a:endParaRPr>
          </a:p>
        </p:txBody>
      </p:sp>
      <p:sp>
        <p:nvSpPr>
          <p:cNvPr id="16" name="7 CuadroTexto">
            <a:hlinkClick r:id="rId5"/>
          </p:cNvPr>
          <p:cNvSpPr txBox="1"/>
          <p:nvPr/>
        </p:nvSpPr>
        <p:spPr>
          <a:xfrm>
            <a:off x="323530" y="2859782"/>
            <a:ext cx="357077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Jesucristo no es Religión, Él es Vida  </a:t>
            </a:r>
            <a:endParaRPr lang="en-US" b="1" dirty="0">
              <a:solidFill>
                <a:srgbClr val="002060"/>
              </a:solidFill>
              <a:cs typeface="Arial" charset="0"/>
            </a:endParaRPr>
          </a:p>
        </p:txBody>
      </p:sp>
      <p:sp>
        <p:nvSpPr>
          <p:cNvPr id="17" name="8 CuadroTexto">
            <a:hlinkClick r:id="rId6"/>
          </p:cNvPr>
          <p:cNvSpPr txBox="1"/>
          <p:nvPr/>
        </p:nvSpPr>
        <p:spPr>
          <a:xfrm>
            <a:off x="4572001" y="2122046"/>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Cuando el Hombre Confronta a Dios </a:t>
            </a:r>
            <a:endParaRPr lang="en-US" b="1" dirty="0">
              <a:solidFill>
                <a:srgbClr val="002060"/>
              </a:solidFill>
              <a:cs typeface="Arial" charset="0"/>
            </a:endParaRPr>
          </a:p>
        </p:txBody>
      </p:sp>
      <p:sp>
        <p:nvSpPr>
          <p:cNvPr id="18" name="9 CuadroTexto">
            <a:hlinkClick r:id="rId7"/>
          </p:cNvPr>
          <p:cNvSpPr txBox="1"/>
          <p:nvPr/>
        </p:nvSpPr>
        <p:spPr>
          <a:xfrm>
            <a:off x="683569" y="3867896"/>
            <a:ext cx="264237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¿Celebras </a:t>
            </a:r>
            <a:r>
              <a:rPr lang="es-ES" b="1" dirty="0" err="1">
                <a:solidFill>
                  <a:srgbClr val="002060"/>
                </a:solidFill>
                <a:cs typeface="Arial" charset="0"/>
              </a:rPr>
              <a:t>Halloween</a:t>
            </a:r>
            <a:r>
              <a:rPr lang="es-ES" b="1" dirty="0">
                <a:solidFill>
                  <a:srgbClr val="002060"/>
                </a:solidFill>
                <a:cs typeface="Arial" charset="0"/>
              </a:rPr>
              <a:t>?  </a:t>
            </a:r>
            <a:endParaRPr lang="en-US" b="1" dirty="0">
              <a:solidFill>
                <a:srgbClr val="002060"/>
              </a:solidFill>
              <a:cs typeface="Arial" charset="0"/>
            </a:endParaRPr>
          </a:p>
        </p:txBody>
      </p:sp>
      <p:sp>
        <p:nvSpPr>
          <p:cNvPr id="19" name="10 CuadroTexto">
            <a:hlinkClick r:id="rId8"/>
          </p:cNvPr>
          <p:cNvSpPr txBox="1"/>
          <p:nvPr/>
        </p:nvSpPr>
        <p:spPr>
          <a:xfrm>
            <a:off x="611560" y="2355728"/>
            <a:ext cx="299945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Dios, el Taxi y el Instrumento</a:t>
            </a:r>
            <a:endParaRPr lang="en-US" b="1" dirty="0">
              <a:solidFill>
                <a:srgbClr val="002060"/>
              </a:solidFill>
              <a:cs typeface="Arial" charset="0"/>
            </a:endParaRPr>
          </a:p>
        </p:txBody>
      </p:sp>
      <p:sp>
        <p:nvSpPr>
          <p:cNvPr id="20" name="11 CuadroTexto">
            <a:hlinkClick r:id="rId9"/>
          </p:cNvPr>
          <p:cNvSpPr txBox="1"/>
          <p:nvPr/>
        </p:nvSpPr>
        <p:spPr>
          <a:xfrm>
            <a:off x="323530" y="3363839"/>
            <a:ext cx="3481148"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Un Mundo Invisible pero Real </a:t>
            </a:r>
            <a:endParaRPr lang="en-US" b="1" dirty="0">
              <a:solidFill>
                <a:srgbClr val="002060"/>
              </a:solidFill>
              <a:cs typeface="Arial" charset="0"/>
            </a:endParaRPr>
          </a:p>
        </p:txBody>
      </p:sp>
      <p:sp>
        <p:nvSpPr>
          <p:cNvPr id="21" name="12 CuadroTexto">
            <a:hlinkClick r:id="rId10"/>
          </p:cNvPr>
          <p:cNvSpPr txBox="1"/>
          <p:nvPr/>
        </p:nvSpPr>
        <p:spPr>
          <a:xfrm>
            <a:off x="4597870" y="2634140"/>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a:t>
            </a:r>
            <a:endParaRPr lang="en-US" b="1" dirty="0">
              <a:solidFill>
                <a:srgbClr val="002060"/>
              </a:solidFill>
              <a:cs typeface="Arial" charset="0"/>
            </a:endParaRPr>
          </a:p>
        </p:txBody>
      </p:sp>
      <p:sp>
        <p:nvSpPr>
          <p:cNvPr id="22" name="13 CuadroTexto">
            <a:hlinkClick r:id="rId11"/>
          </p:cNvPr>
          <p:cNvSpPr txBox="1"/>
          <p:nvPr/>
        </p:nvSpPr>
        <p:spPr>
          <a:xfrm>
            <a:off x="4588850" y="3080582"/>
            <a:ext cx="421351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a:t>
            </a:r>
            <a:endParaRPr lang="en-US" b="1" dirty="0">
              <a:solidFill>
                <a:srgbClr val="002060"/>
              </a:solidFill>
              <a:cs typeface="Arial" charset="0"/>
            </a:endParaRPr>
          </a:p>
        </p:txBody>
      </p:sp>
      <p:sp>
        <p:nvSpPr>
          <p:cNvPr id="23" name="14 CuadroTexto">
            <a:hlinkClick r:id="rId12"/>
          </p:cNvPr>
          <p:cNvSpPr txBox="1"/>
          <p:nvPr/>
        </p:nvSpPr>
        <p:spPr>
          <a:xfrm>
            <a:off x="4475371" y="356954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III</a:t>
            </a:r>
            <a:endParaRPr lang="en-US" b="1" dirty="0">
              <a:solidFill>
                <a:srgbClr val="002060"/>
              </a:solidFill>
              <a:cs typeface="Arial" charset="0"/>
            </a:endParaRPr>
          </a:p>
        </p:txBody>
      </p:sp>
      <p:sp>
        <p:nvSpPr>
          <p:cNvPr id="24" name="15 CuadroTexto">
            <a:hlinkClick r:id="rId13"/>
          </p:cNvPr>
          <p:cNvSpPr txBox="1"/>
          <p:nvPr/>
        </p:nvSpPr>
        <p:spPr>
          <a:xfrm>
            <a:off x="4492678" y="411830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IV</a:t>
            </a:r>
            <a:endParaRPr lang="en-US" b="1" dirty="0">
              <a:solidFill>
                <a:srgbClr val="002060"/>
              </a:solidFill>
              <a:cs typeface="Arial" charset="0"/>
            </a:endParaRPr>
          </a:p>
        </p:txBody>
      </p:sp>
      <p:sp>
        <p:nvSpPr>
          <p:cNvPr id="27" name="26 Pentágono"/>
          <p:cNvSpPr/>
          <p:nvPr/>
        </p:nvSpPr>
        <p:spPr>
          <a:xfrm>
            <a:off x="6133744"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9"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5008452" y="1394345"/>
            <a:ext cx="3259355"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Eventos Cósmicos por Acontecer</a:t>
            </a:r>
          </a:p>
          <a:p>
            <a:pPr algn="ctr">
              <a:defRPr/>
            </a:pPr>
            <a:r>
              <a:rPr lang="es-ES" b="1" dirty="0">
                <a:solidFill>
                  <a:srgbClr val="002060"/>
                </a:solidFill>
                <a:cs typeface="Arial" charset="0"/>
              </a:rPr>
              <a:t> en el 2015</a:t>
            </a:r>
            <a:endParaRPr lang="en-US" b="1" dirty="0">
              <a:solidFill>
                <a:srgbClr val="002060"/>
              </a:solidFill>
              <a:cs typeface="Arial" charset="0"/>
            </a:endParaRPr>
          </a:p>
        </p:txBody>
      </p:sp>
      <p:sp>
        <p:nvSpPr>
          <p:cNvPr id="26" name="13 CuadroTexto">
            <a:hlinkClick r:id="rId15"/>
          </p:cNvPr>
          <p:cNvSpPr txBox="1"/>
          <p:nvPr/>
        </p:nvSpPr>
        <p:spPr>
          <a:xfrm>
            <a:off x="539554" y="4371952"/>
            <a:ext cx="3100484"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Positivismo Bíblico vs. </a:t>
            </a:r>
          </a:p>
          <a:p>
            <a:pPr algn="ctr">
              <a:defRPr/>
            </a:pPr>
            <a:r>
              <a:rPr lang="es-ES" b="1" dirty="0">
                <a:solidFill>
                  <a:srgbClr val="002060"/>
                </a:solidFill>
                <a:cs typeface="Arial" charset="0"/>
              </a:rPr>
              <a:t>El Positivismo Humanista</a:t>
            </a:r>
            <a:endParaRPr lang="en-US" b="1" dirty="0">
              <a:solidFill>
                <a:srgbClr val="002060"/>
              </a:solidFill>
              <a:cs typeface="Arial" charset="0"/>
            </a:endParaRPr>
          </a:p>
        </p:txBody>
      </p:sp>
    </p:spTree>
    <p:extLst>
      <p:ext uri="{BB962C8B-B14F-4D97-AF65-F5344CB8AC3E}">
        <p14:creationId xmlns:p14="http://schemas.microsoft.com/office/powerpoint/2010/main" val="1405533004"/>
      </p:ext>
    </p:extLst>
  </p:cSld>
  <p:clrMapOvr>
    <a:masterClrMapping/>
  </p:clrMapOvr>
  <mc:AlternateContent xmlns:mc="http://schemas.openxmlformats.org/markup-compatibility/2006" xmlns:p14="http://schemas.microsoft.com/office/powerpoint/2010/main">
    <mc:Choice Requires="p14">
      <p:transition spd="slow">
        <p14:ripple/>
        <p:sndAc>
          <p:endSnd/>
        </p:sndAc>
      </p:transition>
    </mc:Choice>
    <mc:Fallback xmlns="">
      <p:transition spd="slow">
        <p:fade/>
        <p:sndAc>
          <p:endSnd/>
        </p:sndAc>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5987" y="-1"/>
            <a:ext cx="9141179" cy="5143501"/>
          </a:xfrm>
          <a:prstGeom prst="rect">
            <a:avLst/>
          </a:prstGeom>
          <a:noFill/>
          <a:ln>
            <a:noFill/>
          </a:ln>
        </p:spPr>
      </p:pic>
      <p:sp>
        <p:nvSpPr>
          <p:cNvPr id="6" name="5 CuadroTexto">
            <a:hlinkClick r:id="rId3"/>
          </p:cNvPr>
          <p:cNvSpPr txBox="1"/>
          <p:nvPr/>
        </p:nvSpPr>
        <p:spPr>
          <a:xfrm>
            <a:off x="424039" y="2132641"/>
            <a:ext cx="3474901"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 </a:t>
            </a:r>
          </a:p>
          <a:p>
            <a:pPr algn="ctr">
              <a:defRPr/>
            </a:pPr>
            <a:r>
              <a:rPr lang="es-ES" b="1" dirty="0">
                <a:solidFill>
                  <a:srgbClr val="002060"/>
                </a:solidFill>
                <a:cs typeface="Arial" charset="0"/>
              </a:rPr>
              <a:t>por ti en la cruz? - 2</a:t>
            </a:r>
            <a:endParaRPr lang="en-US" b="1" dirty="0">
              <a:solidFill>
                <a:srgbClr val="002060"/>
              </a:solidFill>
              <a:cs typeface="Arial" charset="0"/>
            </a:endParaRPr>
          </a:p>
        </p:txBody>
      </p:sp>
      <p:sp>
        <p:nvSpPr>
          <p:cNvPr id="7" name="6 CuadroTexto">
            <a:hlinkClick r:id="rId4"/>
          </p:cNvPr>
          <p:cNvSpPr txBox="1"/>
          <p:nvPr/>
        </p:nvSpPr>
        <p:spPr>
          <a:xfrm>
            <a:off x="4314600" y="2304938"/>
            <a:ext cx="2570957"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Eclipses de Luna Roja</a:t>
            </a:r>
            <a:endParaRPr lang="en-US" b="1" dirty="0">
              <a:solidFill>
                <a:srgbClr val="002060"/>
              </a:solidFill>
              <a:cs typeface="Arial" charset="0"/>
            </a:endParaRPr>
          </a:p>
        </p:txBody>
      </p:sp>
      <p:sp>
        <p:nvSpPr>
          <p:cNvPr id="8" name="7 CuadroTexto">
            <a:hlinkClick r:id="rId5"/>
          </p:cNvPr>
          <p:cNvSpPr txBox="1"/>
          <p:nvPr/>
        </p:nvSpPr>
        <p:spPr>
          <a:xfrm>
            <a:off x="6987021" y="2315975"/>
            <a:ext cx="207104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Arrebatamiento</a:t>
            </a:r>
            <a:endParaRPr lang="en-US" b="1" dirty="0">
              <a:solidFill>
                <a:srgbClr val="002060"/>
              </a:solidFill>
              <a:cs typeface="Arial" charset="0"/>
            </a:endParaRPr>
          </a:p>
        </p:txBody>
      </p:sp>
      <p:sp>
        <p:nvSpPr>
          <p:cNvPr id="9" name="8 CuadroTexto">
            <a:hlinkClick r:id="rId6"/>
          </p:cNvPr>
          <p:cNvSpPr txBox="1"/>
          <p:nvPr/>
        </p:nvSpPr>
        <p:spPr>
          <a:xfrm>
            <a:off x="4495205" y="1372148"/>
            <a:ext cx="199963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Acto de Juzgar</a:t>
            </a:r>
            <a:endParaRPr lang="en-US" b="1" dirty="0">
              <a:solidFill>
                <a:srgbClr val="002060"/>
              </a:solidFill>
              <a:cs typeface="Arial" charset="0"/>
            </a:endParaRPr>
          </a:p>
        </p:txBody>
      </p:sp>
      <p:sp>
        <p:nvSpPr>
          <p:cNvPr id="10" name="9 CuadroTexto">
            <a:hlinkClick r:id="rId7"/>
          </p:cNvPr>
          <p:cNvSpPr txBox="1"/>
          <p:nvPr/>
        </p:nvSpPr>
        <p:spPr>
          <a:xfrm>
            <a:off x="6797537" y="1385237"/>
            <a:ext cx="221388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Salvación del Alma</a:t>
            </a:r>
            <a:endParaRPr lang="en-US" b="1" dirty="0">
              <a:solidFill>
                <a:srgbClr val="002060"/>
              </a:solidFill>
              <a:cs typeface="Arial" charset="0"/>
            </a:endParaRPr>
          </a:p>
        </p:txBody>
      </p:sp>
      <p:sp>
        <p:nvSpPr>
          <p:cNvPr id="11" name="10 CuadroTexto">
            <a:hlinkClick r:id="rId8"/>
          </p:cNvPr>
          <p:cNvSpPr txBox="1"/>
          <p:nvPr/>
        </p:nvSpPr>
        <p:spPr>
          <a:xfrm>
            <a:off x="433183" y="2924864"/>
            <a:ext cx="349935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Misterio de la Divina Trinidad</a:t>
            </a:r>
            <a:endParaRPr lang="en-US" b="1" dirty="0">
              <a:solidFill>
                <a:srgbClr val="002060"/>
              </a:solidFill>
              <a:cs typeface="Arial" charset="0"/>
            </a:endParaRPr>
          </a:p>
        </p:txBody>
      </p:sp>
      <p:sp>
        <p:nvSpPr>
          <p:cNvPr id="12" name="11 CuadroTexto">
            <a:hlinkClick r:id="rId9"/>
          </p:cNvPr>
          <p:cNvSpPr txBox="1"/>
          <p:nvPr/>
        </p:nvSpPr>
        <p:spPr>
          <a:xfrm>
            <a:off x="5038325" y="2777564"/>
            <a:ext cx="357077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Radiografía Bíblica del Anticristo</a:t>
            </a:r>
            <a:endParaRPr lang="en-US" b="1" dirty="0">
              <a:solidFill>
                <a:srgbClr val="002060"/>
              </a:solidFill>
              <a:cs typeface="Arial" charset="0"/>
            </a:endParaRPr>
          </a:p>
        </p:txBody>
      </p:sp>
      <p:sp>
        <p:nvSpPr>
          <p:cNvPr id="13" name="12 CuadroTexto">
            <a:hlinkClick r:id="rId10"/>
          </p:cNvPr>
          <p:cNvSpPr txBox="1"/>
          <p:nvPr/>
        </p:nvSpPr>
        <p:spPr>
          <a:xfrm>
            <a:off x="698746" y="3394655"/>
            <a:ext cx="299945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Misterio del Espíritu Santo</a:t>
            </a:r>
            <a:endParaRPr lang="en-US" b="1" dirty="0">
              <a:solidFill>
                <a:srgbClr val="002060"/>
              </a:solidFill>
              <a:cs typeface="Arial" charset="0"/>
            </a:endParaRPr>
          </a:p>
        </p:txBody>
      </p:sp>
      <p:sp>
        <p:nvSpPr>
          <p:cNvPr id="14" name="13 CuadroTexto">
            <a:hlinkClick r:id="rId11"/>
          </p:cNvPr>
          <p:cNvSpPr txBox="1"/>
          <p:nvPr/>
        </p:nvSpPr>
        <p:spPr>
          <a:xfrm>
            <a:off x="4657260" y="1830698"/>
            <a:ext cx="428492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¿Existen Varias Maneras de llegar a Dios?</a:t>
            </a:r>
            <a:endParaRPr lang="en-US" b="1" dirty="0">
              <a:solidFill>
                <a:srgbClr val="002060"/>
              </a:solidFill>
              <a:cs typeface="Arial" charset="0"/>
            </a:endParaRPr>
          </a:p>
        </p:txBody>
      </p:sp>
      <p:sp>
        <p:nvSpPr>
          <p:cNvPr id="15" name="14 CuadroTexto">
            <a:hlinkClick r:id="rId12"/>
          </p:cNvPr>
          <p:cNvSpPr txBox="1"/>
          <p:nvPr/>
        </p:nvSpPr>
        <p:spPr>
          <a:xfrm>
            <a:off x="986068" y="3830252"/>
            <a:ext cx="2499542"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Más</a:t>
            </a:r>
            <a:r>
              <a:rPr lang="es-ES" b="1" dirty="0">
                <a:solidFill>
                  <a:srgbClr val="002060"/>
                </a:solidFill>
                <a:effectLst>
                  <a:outerShdw blurRad="38100" dist="38100" dir="2700000" algn="tl">
                    <a:srgbClr val="000000">
                      <a:alpha val="43137"/>
                    </a:srgbClr>
                  </a:outerShdw>
                </a:effectLst>
                <a:cs typeface="Arial" charset="0"/>
              </a:rPr>
              <a:t> </a:t>
            </a:r>
            <a:r>
              <a:rPr lang="es-ES" b="1" dirty="0">
                <a:solidFill>
                  <a:srgbClr val="002060"/>
                </a:solidFill>
                <a:cs typeface="Arial" charset="0"/>
              </a:rPr>
              <a:t>allá de la Muerte</a:t>
            </a:r>
            <a:endParaRPr lang="en-US" b="1" dirty="0">
              <a:solidFill>
                <a:srgbClr val="002060"/>
              </a:solidFill>
              <a:cs typeface="Arial" charset="0"/>
            </a:endParaRPr>
          </a:p>
        </p:txBody>
      </p:sp>
      <p:sp>
        <p:nvSpPr>
          <p:cNvPr id="16" name="13 CuadroTexto">
            <a:hlinkClick r:id="rId13"/>
          </p:cNvPr>
          <p:cNvSpPr txBox="1"/>
          <p:nvPr/>
        </p:nvSpPr>
        <p:spPr>
          <a:xfrm>
            <a:off x="5222580" y="3216454"/>
            <a:ext cx="3279484" cy="623227"/>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Cuando el Hombre le Cambia </a:t>
            </a:r>
          </a:p>
          <a:p>
            <a:pPr algn="ctr">
              <a:defRPr/>
            </a:pPr>
            <a:r>
              <a:rPr lang="es-ES" b="1" dirty="0">
                <a:solidFill>
                  <a:srgbClr val="002060"/>
                </a:solidFill>
                <a:cs typeface="Arial" charset="0"/>
              </a:rPr>
              <a:t>la Gloria a Dios</a:t>
            </a:r>
            <a:endParaRPr lang="en-US" b="1" dirty="0">
              <a:solidFill>
                <a:srgbClr val="002060"/>
              </a:solidFill>
              <a:cs typeface="Arial" charset="0"/>
            </a:endParaRPr>
          </a:p>
        </p:txBody>
      </p:sp>
      <p:sp>
        <p:nvSpPr>
          <p:cNvPr id="18" name="13 CuadroTexto">
            <a:hlinkClick r:id="rId14"/>
          </p:cNvPr>
          <p:cNvSpPr txBox="1"/>
          <p:nvPr/>
        </p:nvSpPr>
        <p:spPr>
          <a:xfrm>
            <a:off x="251520" y="4371952"/>
            <a:ext cx="4161174"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¿Se puede señalar Fechas Exactas para Eventos Apocalípticos?</a:t>
            </a:r>
            <a:endParaRPr lang="en-US" b="1" dirty="0">
              <a:solidFill>
                <a:srgbClr val="002060"/>
              </a:solidFill>
              <a:cs typeface="Arial" charset="0"/>
            </a:endParaRPr>
          </a:p>
        </p:txBody>
      </p:sp>
      <p:sp>
        <p:nvSpPr>
          <p:cNvPr id="23" name="16 CuadroTexto">
            <a:hlinkClick r:id="rId15"/>
          </p:cNvPr>
          <p:cNvSpPr txBox="1"/>
          <p:nvPr/>
        </p:nvSpPr>
        <p:spPr>
          <a:xfrm>
            <a:off x="474423" y="1348237"/>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a:t>
            </a:r>
          </a:p>
          <a:p>
            <a:pPr algn="ctr">
              <a:defRPr/>
            </a:pPr>
            <a:r>
              <a:rPr lang="es-ES" b="1" dirty="0">
                <a:solidFill>
                  <a:srgbClr val="002060"/>
                </a:solidFill>
                <a:cs typeface="Arial" charset="0"/>
              </a:rPr>
              <a:t> por ti en la cruz? - I</a:t>
            </a:r>
            <a:endParaRPr lang="en-US" b="1" dirty="0">
              <a:solidFill>
                <a:srgbClr val="002060"/>
              </a:solidFill>
              <a:cs typeface="Arial" charset="0"/>
            </a:endParaRPr>
          </a:p>
        </p:txBody>
      </p:sp>
      <p:sp>
        <p:nvSpPr>
          <p:cNvPr id="22"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24 Pentágono"/>
          <p:cNvSpPr/>
          <p:nvPr/>
        </p:nvSpPr>
        <p:spPr>
          <a:xfrm>
            <a:off x="6133744"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0"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4" name="23 CuadroTexto">
            <a:hlinkClick r:id="rId16"/>
          </p:cNvPr>
          <p:cNvSpPr txBox="1"/>
          <p:nvPr/>
        </p:nvSpPr>
        <p:spPr>
          <a:xfrm>
            <a:off x="5367235" y="4011911"/>
            <a:ext cx="2968521"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pPr algn="ctr"/>
            <a:r>
              <a:rPr lang="es-ES" b="1" dirty="0">
                <a:solidFill>
                  <a:srgbClr val="002060"/>
                </a:solidFill>
              </a:rPr>
              <a:t>Impactante Testimonio De Un</a:t>
            </a:r>
          </a:p>
          <a:p>
            <a:pPr algn="ctr"/>
            <a:r>
              <a:rPr lang="es-ES" b="1" dirty="0">
                <a:solidFill>
                  <a:srgbClr val="002060"/>
                </a:solidFill>
              </a:rPr>
              <a:t> Ex Terrorista Islámico</a:t>
            </a:r>
          </a:p>
        </p:txBody>
      </p:sp>
    </p:spTree>
    <p:extLst>
      <p:ext uri="{BB962C8B-B14F-4D97-AF65-F5344CB8AC3E}">
        <p14:creationId xmlns:p14="http://schemas.microsoft.com/office/powerpoint/2010/main" val="1333290529"/>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822" y="-1"/>
            <a:ext cx="9141179" cy="5143501"/>
          </a:xfrm>
          <a:prstGeom prst="rect">
            <a:avLst/>
          </a:prstGeom>
          <a:noFill/>
          <a:ln>
            <a:noFill/>
          </a:ln>
        </p:spPr>
      </p:pic>
      <p:sp>
        <p:nvSpPr>
          <p:cNvPr id="9" name="9 CuadroTexto">
            <a:hlinkClick r:id="rId3"/>
          </p:cNvPr>
          <p:cNvSpPr txBox="1"/>
          <p:nvPr/>
        </p:nvSpPr>
        <p:spPr>
          <a:xfrm>
            <a:off x="1043608" y="2268002"/>
            <a:ext cx="221388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Carta de Un Bebé</a:t>
            </a:r>
            <a:endParaRPr lang="en-US" b="1" dirty="0">
              <a:solidFill>
                <a:srgbClr val="002060"/>
              </a:solidFill>
              <a:cs typeface="Arial" charset="0"/>
            </a:endParaRPr>
          </a:p>
        </p:txBody>
      </p:sp>
      <p:sp>
        <p:nvSpPr>
          <p:cNvPr id="10" name="11 CuadroTexto">
            <a:hlinkClick r:id="rId4"/>
          </p:cNvPr>
          <p:cNvSpPr txBox="1"/>
          <p:nvPr/>
        </p:nvSpPr>
        <p:spPr>
          <a:xfrm>
            <a:off x="539554" y="2715767"/>
            <a:ext cx="318873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Peor De Los Sentimientos</a:t>
            </a:r>
            <a:endParaRPr lang="en-US" b="1" dirty="0">
              <a:solidFill>
                <a:srgbClr val="002060"/>
              </a:solidFill>
              <a:cs typeface="Arial" charset="0"/>
            </a:endParaRPr>
          </a:p>
        </p:txBody>
      </p:sp>
      <p:sp>
        <p:nvSpPr>
          <p:cNvPr id="11" name="13 CuadroTexto">
            <a:hlinkClick r:id="rId5"/>
          </p:cNvPr>
          <p:cNvSpPr txBox="1"/>
          <p:nvPr/>
        </p:nvSpPr>
        <p:spPr>
          <a:xfrm>
            <a:off x="4860033" y="1275608"/>
            <a:ext cx="397966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Guerra Contra El Dinero En Efectivo</a:t>
            </a:r>
            <a:endParaRPr lang="en-US" b="1" dirty="0">
              <a:solidFill>
                <a:srgbClr val="002060"/>
              </a:solidFill>
              <a:cs typeface="Arial" charset="0"/>
            </a:endParaRPr>
          </a:p>
        </p:txBody>
      </p:sp>
      <p:sp>
        <p:nvSpPr>
          <p:cNvPr id="12" name="13 CuadroTexto">
            <a:hlinkClick r:id="rId6"/>
          </p:cNvPr>
          <p:cNvSpPr txBox="1"/>
          <p:nvPr/>
        </p:nvSpPr>
        <p:spPr>
          <a:xfrm>
            <a:off x="539553" y="1275608"/>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Testimonio Acerca De Halloween</a:t>
            </a:r>
            <a:endParaRPr lang="en-US"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4957271" y="2456950"/>
            <a:ext cx="3807541"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Testimonio De Un Ex Monje Budista                      Que Regresó De La Muerte</a:t>
            </a:r>
            <a:endParaRPr lang="en-US" b="1" dirty="0">
              <a:solidFill>
                <a:srgbClr val="002060"/>
              </a:solidFill>
              <a:cs typeface="Arial" charset="0"/>
            </a:endParaRPr>
          </a:p>
        </p:txBody>
      </p:sp>
      <p:sp>
        <p:nvSpPr>
          <p:cNvPr id="14" name="13 CuadroTexto">
            <a:hlinkClick r:id="rId8"/>
          </p:cNvPr>
          <p:cNvSpPr txBox="1"/>
          <p:nvPr/>
        </p:nvSpPr>
        <p:spPr>
          <a:xfrm>
            <a:off x="539554" y="3219824"/>
            <a:ext cx="3211249"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Envejecer Es Una Obligación, </a:t>
            </a:r>
          </a:p>
          <a:p>
            <a:pPr algn="ctr">
              <a:defRPr/>
            </a:pPr>
            <a:r>
              <a:rPr lang="es-ES" b="1" dirty="0">
                <a:solidFill>
                  <a:srgbClr val="002060"/>
                </a:solidFill>
                <a:cs typeface="Arial" charset="0"/>
              </a:rPr>
              <a:t>Madurar Es Una Opción</a:t>
            </a:r>
            <a:endParaRPr lang="en-US" b="1" dirty="0">
              <a:solidFill>
                <a:srgbClr val="002060"/>
              </a:solidFill>
              <a:cs typeface="Arial" charset="0"/>
            </a:endParaRPr>
          </a:p>
        </p:txBody>
      </p:sp>
      <p:sp>
        <p:nvSpPr>
          <p:cNvPr id="16" name="13 CuadroTexto">
            <a:hlinkClick r:id="rId9"/>
          </p:cNvPr>
          <p:cNvSpPr txBox="1"/>
          <p:nvPr/>
        </p:nvSpPr>
        <p:spPr>
          <a:xfrm>
            <a:off x="4844380" y="1899572"/>
            <a:ext cx="403272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De Prostituta A Una Vida Con Propósito</a:t>
            </a:r>
            <a:endParaRPr lang="en-US" b="1" dirty="0">
              <a:solidFill>
                <a:srgbClr val="002060"/>
              </a:solidFill>
              <a:cs typeface="Arial" charset="0"/>
            </a:endParaRPr>
          </a:p>
        </p:txBody>
      </p:sp>
      <p:sp>
        <p:nvSpPr>
          <p:cNvPr id="17" name="13 CuadroTexto">
            <a:hlinkClick r:id="rId10"/>
          </p:cNvPr>
          <p:cNvSpPr txBox="1"/>
          <p:nvPr/>
        </p:nvSpPr>
        <p:spPr>
          <a:xfrm>
            <a:off x="683569" y="1779662"/>
            <a:ext cx="288794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Jerusalén, La Ciudad Amada</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5148065" y="3219822"/>
            <a:ext cx="3419221"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r>
              <a:rPr lang="es-ES" b="1" dirty="0">
                <a:solidFill>
                  <a:srgbClr val="002060"/>
                </a:solidFill>
              </a:rPr>
              <a:t>Reconoce Tus Errores Y Serás Libre</a:t>
            </a:r>
          </a:p>
        </p:txBody>
      </p:sp>
      <p:sp>
        <p:nvSpPr>
          <p:cNvPr id="24"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5" name="16 CuadroTexto">
            <a:hlinkClick r:id="rId12"/>
          </p:cNvPr>
          <p:cNvSpPr txBox="1"/>
          <p:nvPr/>
        </p:nvSpPr>
        <p:spPr>
          <a:xfrm>
            <a:off x="5220825" y="3830267"/>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Voluntad Perfecta de Dios y Su Voluntad Permisiva</a:t>
            </a:r>
            <a:endParaRPr lang="en-US" b="1" dirty="0">
              <a:solidFill>
                <a:srgbClr val="002060"/>
              </a:solidFill>
              <a:cs typeface="Arial" charset="0"/>
            </a:endParaRPr>
          </a:p>
        </p:txBody>
      </p:sp>
      <p:sp>
        <p:nvSpPr>
          <p:cNvPr id="23" name="11 CuadroTexto">
            <a:hlinkClick r:id="rId13"/>
          </p:cNvPr>
          <p:cNvSpPr txBox="1"/>
          <p:nvPr/>
        </p:nvSpPr>
        <p:spPr>
          <a:xfrm>
            <a:off x="323530" y="4011911"/>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Planeta </a:t>
            </a:r>
            <a:r>
              <a:rPr lang="es-ES" b="1" dirty="0" err="1" smtClean="0">
                <a:solidFill>
                  <a:srgbClr val="002060"/>
                </a:solidFill>
                <a:cs typeface="Arial" charset="0"/>
              </a:rPr>
              <a:t>Nibiru</a:t>
            </a:r>
            <a:r>
              <a:rPr lang="es-ES" b="1" dirty="0" smtClean="0">
                <a:solidFill>
                  <a:srgbClr val="002060"/>
                </a:solidFill>
                <a:cs typeface="Arial" charset="0"/>
              </a:rPr>
              <a:t> ¿Amenaza o Ficción?</a:t>
            </a:r>
            <a:endParaRPr lang="en-US" b="1" dirty="0">
              <a:solidFill>
                <a:srgbClr val="002060"/>
              </a:solidFill>
              <a:cs typeface="Arial" charset="0"/>
            </a:endParaRPr>
          </a:p>
        </p:txBody>
      </p:sp>
      <p:sp>
        <p:nvSpPr>
          <p:cNvPr id="19" name="11 CuadroTexto">
            <a:hlinkClick r:id="rId14"/>
          </p:cNvPr>
          <p:cNvSpPr txBox="1"/>
          <p:nvPr/>
        </p:nvSpPr>
        <p:spPr>
          <a:xfrm>
            <a:off x="323530" y="4515966"/>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Cómo Obtener Paz Interior</a:t>
            </a:r>
            <a:endParaRPr lang="en-US" b="1" dirty="0">
              <a:solidFill>
                <a:srgbClr val="002060"/>
              </a:solidFill>
              <a:cs typeface="Arial" charset="0"/>
            </a:endParaRPr>
          </a:p>
        </p:txBody>
      </p:sp>
      <p:sp>
        <p:nvSpPr>
          <p:cNvPr id="26" name="25 Pentágono"/>
          <p:cNvSpPr/>
          <p:nvPr/>
        </p:nvSpPr>
        <p:spPr>
          <a:xfrm>
            <a:off x="6133744"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Tree>
    <p:extLst>
      <p:ext uri="{BB962C8B-B14F-4D97-AF65-F5344CB8AC3E}">
        <p14:creationId xmlns:p14="http://schemas.microsoft.com/office/powerpoint/2010/main" val="3455242316"/>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3" y="-1"/>
            <a:ext cx="9141179" cy="5143501"/>
          </a:xfrm>
          <a:prstGeom prst="rect">
            <a:avLst/>
          </a:prstGeom>
          <a:noFill/>
          <a:ln>
            <a:noFill/>
          </a:ln>
        </p:spPr>
      </p:pic>
      <p:sp>
        <p:nvSpPr>
          <p:cNvPr id="12" name="13 CuadroTexto">
            <a:hlinkClick r:id="rId4"/>
          </p:cNvPr>
          <p:cNvSpPr txBox="1"/>
          <p:nvPr/>
        </p:nvSpPr>
        <p:spPr>
          <a:xfrm>
            <a:off x="539552" y="4083918"/>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Niño Regresa del Cielo </a:t>
            </a:r>
            <a:r>
              <a:rPr lang="es-ES" b="1" dirty="0">
                <a:solidFill>
                  <a:srgbClr val="002060"/>
                </a:solidFill>
                <a:latin typeface="Arial Narrow" panose="020B0606020202030204" pitchFamily="34" charset="0"/>
                <a:cs typeface="Arial" charset="0"/>
              </a:rPr>
              <a:t>c</a:t>
            </a:r>
            <a:r>
              <a:rPr lang="es-ES" b="1" dirty="0" smtClean="0">
                <a:solidFill>
                  <a:srgbClr val="002060"/>
                </a:solidFill>
                <a:latin typeface="Arial Narrow" panose="020B0606020202030204" pitchFamily="34" charset="0"/>
                <a:cs typeface="Arial" charset="0"/>
              </a:rPr>
              <a:t>on </a:t>
            </a:r>
            <a:r>
              <a:rPr lang="es-ES" b="1" dirty="0">
                <a:solidFill>
                  <a:srgbClr val="002060"/>
                </a:solidFill>
                <a:latin typeface="Arial Narrow" panose="020B0606020202030204" pitchFamily="34" charset="0"/>
                <a:cs typeface="Arial" charset="0"/>
              </a:rPr>
              <a:t>u</a:t>
            </a:r>
            <a:r>
              <a:rPr lang="es-ES" b="1" dirty="0" smtClean="0">
                <a:solidFill>
                  <a:srgbClr val="002060"/>
                </a:solidFill>
                <a:latin typeface="Arial Narrow" panose="020B0606020202030204" pitchFamily="34" charset="0"/>
                <a:cs typeface="Arial" charset="0"/>
              </a:rPr>
              <a:t>n Mensaje </a:t>
            </a:r>
            <a:r>
              <a:rPr lang="es-ES" b="1" dirty="0">
                <a:solidFill>
                  <a:srgbClr val="002060"/>
                </a:solidFill>
                <a:latin typeface="Arial Narrow" panose="020B0606020202030204" pitchFamily="34" charset="0"/>
                <a:cs typeface="Arial" charset="0"/>
              </a:rPr>
              <a:t>p</a:t>
            </a:r>
            <a:r>
              <a:rPr lang="es-ES" b="1" dirty="0" smtClean="0">
                <a:solidFill>
                  <a:srgbClr val="002060"/>
                </a:solidFill>
                <a:latin typeface="Arial Narrow" panose="020B0606020202030204" pitchFamily="34" charset="0"/>
                <a:cs typeface="Arial" charset="0"/>
              </a:rPr>
              <a:t>ara el Mundo</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4"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5" tIns="34280" rIns="68555"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4" name="3 CuadroTexto"/>
          <p:cNvSpPr txBox="1"/>
          <p:nvPr/>
        </p:nvSpPr>
        <p:spPr>
          <a:xfrm>
            <a:off x="371119" y="674546"/>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6" tIns="34289" rIns="68576" bIns="34289">
            <a:spAutoFit/>
            <a:sp3d extrusionH="139700">
              <a:extrusionClr>
                <a:srgbClr val="002060"/>
              </a:extrusionClr>
            </a:sp3d>
          </a:bodyPr>
          <a:lstStyle/>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1" name="20 Pentágono"/>
          <p:cNvSpPr/>
          <p:nvPr/>
        </p:nvSpPr>
        <p:spPr>
          <a:xfrm>
            <a:off x="6357092" y="4737352"/>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2" tIns="25718" rIns="51432"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26" name="13 CuadroTexto">
            <a:hlinkClick r:id="rId5"/>
          </p:cNvPr>
          <p:cNvSpPr txBox="1"/>
          <p:nvPr/>
        </p:nvSpPr>
        <p:spPr>
          <a:xfrm>
            <a:off x="539552" y="149163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¿Es Halloween Un Inocente Juego </a:t>
            </a:r>
            <a:r>
              <a:rPr lang="es-ES" b="1" dirty="0">
                <a:solidFill>
                  <a:srgbClr val="002060"/>
                </a:solidFill>
                <a:latin typeface="Arial Narrow" panose="020B0606020202030204" pitchFamily="34" charset="0"/>
                <a:cs typeface="Arial" charset="0"/>
              </a:rPr>
              <a:t>d</a:t>
            </a:r>
            <a:r>
              <a:rPr lang="es-ES" b="1" dirty="0" smtClean="0">
                <a:solidFill>
                  <a:srgbClr val="002060"/>
                </a:solidFill>
                <a:latin typeface="Arial Narrow" panose="020B0606020202030204" pitchFamily="34" charset="0"/>
                <a:cs typeface="Arial" charset="0"/>
              </a:rPr>
              <a:t>e Niños?</a:t>
            </a:r>
            <a:endParaRPr lang="en-US"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539552" y="3075806"/>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La Cara Oculta de </a:t>
            </a:r>
            <a:r>
              <a:rPr lang="es-ES" b="1" dirty="0">
                <a:solidFill>
                  <a:srgbClr val="002060"/>
                </a:solidFill>
                <a:latin typeface="Arial Narrow" panose="020B0606020202030204" pitchFamily="34" charset="0"/>
                <a:cs typeface="Arial" charset="0"/>
              </a:rPr>
              <a:t>Halloween</a:t>
            </a:r>
            <a:endParaRPr lang="en-US"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539552" y="2283718"/>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Ex Satanista  Habla  </a:t>
            </a:r>
            <a:r>
              <a:rPr lang="es-ES" b="1" dirty="0">
                <a:solidFill>
                  <a:srgbClr val="002060"/>
                </a:solidFill>
                <a:latin typeface="Arial Narrow" panose="020B0606020202030204" pitchFamily="34" charset="0"/>
                <a:cs typeface="Arial" charset="0"/>
              </a:rPr>
              <a:t>Acerca </a:t>
            </a:r>
            <a:r>
              <a:rPr lang="es-ES" b="1" dirty="0" smtClean="0">
                <a:solidFill>
                  <a:srgbClr val="002060"/>
                </a:solidFill>
                <a:latin typeface="Arial Narrow" panose="020B0606020202030204" pitchFamily="34" charset="0"/>
                <a:cs typeface="Arial" charset="0"/>
              </a:rPr>
              <a:t>de </a:t>
            </a:r>
            <a:r>
              <a:rPr lang="es-ES" b="1" dirty="0">
                <a:solidFill>
                  <a:srgbClr val="002060"/>
                </a:solidFill>
                <a:latin typeface="Arial Narrow" panose="020B0606020202030204" pitchFamily="34" charset="0"/>
                <a:cs typeface="Arial" charset="0"/>
              </a:rPr>
              <a:t>Halloween</a:t>
            </a:r>
            <a:endParaRPr lang="en-US" b="1" dirty="0">
              <a:solidFill>
                <a:srgbClr val="002060"/>
              </a:solidFill>
              <a:latin typeface="Arial Narrow" panose="020B0606020202030204" pitchFamily="34" charset="0"/>
              <a:cs typeface="Arial" charset="0"/>
            </a:endParaRPr>
          </a:p>
        </p:txBody>
      </p:sp>
      <p:sp>
        <p:nvSpPr>
          <p:cNvPr id="10" name="13 CuadroTexto">
            <a:hlinkClick r:id="rId8"/>
          </p:cNvPr>
          <p:cNvSpPr txBox="1"/>
          <p:nvPr/>
        </p:nvSpPr>
        <p:spPr>
          <a:xfrm>
            <a:off x="539552" y="3579862"/>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De Científico a Siervo de Dios</a:t>
            </a:r>
            <a:endParaRPr lang="en-US" b="1" dirty="0">
              <a:solidFill>
                <a:srgbClr val="002060"/>
              </a:solidFill>
              <a:latin typeface="Arial Narrow" panose="020B0606020202030204" pitchFamily="34" charset="0"/>
              <a:cs typeface="Arial" charset="0"/>
            </a:endParaRPr>
          </a:p>
        </p:txBody>
      </p:sp>
      <p:sp>
        <p:nvSpPr>
          <p:cNvPr id="11" name="13 CuadroTexto">
            <a:hlinkClick r:id="rId9"/>
          </p:cNvPr>
          <p:cNvSpPr txBox="1"/>
          <p:nvPr/>
        </p:nvSpPr>
        <p:spPr>
          <a:xfrm>
            <a:off x="4860032" y="149163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¡Reconoce Ud. los Tiempos que Estamos Viviendo?</a:t>
            </a:r>
            <a:endParaRPr lang="en-US" b="1" dirty="0">
              <a:solidFill>
                <a:srgbClr val="002060"/>
              </a:solidFill>
              <a:latin typeface="Arial Narrow" panose="020B0606020202030204" pitchFamily="34" charset="0"/>
              <a:cs typeface="Arial" charset="0"/>
            </a:endParaRPr>
          </a:p>
        </p:txBody>
      </p:sp>
      <p:sp>
        <p:nvSpPr>
          <p:cNvPr id="13" name="13 CuadroTexto">
            <a:hlinkClick r:id="rId10"/>
          </p:cNvPr>
          <p:cNvSpPr txBox="1"/>
          <p:nvPr/>
        </p:nvSpPr>
        <p:spPr>
          <a:xfrm>
            <a:off x="4860032" y="2283718"/>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Un Vistazo a la Eternidad</a:t>
            </a:r>
            <a:endParaRPr lang="en-US" b="1" dirty="0">
              <a:solidFill>
                <a:srgbClr val="002060"/>
              </a:solidFill>
              <a:latin typeface="Arial Narrow" panose="020B0606020202030204" pitchFamily="34" charset="0"/>
              <a:cs typeface="Arial" charset="0"/>
            </a:endParaRPr>
          </a:p>
        </p:txBody>
      </p:sp>
      <p:sp>
        <p:nvSpPr>
          <p:cNvPr id="14" name="13 CuadroTexto">
            <a:hlinkClick r:id="rId11"/>
          </p:cNvPr>
          <p:cNvSpPr txBox="1"/>
          <p:nvPr/>
        </p:nvSpPr>
        <p:spPr>
          <a:xfrm>
            <a:off x="4860032" y="2859782"/>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El Sacrificio de Jesucristo Según el </a:t>
            </a:r>
          </a:p>
          <a:p>
            <a:pPr algn="ctr">
              <a:defRPr/>
            </a:pPr>
            <a:r>
              <a:rPr lang="es-ES" b="1" dirty="0" smtClean="0">
                <a:solidFill>
                  <a:srgbClr val="002060"/>
                </a:solidFill>
                <a:latin typeface="Arial Narrow" panose="020B0606020202030204" pitchFamily="34" charset="0"/>
                <a:cs typeface="Arial" charset="0"/>
              </a:rPr>
              <a:t>Antiguo Testamento</a:t>
            </a:r>
            <a:endParaRPr lang="en-US" b="1" dirty="0">
              <a:solidFill>
                <a:srgbClr val="002060"/>
              </a:solidFill>
              <a:latin typeface="Arial Narrow" panose="020B0606020202030204" pitchFamily="34" charset="0"/>
              <a:cs typeface="Arial" charset="0"/>
            </a:endParaRPr>
          </a:p>
        </p:txBody>
      </p:sp>
      <p:sp>
        <p:nvSpPr>
          <p:cNvPr id="15" name="14 CuadroTexto">
            <a:hlinkClick r:id="rId12"/>
          </p:cNvPr>
          <p:cNvSpPr txBox="1"/>
          <p:nvPr/>
        </p:nvSpPr>
        <p:spPr>
          <a:xfrm>
            <a:off x="4860032" y="3723878"/>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Cómo Reconocer a una Secta</a:t>
            </a:r>
          </a:p>
        </p:txBody>
      </p:sp>
    </p:spTree>
    <p:extLst>
      <p:ext uri="{BB962C8B-B14F-4D97-AF65-F5344CB8AC3E}">
        <p14:creationId xmlns:p14="http://schemas.microsoft.com/office/powerpoint/2010/main" val="2016266040"/>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693</TotalTime>
  <Words>2666</Words>
  <Application>Microsoft Office PowerPoint</Application>
  <PresentationFormat>Presentación en pantalla (16:9)</PresentationFormat>
  <Paragraphs>155</Paragraphs>
  <Slides>31</Slides>
  <Notes>1</Notes>
  <HiddenSlides>0</HiddenSlides>
  <MMClips>1</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 y Roby</dc:creator>
  <cp:lastModifiedBy>Paloma</cp:lastModifiedBy>
  <cp:revision>15</cp:revision>
  <dcterms:created xsi:type="dcterms:W3CDTF">2017-05-11T15:30:17Z</dcterms:created>
  <dcterms:modified xsi:type="dcterms:W3CDTF">2017-05-13T01:32:24Z</dcterms:modified>
</cp:coreProperties>
</file>