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3" r:id="rId3"/>
    <p:sldId id="259" r:id="rId4"/>
    <p:sldId id="262" r:id="rId5"/>
    <p:sldId id="258" r:id="rId6"/>
    <p:sldId id="289" r:id="rId7"/>
    <p:sldId id="257" r:id="rId8"/>
    <p:sldId id="286" r:id="rId9"/>
    <p:sldId id="290" r:id="rId10"/>
    <p:sldId id="265" r:id="rId11"/>
    <p:sldId id="276" r:id="rId12"/>
    <p:sldId id="291" r:id="rId13"/>
    <p:sldId id="261" r:id="rId14"/>
    <p:sldId id="260" r:id="rId15"/>
    <p:sldId id="292" r:id="rId16"/>
    <p:sldId id="268" r:id="rId17"/>
    <p:sldId id="264" r:id="rId18"/>
    <p:sldId id="293" r:id="rId19"/>
    <p:sldId id="266" r:id="rId20"/>
    <p:sldId id="267" r:id="rId21"/>
    <p:sldId id="294" r:id="rId22"/>
    <p:sldId id="270" r:id="rId23"/>
    <p:sldId id="271" r:id="rId24"/>
    <p:sldId id="295" r:id="rId25"/>
    <p:sldId id="272" r:id="rId26"/>
    <p:sldId id="273" r:id="rId27"/>
    <p:sldId id="296" r:id="rId28"/>
    <p:sldId id="274" r:id="rId29"/>
    <p:sldId id="275" r:id="rId30"/>
    <p:sldId id="297" r:id="rId31"/>
    <p:sldId id="288" r:id="rId32"/>
    <p:sldId id="278" r:id="rId33"/>
    <p:sldId id="298" r:id="rId34"/>
    <p:sldId id="281" r:id="rId35"/>
    <p:sldId id="280" r:id="rId36"/>
    <p:sldId id="299" r:id="rId37"/>
    <p:sldId id="285" r:id="rId38"/>
    <p:sldId id="300"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orGUoNYuY4PVzA5tK2e2A" hashData="UktymN5KMiYYHL/8UenzJutRqJ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D3B5"/>
    <a:srgbClr val="DAB482"/>
    <a:srgbClr val="8E4700"/>
    <a:srgbClr val="824100"/>
    <a:srgbClr val="361B00"/>
    <a:srgbClr val="CC3300"/>
    <a:srgbClr val="6C4500"/>
    <a:srgbClr val="582C00"/>
    <a:srgbClr val="60300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7278" y="-58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7C29401-2721-487F-8C6B-045990D775AC}" type="datetimeFigureOut">
              <a:rPr lang="es-PE" smtClean="0"/>
              <a:pPr/>
              <a:t>18/09/2023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2663E71-5214-46DE-9338-8CAFE6541061}"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7C29401-2721-487F-8C6B-045990D775AC}" type="datetimeFigureOut">
              <a:rPr lang="es-PE" smtClean="0"/>
              <a:pPr/>
              <a:t>18/09/2023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2663E71-5214-46DE-9338-8CAFE654106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44369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44369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6" name="5 CuadroTexto"/>
          <p:cNvSpPr txBox="1"/>
          <p:nvPr/>
        </p:nvSpPr>
        <p:spPr>
          <a:xfrm>
            <a:off x="3857620" y="-2428910"/>
            <a:ext cx="4033476" cy="369332"/>
          </a:xfrm>
          <a:prstGeom prst="rect">
            <a:avLst/>
          </a:prstGeom>
          <a:noFill/>
        </p:spPr>
        <p:txBody>
          <a:bodyPr wrap="none" rtlCol="0">
            <a:spAutoFit/>
          </a:bodyPr>
          <a:lstStyle/>
          <a:p>
            <a:r>
              <a:rPr lang="es-PE" dirty="0" smtClean="0"/>
              <a:t>Café: El Breve Respiro en un Mundo Acelerado</a:t>
            </a:r>
            <a:endParaRPr lang="es-PE" dirty="0"/>
          </a:p>
        </p:txBody>
      </p:sp>
      <p:pic>
        <p:nvPicPr>
          <p:cNvPr id="8" name="7 Imagen" descr="cooltext443334597249907.png"/>
          <p:cNvPicPr>
            <a:picLocks noChangeAspect="1"/>
          </p:cNvPicPr>
          <p:nvPr/>
        </p:nvPicPr>
        <p:blipFill>
          <a:blip r:embed="rId4">
            <a:lum bright="-20000" contrast="40000"/>
          </a:blip>
          <a:stretch>
            <a:fillRect/>
          </a:stretch>
        </p:blipFill>
        <p:spPr>
          <a:xfrm>
            <a:off x="3357554" y="214296"/>
            <a:ext cx="1587418" cy="928694"/>
          </a:xfrm>
          <a:prstGeom prst="rect">
            <a:avLst/>
          </a:prstGeom>
        </p:spPr>
      </p:pic>
      <p:pic>
        <p:nvPicPr>
          <p:cNvPr id="9" name="8 Imagen" descr="cooltext443334646522989.png"/>
          <p:cNvPicPr>
            <a:picLocks noChangeAspect="1"/>
          </p:cNvPicPr>
          <p:nvPr/>
        </p:nvPicPr>
        <p:blipFill>
          <a:blip r:embed="rId5">
            <a:lum bright="-20000" contrast="40000"/>
          </a:blip>
          <a:stretch>
            <a:fillRect/>
          </a:stretch>
        </p:blipFill>
        <p:spPr>
          <a:xfrm>
            <a:off x="1785918" y="1071552"/>
            <a:ext cx="1107288" cy="857256"/>
          </a:xfrm>
          <a:prstGeom prst="rect">
            <a:avLst/>
          </a:prstGeom>
        </p:spPr>
      </p:pic>
      <p:pic>
        <p:nvPicPr>
          <p:cNvPr id="10" name="9 Imagen" descr="cooltext443334655159273.png"/>
          <p:cNvPicPr>
            <a:picLocks noChangeAspect="1"/>
          </p:cNvPicPr>
          <p:nvPr/>
        </p:nvPicPr>
        <p:blipFill>
          <a:blip r:embed="rId6">
            <a:lum bright="-20000" contrast="40000"/>
          </a:blip>
          <a:stretch>
            <a:fillRect/>
          </a:stretch>
        </p:blipFill>
        <p:spPr>
          <a:xfrm>
            <a:off x="3214678" y="1071552"/>
            <a:ext cx="2215570" cy="785818"/>
          </a:xfrm>
          <a:prstGeom prst="rect">
            <a:avLst/>
          </a:prstGeom>
        </p:spPr>
      </p:pic>
      <p:pic>
        <p:nvPicPr>
          <p:cNvPr id="11" name="10 Imagen" descr="cooltext443334662622458.png"/>
          <p:cNvPicPr>
            <a:picLocks noChangeAspect="1"/>
          </p:cNvPicPr>
          <p:nvPr/>
        </p:nvPicPr>
        <p:blipFill>
          <a:blip r:embed="rId7">
            <a:lum bright="-20000" contrast="40000"/>
          </a:blip>
          <a:stretch>
            <a:fillRect/>
          </a:stretch>
        </p:blipFill>
        <p:spPr>
          <a:xfrm>
            <a:off x="5572132" y="1142990"/>
            <a:ext cx="1169372" cy="785818"/>
          </a:xfrm>
          <a:prstGeom prst="rect">
            <a:avLst/>
          </a:prstGeom>
        </p:spPr>
      </p:pic>
      <p:pic>
        <p:nvPicPr>
          <p:cNvPr id="12" name="11 Imagen" descr="cooltext443334670648489.png"/>
          <p:cNvPicPr>
            <a:picLocks noChangeAspect="1"/>
          </p:cNvPicPr>
          <p:nvPr/>
        </p:nvPicPr>
        <p:blipFill>
          <a:blip r:embed="rId8">
            <a:lum bright="-20000" contrast="40000"/>
          </a:blip>
          <a:stretch>
            <a:fillRect/>
          </a:stretch>
        </p:blipFill>
        <p:spPr>
          <a:xfrm>
            <a:off x="1000100" y="1928808"/>
            <a:ext cx="2475408" cy="920443"/>
          </a:xfrm>
          <a:prstGeom prst="rect">
            <a:avLst/>
          </a:prstGeom>
        </p:spPr>
      </p:pic>
      <p:pic>
        <p:nvPicPr>
          <p:cNvPr id="13" name="12 Imagen" descr="cooltext443334676421963.png"/>
          <p:cNvPicPr>
            <a:picLocks noChangeAspect="1"/>
          </p:cNvPicPr>
          <p:nvPr/>
        </p:nvPicPr>
        <p:blipFill>
          <a:blip r:embed="rId9">
            <a:lum bright="-20000" contrast="40000"/>
          </a:blip>
          <a:stretch>
            <a:fillRect/>
          </a:stretch>
        </p:blipFill>
        <p:spPr>
          <a:xfrm>
            <a:off x="3714744" y="2000246"/>
            <a:ext cx="1114259" cy="771410"/>
          </a:xfrm>
          <a:prstGeom prst="rect">
            <a:avLst/>
          </a:prstGeom>
        </p:spPr>
      </p:pic>
      <p:pic>
        <p:nvPicPr>
          <p:cNvPr id="14" name="13 Imagen" descr="cooltext443334684621503.png"/>
          <p:cNvPicPr>
            <a:picLocks noChangeAspect="1"/>
          </p:cNvPicPr>
          <p:nvPr/>
        </p:nvPicPr>
        <p:blipFill>
          <a:blip r:embed="rId10">
            <a:lum bright="-20000" contrast="40000"/>
          </a:blip>
          <a:stretch>
            <a:fillRect/>
          </a:stretch>
        </p:blipFill>
        <p:spPr>
          <a:xfrm>
            <a:off x="5000628" y="2000246"/>
            <a:ext cx="2444767" cy="785818"/>
          </a:xfrm>
          <a:prstGeom prst="rect">
            <a:avLst/>
          </a:prstGeom>
        </p:spPr>
      </p:pic>
      <p:pic>
        <p:nvPicPr>
          <p:cNvPr id="16" name="15 Imagen" descr="cooltext443335319380062.png"/>
          <p:cNvPicPr>
            <a:picLocks noChangeAspect="1"/>
          </p:cNvPicPr>
          <p:nvPr/>
        </p:nvPicPr>
        <p:blipFill>
          <a:blip r:embed="rId11"/>
          <a:stretch>
            <a:fillRect/>
          </a:stretch>
        </p:blipFill>
        <p:spPr>
          <a:xfrm>
            <a:off x="6429388" y="4357700"/>
            <a:ext cx="1785918" cy="327079"/>
          </a:xfrm>
          <a:prstGeom prst="rect">
            <a:avLst/>
          </a:prstGeom>
        </p:spPr>
      </p:pic>
      <p:pic>
        <p:nvPicPr>
          <p:cNvPr id="15" name="14 Imagen" descr="cooltext443415783935853.png"/>
          <p:cNvPicPr>
            <a:picLocks noChangeAspect="1"/>
          </p:cNvPicPr>
          <p:nvPr/>
        </p:nvPicPr>
        <p:blipFill>
          <a:blip r:embed="rId12">
            <a:lum bright="-40000" contrast="40000"/>
          </a:blip>
          <a:stretch>
            <a:fillRect/>
          </a:stretch>
        </p:blipFill>
        <p:spPr>
          <a:xfrm>
            <a:off x="4786314" y="357172"/>
            <a:ext cx="660318" cy="736508"/>
          </a:xfrm>
          <a:prstGeom prst="rect">
            <a:avLst/>
          </a:prstGeom>
        </p:spPr>
      </p:pic>
    </p:spTree>
  </p:cSld>
  <p:clrMapOvr>
    <a:masterClrMapping/>
  </p:clrMapOvr>
  <p:transition advClick="0" advTm="30000">
    <p:sndAc>
      <p:stSnd loop="1">
        <p:snd r:embed="rId2" name="Moliendo caf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8" presetClass="exit" presetSubtype="32" fill="hold" grpId="1" nodeType="withEffect">
                                  <p:stCondLst>
                                    <p:cond delay="0"/>
                                  </p:stCondLst>
                                  <p:childTnLst>
                                    <p:animEffect transition="out" filter="diamond(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par>
                          <p:cTn id="33" fill="hold">
                            <p:stCondLst>
                              <p:cond delay="5000"/>
                            </p:stCondLst>
                            <p:childTnLst>
                              <p:par>
                                <p:cTn id="34" presetID="52"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Scale>
                                      <p:cBhvr>
                                        <p:cTn id="36"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8"/>
                                        </p:tgtEl>
                                        <p:attrNameLst>
                                          <p:attrName>ppt_x</p:attrName>
                                          <p:attrName>ppt_y</p:attrName>
                                        </p:attrNameLst>
                                      </p:cBhvr>
                                    </p:animMotion>
                                    <p:animEffect transition="in" filter="fade">
                                      <p:cBhvr>
                                        <p:cTn id="38" dur="2000"/>
                                        <p:tgtEl>
                                          <p:spTgt spid="8"/>
                                        </p:tgtEl>
                                      </p:cBhvr>
                                    </p:animEffect>
                                  </p:childTnLst>
                                </p:cTn>
                              </p:par>
                            </p:childTnLst>
                          </p:cTn>
                        </p:par>
                        <p:par>
                          <p:cTn id="39" fill="hold">
                            <p:stCondLst>
                              <p:cond delay="7000"/>
                            </p:stCondLst>
                            <p:childTnLst>
                              <p:par>
                                <p:cTn id="40" presetID="5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Scale>
                                      <p:cBhvr>
                                        <p:cTn id="42"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2000" decel="50000" fill="hold">
                                          <p:stCondLst>
                                            <p:cond delay="0"/>
                                          </p:stCondLst>
                                        </p:cTn>
                                        <p:tgtEl>
                                          <p:spTgt spid="15"/>
                                        </p:tgtEl>
                                        <p:attrNameLst>
                                          <p:attrName>ppt_x</p:attrName>
                                          <p:attrName>ppt_y</p:attrName>
                                        </p:attrNameLst>
                                      </p:cBhvr>
                                    </p:animMotion>
                                    <p:animEffect transition="in" filter="fade">
                                      <p:cBhvr>
                                        <p:cTn id="44" dur="2000"/>
                                        <p:tgtEl>
                                          <p:spTgt spid="15"/>
                                        </p:tgtEl>
                                      </p:cBhvr>
                                    </p:animEffect>
                                  </p:childTnLst>
                                </p:cTn>
                              </p:par>
                            </p:childTnLst>
                          </p:cTn>
                        </p:par>
                        <p:par>
                          <p:cTn id="45" fill="hold">
                            <p:stCondLst>
                              <p:cond delay="9000"/>
                            </p:stCondLst>
                            <p:childTnLst>
                              <p:par>
                                <p:cTn id="46" presetID="52" presetClass="entr" presetSubtype="0"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Scale>
                                      <p:cBhvr>
                                        <p:cTn id="48"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2000" decel="50000" fill="hold">
                                          <p:stCondLst>
                                            <p:cond delay="0"/>
                                          </p:stCondLst>
                                        </p:cTn>
                                        <p:tgtEl>
                                          <p:spTgt spid="9"/>
                                        </p:tgtEl>
                                        <p:attrNameLst>
                                          <p:attrName>ppt_x</p:attrName>
                                          <p:attrName>ppt_y</p:attrName>
                                        </p:attrNameLst>
                                      </p:cBhvr>
                                    </p:animMotion>
                                    <p:animEffect transition="in" filter="fade">
                                      <p:cBhvr>
                                        <p:cTn id="50" dur="2000"/>
                                        <p:tgtEl>
                                          <p:spTgt spid="9"/>
                                        </p:tgtEl>
                                      </p:cBhvr>
                                    </p:animEffect>
                                  </p:childTnLst>
                                </p:cTn>
                              </p:par>
                            </p:childTnLst>
                          </p:cTn>
                        </p:par>
                        <p:par>
                          <p:cTn id="51" fill="hold">
                            <p:stCondLst>
                              <p:cond delay="11000"/>
                            </p:stCondLst>
                            <p:childTnLst>
                              <p:par>
                                <p:cTn id="52" presetID="52" presetClass="entr" presetSubtype="0" fill="hold" nodeType="afterEffect">
                                  <p:stCondLst>
                                    <p:cond delay="0"/>
                                  </p:stCondLst>
                                  <p:childTnLst>
                                    <p:set>
                                      <p:cBhvr>
                                        <p:cTn id="53" dur="1" fill="hold">
                                          <p:stCondLst>
                                            <p:cond delay="0"/>
                                          </p:stCondLst>
                                        </p:cTn>
                                        <p:tgtEl>
                                          <p:spTgt spid="10"/>
                                        </p:tgtEl>
                                        <p:attrNameLst>
                                          <p:attrName>style.visibility</p:attrName>
                                        </p:attrNameLst>
                                      </p:cBhvr>
                                      <p:to>
                                        <p:strVal val="visible"/>
                                      </p:to>
                                    </p:set>
                                    <p:animScale>
                                      <p:cBhvr>
                                        <p:cTn id="5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000" decel="50000" fill="hold">
                                          <p:stCondLst>
                                            <p:cond delay="0"/>
                                          </p:stCondLst>
                                        </p:cTn>
                                        <p:tgtEl>
                                          <p:spTgt spid="10"/>
                                        </p:tgtEl>
                                        <p:attrNameLst>
                                          <p:attrName>ppt_x</p:attrName>
                                          <p:attrName>ppt_y</p:attrName>
                                        </p:attrNameLst>
                                      </p:cBhvr>
                                    </p:animMotion>
                                    <p:animEffect transition="in" filter="fade">
                                      <p:cBhvr>
                                        <p:cTn id="56" dur="2000"/>
                                        <p:tgtEl>
                                          <p:spTgt spid="10"/>
                                        </p:tgtEl>
                                      </p:cBhvr>
                                    </p:animEffect>
                                  </p:childTnLst>
                                </p:cTn>
                              </p:par>
                            </p:childTnLst>
                          </p:cTn>
                        </p:par>
                        <p:par>
                          <p:cTn id="57" fill="hold">
                            <p:stCondLst>
                              <p:cond delay="13000"/>
                            </p:stCondLst>
                            <p:childTnLst>
                              <p:par>
                                <p:cTn id="58" presetID="52" presetClass="entr" presetSubtype="0"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Scale>
                                      <p:cBhvr>
                                        <p:cTn id="60"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2000" decel="50000" fill="hold">
                                          <p:stCondLst>
                                            <p:cond delay="0"/>
                                          </p:stCondLst>
                                        </p:cTn>
                                        <p:tgtEl>
                                          <p:spTgt spid="11"/>
                                        </p:tgtEl>
                                        <p:attrNameLst>
                                          <p:attrName>ppt_x</p:attrName>
                                          <p:attrName>ppt_y</p:attrName>
                                        </p:attrNameLst>
                                      </p:cBhvr>
                                    </p:animMotion>
                                    <p:animEffect transition="in" filter="fade">
                                      <p:cBhvr>
                                        <p:cTn id="62" dur="2000"/>
                                        <p:tgtEl>
                                          <p:spTgt spid="11"/>
                                        </p:tgtEl>
                                      </p:cBhvr>
                                    </p:animEffect>
                                  </p:childTnLst>
                                </p:cTn>
                              </p:par>
                            </p:childTnLst>
                          </p:cTn>
                        </p:par>
                        <p:par>
                          <p:cTn id="63" fill="hold">
                            <p:stCondLst>
                              <p:cond delay="15000"/>
                            </p:stCondLst>
                            <p:childTnLst>
                              <p:par>
                                <p:cTn id="64" presetID="5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Scale>
                                      <p:cBhvr>
                                        <p:cTn id="66"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2000" decel="50000" fill="hold">
                                          <p:stCondLst>
                                            <p:cond delay="0"/>
                                          </p:stCondLst>
                                        </p:cTn>
                                        <p:tgtEl>
                                          <p:spTgt spid="12"/>
                                        </p:tgtEl>
                                        <p:attrNameLst>
                                          <p:attrName>ppt_x</p:attrName>
                                          <p:attrName>ppt_y</p:attrName>
                                        </p:attrNameLst>
                                      </p:cBhvr>
                                    </p:animMotion>
                                    <p:animEffect transition="in" filter="fade">
                                      <p:cBhvr>
                                        <p:cTn id="68" dur="2000"/>
                                        <p:tgtEl>
                                          <p:spTgt spid="12"/>
                                        </p:tgtEl>
                                      </p:cBhvr>
                                    </p:animEffect>
                                  </p:childTnLst>
                                </p:cTn>
                              </p:par>
                            </p:childTnLst>
                          </p:cTn>
                        </p:par>
                        <p:par>
                          <p:cTn id="69" fill="hold">
                            <p:stCondLst>
                              <p:cond delay="17000"/>
                            </p:stCondLst>
                            <p:childTnLst>
                              <p:par>
                                <p:cTn id="70" presetID="52" presetClass="entr" presetSubtype="0" fill="hold" nodeType="afterEffect">
                                  <p:stCondLst>
                                    <p:cond delay="0"/>
                                  </p:stCondLst>
                                  <p:childTnLst>
                                    <p:set>
                                      <p:cBhvr>
                                        <p:cTn id="71" dur="1" fill="hold">
                                          <p:stCondLst>
                                            <p:cond delay="0"/>
                                          </p:stCondLst>
                                        </p:cTn>
                                        <p:tgtEl>
                                          <p:spTgt spid="13"/>
                                        </p:tgtEl>
                                        <p:attrNameLst>
                                          <p:attrName>style.visibility</p:attrName>
                                        </p:attrNameLst>
                                      </p:cBhvr>
                                      <p:to>
                                        <p:strVal val="visible"/>
                                      </p:to>
                                    </p:set>
                                    <p:animScale>
                                      <p:cBhvr>
                                        <p:cTn id="72"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2000" decel="50000" fill="hold">
                                          <p:stCondLst>
                                            <p:cond delay="0"/>
                                          </p:stCondLst>
                                        </p:cTn>
                                        <p:tgtEl>
                                          <p:spTgt spid="13"/>
                                        </p:tgtEl>
                                        <p:attrNameLst>
                                          <p:attrName>ppt_x</p:attrName>
                                          <p:attrName>ppt_y</p:attrName>
                                        </p:attrNameLst>
                                      </p:cBhvr>
                                    </p:animMotion>
                                    <p:animEffect transition="in" filter="fade">
                                      <p:cBhvr>
                                        <p:cTn id="74" dur="2000"/>
                                        <p:tgtEl>
                                          <p:spTgt spid="13"/>
                                        </p:tgtEl>
                                      </p:cBhvr>
                                    </p:animEffect>
                                  </p:childTnLst>
                                </p:cTn>
                              </p:par>
                            </p:childTnLst>
                          </p:cTn>
                        </p:par>
                        <p:par>
                          <p:cTn id="75" fill="hold">
                            <p:stCondLst>
                              <p:cond delay="19000"/>
                            </p:stCondLst>
                            <p:childTnLst>
                              <p:par>
                                <p:cTn id="76" presetID="52" presetClass="entr" presetSubtype="0" fill="hold" nodeType="afterEffect">
                                  <p:stCondLst>
                                    <p:cond delay="0"/>
                                  </p:stCondLst>
                                  <p:childTnLst>
                                    <p:set>
                                      <p:cBhvr>
                                        <p:cTn id="77" dur="1" fill="hold">
                                          <p:stCondLst>
                                            <p:cond delay="0"/>
                                          </p:stCondLst>
                                        </p:cTn>
                                        <p:tgtEl>
                                          <p:spTgt spid="14"/>
                                        </p:tgtEl>
                                        <p:attrNameLst>
                                          <p:attrName>style.visibility</p:attrName>
                                        </p:attrNameLst>
                                      </p:cBhvr>
                                      <p:to>
                                        <p:strVal val="visible"/>
                                      </p:to>
                                    </p:set>
                                    <p:animScale>
                                      <p:cBhvr>
                                        <p:cTn id="78"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2000" decel="50000" fill="hold">
                                          <p:stCondLst>
                                            <p:cond delay="0"/>
                                          </p:stCondLst>
                                        </p:cTn>
                                        <p:tgtEl>
                                          <p:spTgt spid="14"/>
                                        </p:tgtEl>
                                        <p:attrNameLst>
                                          <p:attrName>ppt_x</p:attrName>
                                          <p:attrName>ppt_y</p:attrName>
                                        </p:attrNameLst>
                                      </p:cBhvr>
                                    </p:animMotion>
                                    <p:animEffect transition="in" filter="fade">
                                      <p:cBhvr>
                                        <p:cTn id="80" dur="2000"/>
                                        <p:tgtEl>
                                          <p:spTgt spid="14"/>
                                        </p:tgtEl>
                                      </p:cBhvr>
                                    </p:animEffect>
                                  </p:childTnLst>
                                </p:cTn>
                              </p:par>
                            </p:childTnLst>
                          </p:cTn>
                        </p:par>
                        <p:par>
                          <p:cTn id="81" fill="hold">
                            <p:stCondLst>
                              <p:cond delay="21000"/>
                            </p:stCondLst>
                            <p:childTnLst>
                              <p:par>
                                <p:cTn id="82" presetID="23" presetClass="entr" presetSubtype="16" fill="hold"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2000" fill="hold"/>
                                        <p:tgtEl>
                                          <p:spTgt spid="16"/>
                                        </p:tgtEl>
                                        <p:attrNameLst>
                                          <p:attrName>ppt_w</p:attrName>
                                        </p:attrNameLst>
                                      </p:cBhvr>
                                      <p:tavLst>
                                        <p:tav tm="0">
                                          <p:val>
                                            <p:fltVal val="0"/>
                                          </p:val>
                                        </p:tav>
                                        <p:tav tm="100000">
                                          <p:val>
                                            <p:strVal val="#ppt_w"/>
                                          </p:val>
                                        </p:tav>
                                      </p:tavLst>
                                    </p:anim>
                                    <p:anim calcmode="lin" valueType="num">
                                      <p:cBhvr>
                                        <p:cTn id="85" dur="2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831544"/>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El aroma del café, como un abrazo  cálido en una mañana  fría de invierno, me envuelve cada vez que entro en esa pequeña cafetería  en la esquina de mi calle. Es un lugar especial, un refugio de tranquilidad  en medio del ajetreo diario  de la ciudad.</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A4DE">
                <a:shade val="67500"/>
                <a:satMod val="115000"/>
              </a:srgbClr>
            </a:gs>
            <a:gs pos="100000">
              <a:srgbClr val="00A4DE">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911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361B00"/>
              </a:gs>
              <a:gs pos="50000">
                <a:srgbClr val="663300">
                  <a:tint val="44500"/>
                  <a:satMod val="160000"/>
                </a:srgbClr>
              </a:gs>
              <a:gs pos="100000">
                <a:srgbClr val="663300">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3911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strVal val="ppt_h"/>
                                          </p:val>
                                        </p:tav>
                                      </p:tavLst>
                                    </p:anim>
                                    <p:set>
                                      <p:cBhvr>
                                        <p:cTn id="15" dur="1" fill="hold">
                                          <p:stCondLst>
                                            <p:cond delay="4999"/>
                                          </p:stCondLst>
                                        </p:cTn>
                                        <p:tgtEl>
                                          <p:spTgt spid="4"/>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5" name="4 Rectángulo"/>
          <p:cNvSpPr/>
          <p:nvPr/>
        </p:nvSpPr>
        <p:spPr>
          <a:xfrm>
            <a:off x="0" y="0"/>
            <a:ext cx="9144000" cy="5143500"/>
          </a:xfrm>
          <a:prstGeom prst="rect">
            <a:avLst/>
          </a:prstGeom>
          <a:gradFill flip="none" rotWithShape="1">
            <a:gsLst>
              <a:gs pos="18000">
                <a:srgbClr val="663300"/>
              </a:gs>
              <a:gs pos="50000">
                <a:srgbClr val="582C00">
                  <a:tint val="44500"/>
                  <a:satMod val="160000"/>
                </a:srgbClr>
              </a:gs>
              <a:gs pos="100000">
                <a:srgbClr val="582C0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20000">
                <a:srgbClr val="361B00"/>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4/3*ppt_w"/>
                                          </p:val>
                                        </p:tav>
                                      </p:tavLst>
                                    </p:anim>
                                    <p:anim calcmode="lin" valueType="num">
                                      <p:cBhvr>
                                        <p:cTn id="7" dur="5000"/>
                                        <p:tgtEl>
                                          <p:spTgt spid="7"/>
                                        </p:tgtEl>
                                        <p:attrNameLst>
                                          <p:attrName>ppt_h</p:attrName>
                                        </p:attrNameLst>
                                      </p:cBhvr>
                                      <p:tavLst>
                                        <p:tav tm="0">
                                          <p:val>
                                            <p:strVal val="ppt_h"/>
                                          </p:val>
                                        </p:tav>
                                        <p:tav tm="100000">
                                          <p:val>
                                            <p:strVal val="4/3*ppt_h"/>
                                          </p:val>
                                        </p:tav>
                                      </p:tavLst>
                                    </p:anim>
                                    <p:set>
                                      <p:cBhvr>
                                        <p:cTn id="8" dur="1" fill="hold">
                                          <p:stCondLst>
                                            <p:cond delay="4999"/>
                                          </p:stCondLst>
                                        </p:cTn>
                                        <p:tgtEl>
                                          <p:spTgt spid="7"/>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2/3*ppt_w"/>
                                          </p:val>
                                        </p:tav>
                                      </p:tavLst>
                                    </p:anim>
                                    <p:anim calcmode="lin" valueType="num">
                                      <p:cBhvr>
                                        <p:cTn id="14" dur="5000"/>
                                        <p:tgtEl>
                                          <p:spTgt spid="6"/>
                                        </p:tgtEl>
                                        <p:attrNameLst>
                                          <p:attrName>ppt_h</p:attrName>
                                        </p:attrNameLst>
                                      </p:cBhvr>
                                      <p:tavLst>
                                        <p:tav tm="0">
                                          <p:val>
                                            <p:strVal val="ppt_h"/>
                                          </p:val>
                                        </p:tav>
                                        <p:tav tm="100000">
                                          <p:val>
                                            <p:strVal val="2/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5"/>
                                        </p:tgtEl>
                                        <p:attrNameLst>
                                          <p:attrName>ppt_w</p:attrName>
                                        </p:attrNameLst>
                                      </p:cBhvr>
                                      <p:tavLst>
                                        <p:tav tm="0">
                                          <p:val>
                                            <p:strVal val="ppt_w"/>
                                          </p:val>
                                        </p:tav>
                                        <p:tav tm="100000">
                                          <p:val>
                                            <p:strVal val="2/3*ppt_w"/>
                                          </p:val>
                                        </p:tav>
                                      </p:tavLst>
                                    </p:anim>
                                    <p:anim calcmode="lin" valueType="num">
                                      <p:cBhvr>
                                        <p:cTn id="21" dur="5000"/>
                                        <p:tgtEl>
                                          <p:spTgt spid="5"/>
                                        </p:tgtEl>
                                        <p:attrNameLst>
                                          <p:attrName>ppt_h</p:attrName>
                                        </p:attrNameLst>
                                      </p:cBhvr>
                                      <p:tavLst>
                                        <p:tav tm="0">
                                          <p:val>
                                            <p:strVal val="ppt_h"/>
                                          </p:val>
                                        </p:tav>
                                        <p:tav tm="100000">
                                          <p:val>
                                            <p:strVal val="2/3*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5000" fill="hold"/>
                                        <p:tgtEl>
                                          <p:spTgt spid="1026"/>
                                        </p:tgtEl>
                                        <p:attrNameLst>
                                          <p:attrName>ppt_w</p:attrName>
                                        </p:attrNameLst>
                                      </p:cBhvr>
                                      <p:tavLst>
                                        <p:tav tm="0">
                                          <p:val>
                                            <p:strVal val="4/3*#ppt_w"/>
                                          </p:val>
                                        </p:tav>
                                        <p:tav tm="100000">
                                          <p:val>
                                            <p:strVal val="#ppt_w"/>
                                          </p:val>
                                        </p:tav>
                                      </p:tavLst>
                                    </p:anim>
                                    <p:anim calcmode="lin" valueType="num">
                                      <p:cBhvr>
                                        <p:cTn id="29" dur="5000" fill="hold"/>
                                        <p:tgtEl>
                                          <p:spTgt spid="1026"/>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1026"/>
                                        </p:tgtEl>
                                        <p:attrNameLst>
                                          <p:attrName>style.visibility</p:attrName>
                                        </p:attrNameLst>
                                      </p:cBhvr>
                                      <p:to>
                                        <p:strVal val="visible"/>
                                      </p:to>
                                    </p:set>
                                    <p:animEffect transition="in" filter="box(out)">
                                      <p:cBhvr>
                                        <p:cTn id="32"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062103"/>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Cada taza de café que he disfrutado allí a lo largo de los años ha sido mucho más que una simple bebida; ha sido una experiencia emocional que ha dejado huella en mi corazón.</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0" scaled="1"/>
        </a:gradFill>
        <a:effectLst/>
      </p:bgPr>
    </p:bg>
    <p:spTree>
      <p:nvGrpSpPr>
        <p:cNvPr id="1" name=""/>
        <p:cNvGrpSpPr/>
        <p:nvPr/>
      </p:nvGrpSpPr>
      <p:grpSpPr>
        <a:xfrm>
          <a:off x="0" y="0"/>
          <a:ext cx="0" cy="0"/>
          <a:chOff x="0" y="0"/>
          <a:chExt cx="0" cy="0"/>
        </a:xfrm>
      </p:grpSpPr>
      <p:pic>
        <p:nvPicPr>
          <p:cNvPr id="2" name="1 Imagen" descr="632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663300">
                  <a:tint val="44500"/>
                  <a:satMod val="160000"/>
                </a:srgbClr>
              </a:gs>
              <a:gs pos="100000">
                <a:srgbClr val="6633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2060"/>
              </a:gs>
              <a:gs pos="50000">
                <a:srgbClr val="663300">
                  <a:tint val="44500"/>
                  <a:satMod val="160000"/>
                </a:srgbClr>
              </a:gs>
              <a:gs pos="100000">
                <a:srgbClr val="663300">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632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4"/>
                                        </p:tgtEl>
                                        <p:attrNameLst>
                                          <p:attrName>ppt_w</p:attrName>
                                        </p:attrNameLst>
                                      </p:cBhvr>
                                      <p:tavLst>
                                        <p:tav tm="0">
                                          <p:val>
                                            <p:strVal val="ppt_w"/>
                                          </p:val>
                                        </p:tav>
                                        <p:tav tm="100000">
                                          <p:val>
                                            <p:strVal val="4/3*ppt_w"/>
                                          </p:val>
                                        </p:tav>
                                      </p:tavLst>
                                    </p:anim>
                                    <p:anim calcmode="lin" valueType="num">
                                      <p:cBhvr>
                                        <p:cTn id="21" dur="5000"/>
                                        <p:tgtEl>
                                          <p:spTgt spid="4"/>
                                        </p:tgtEl>
                                        <p:attrNameLst>
                                          <p:attrName>ppt_h</p:attrName>
                                        </p:attrNameLst>
                                      </p:cBhvr>
                                      <p:tavLst>
                                        <p:tav tm="0">
                                          <p:val>
                                            <p:strVal val="ppt_h"/>
                                          </p:val>
                                        </p:tav>
                                        <p:tav tm="100000">
                                          <p:val>
                                            <p:strVal val="4/3*ppt_h"/>
                                          </p:val>
                                        </p:tav>
                                      </p:tavLst>
                                    </p:anim>
                                    <p:set>
                                      <p:cBhvr>
                                        <p:cTn id="22" dur="1" fill="hold">
                                          <p:stCondLst>
                                            <p:cond delay="4999"/>
                                          </p:stCondLst>
                                        </p:cTn>
                                        <p:tgtEl>
                                          <p:spTgt spid="4"/>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B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wallpaperbetter.com_1920x1080(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582C00"/>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wallpaperbetter.com_1920x1080(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heckerboard(across)">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308324"/>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El café, con su fragancia embriagadora, me transporta a momentos de nostalgia y alegría. Recuerdo cómo, cuando era niña, solía ver a mi madre preparar una taza de café con esmero cada mañana. </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24000">
              <a:srgbClr val="361B00"/>
            </a:gs>
            <a:gs pos="50000">
              <a:srgbClr val="A27140">
                <a:shade val="67500"/>
                <a:satMod val="115000"/>
              </a:srgbClr>
            </a:gs>
            <a:gs pos="100000">
              <a:srgbClr val="A2714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6547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63300"/>
              </a:gs>
              <a:gs pos="50000">
                <a:srgbClr val="E9D3B5">
                  <a:shade val="67500"/>
                  <a:satMod val="115000"/>
                </a:srgbClr>
              </a:gs>
              <a:gs pos="100000">
                <a:srgbClr val="E9D3B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5000">
                <a:srgbClr val="180C00"/>
              </a:gs>
              <a:gs pos="50000">
                <a:srgbClr val="E9D3B5">
                  <a:shade val="67500"/>
                  <a:satMod val="115000"/>
                </a:srgbClr>
              </a:gs>
              <a:gs pos="100000">
                <a:srgbClr val="E9D3B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6547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8" presetClass="exit" presetSubtype="32" fill="hold" grpId="1" nodeType="withEffect">
                                  <p:stCondLst>
                                    <p:cond delay="0"/>
                                  </p:stCondLst>
                                  <p:childTnLst>
                                    <p:animEffect transition="out" filter="diamond(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80C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wallpaperbetter.com_1920x10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50000"/>
                </a:schemeClr>
              </a:gs>
              <a:gs pos="50000">
                <a:srgbClr val="E9D3B5">
                  <a:shade val="67500"/>
                  <a:satMod val="115000"/>
                </a:srgbClr>
              </a:gs>
              <a:gs pos="100000">
                <a:srgbClr val="E9D3B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80C00"/>
              </a:gs>
              <a:gs pos="50000">
                <a:srgbClr val="A27140">
                  <a:shade val="67500"/>
                  <a:satMod val="115000"/>
                </a:srgbClr>
              </a:gs>
              <a:gs pos="100000">
                <a:srgbClr val="A2714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llpaperbetter.com_1920x10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50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50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50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plus(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800767"/>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El sonido del molinillo triturando los granos frescos y el aroma que llenaba la cocina eran señales de que el día estaba por comenzar.  Aquella taza de café era el vínculo que compartíamos, una conexión profunda que trascendía  las palabras.</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50000">
              <a:srgbClr val="663300">
                <a:tint val="44500"/>
                <a:satMod val="160000"/>
              </a:srgbClr>
            </a:gs>
            <a:gs pos="100000">
              <a:srgbClr val="663300">
                <a:tint val="23500"/>
                <a:satMod val="160000"/>
              </a:srgbClr>
            </a:gs>
          </a:gsLst>
          <a:lin ang="10800000" scaled="1"/>
          <a:tileRect/>
        </a:gradFill>
        <a:effectLst/>
      </p:bgPr>
    </p:bg>
    <p:spTree>
      <p:nvGrpSpPr>
        <p:cNvPr id="1" name=""/>
        <p:cNvGrpSpPr/>
        <p:nvPr/>
      </p:nvGrpSpPr>
      <p:grpSpPr>
        <a:xfrm>
          <a:off x="0" y="0"/>
          <a:ext cx="0" cy="0"/>
          <a:chOff x="0" y="0"/>
          <a:chExt cx="0" cy="0"/>
        </a:xfrm>
      </p:grpSpPr>
      <p:pic>
        <p:nvPicPr>
          <p:cNvPr id="2" name="1 Imagen" descr="2180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361B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180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fltVal val="0"/>
                                          </p:val>
                                        </p:tav>
                                        <p:tav tm="100000">
                                          <p:val>
                                            <p:strVal val="#ppt_w"/>
                                          </p:val>
                                        </p:tav>
                                      </p:tavLst>
                                    </p:anim>
                                    <p:anim calcmode="lin" valueType="num">
                                      <p:cBhvr>
                                        <p:cTn id="22" dur="5000" fill="hold"/>
                                        <p:tgtEl>
                                          <p:spTgt spid="2"/>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vertical)">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2107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64" y="0"/>
            <a:ext cx="9144064" cy="5143500"/>
          </a:xfrm>
          <a:prstGeom prst="rect">
            <a:avLst/>
          </a:prstGeom>
          <a:gradFill flip="none" rotWithShape="1">
            <a:gsLst>
              <a:gs pos="0">
                <a:schemeClr val="bg1"/>
              </a:gs>
              <a:gs pos="50000">
                <a:srgbClr val="664728">
                  <a:shade val="67500"/>
                  <a:satMod val="115000"/>
                </a:srgbClr>
              </a:gs>
              <a:gs pos="100000">
                <a:srgbClr val="66472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64" y="0"/>
            <a:ext cx="9144064" cy="5143500"/>
          </a:xfrm>
          <a:prstGeom prst="rect">
            <a:avLst/>
          </a:prstGeom>
          <a:gradFill flip="none" rotWithShape="1">
            <a:gsLst>
              <a:gs pos="0">
                <a:schemeClr val="accent6">
                  <a:lumMod val="50000"/>
                </a:schemeClr>
              </a:gs>
              <a:gs pos="50000">
                <a:srgbClr val="663300">
                  <a:tint val="44500"/>
                  <a:satMod val="160000"/>
                </a:srgbClr>
              </a:gs>
              <a:gs pos="100000">
                <a:srgbClr val="663300">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107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plus(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554545"/>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En la cafetería, mientras espero mi café, observo a las personas que entran y salen. Hay estudiantes ocupados con sus apuntes, parejas que comparten risas y miradas, y solitarios que encuentran consuelo en la soledad de un rincón. </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1818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80C00"/>
              </a:gs>
              <a:gs pos="50000">
                <a:srgbClr val="A27140">
                  <a:shade val="67500"/>
                  <a:satMod val="115000"/>
                </a:srgbClr>
              </a:gs>
              <a:gs pos="100000">
                <a:srgbClr val="A2714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BC5908"/>
              </a:gs>
              <a:gs pos="50000">
                <a:srgbClr val="582C00">
                  <a:tint val="44500"/>
                  <a:satMod val="160000"/>
                </a:srgbClr>
              </a:gs>
              <a:gs pos="100000">
                <a:srgbClr val="582C0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1818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3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ppt_w"/>
                                          </p:val>
                                        </p:tav>
                                        <p:tav tm="100000">
                                          <p:val>
                                            <p:strVal val="#ppt_w"/>
                                          </p:val>
                                        </p:tav>
                                      </p:tavLst>
                                    </p:anim>
                                    <p:anim calcmode="lin" valueType="num">
                                      <p:cBhvr>
                                        <p:cTn id="29" dur="5000" fill="hold"/>
                                        <p:tgtEl>
                                          <p:spTgt spid="2"/>
                                        </p:tgtEl>
                                        <p:attrNameLst>
                                          <p:attrName>ppt_h</p:attrName>
                                        </p:attrNameLst>
                                      </p:cBhvr>
                                      <p:tavLst>
                                        <p:tav tm="0">
                                          <p:val>
                                            <p:strVal val="4*#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9000">
              <a:srgbClr val="603000"/>
            </a:gs>
            <a:gs pos="50000">
              <a:srgbClr val="582C00">
                <a:tint val="44500"/>
                <a:satMod val="160000"/>
              </a:srgbClr>
            </a:gs>
            <a:gs pos="100000">
              <a:srgbClr val="582C00">
                <a:tint val="23500"/>
                <a:satMod val="160000"/>
              </a:srgbClr>
            </a:gs>
          </a:gsLst>
          <a:lin ang="16200000" scaled="1"/>
        </a:gradFill>
        <a:effectLst/>
      </p:bgPr>
    </p:bg>
    <p:spTree>
      <p:nvGrpSpPr>
        <p:cNvPr id="1" name=""/>
        <p:cNvGrpSpPr/>
        <p:nvPr/>
      </p:nvGrpSpPr>
      <p:grpSpPr>
        <a:xfrm>
          <a:off x="0" y="0"/>
          <a:ext cx="0" cy="0"/>
          <a:chOff x="0" y="0"/>
          <a:chExt cx="0" cy="0"/>
        </a:xfrm>
      </p:grpSpPr>
      <p:pic>
        <p:nvPicPr>
          <p:cNvPr id="2" name="1 Imagen" descr="4589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993300"/>
              </a:gs>
              <a:gs pos="50000">
                <a:srgbClr val="361B00">
                  <a:tint val="44500"/>
                  <a:satMod val="160000"/>
                </a:srgbClr>
              </a:gs>
              <a:gs pos="100000">
                <a:srgbClr val="361B0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80C00"/>
              </a:gs>
              <a:gs pos="50000">
                <a:srgbClr val="603000">
                  <a:tint val="44500"/>
                  <a:satMod val="160000"/>
                </a:srgbClr>
              </a:gs>
              <a:gs pos="100000">
                <a:srgbClr val="60300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4589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ircle(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308324"/>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El café es un testigo silencioso de las historias que se desarrollan a su alrededor, un catalizador de encuentros y despedidas, de conversaciones profundas y momentos de reflexión.</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BC5908"/>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7492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DAB482">
                  <a:shade val="67500"/>
                  <a:satMod val="115000"/>
                </a:srgbClr>
              </a:gs>
              <a:gs pos="100000">
                <a:srgbClr val="DAB4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E9D3B5"/>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7492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ircle(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361B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9031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993300">
                  <a:shade val="67500"/>
                  <a:satMod val="115000"/>
                </a:srgbClr>
              </a:gs>
              <a:gs pos="100000">
                <a:srgbClr val="99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9000">
                <a:srgbClr val="582C00"/>
              </a:gs>
              <a:gs pos="50000">
                <a:srgbClr val="DAB482">
                  <a:shade val="67500"/>
                  <a:satMod val="115000"/>
                </a:srgbClr>
              </a:gs>
              <a:gs pos="100000">
                <a:srgbClr val="DAB482">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9031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4"/>
                                        </p:tgtEl>
                                        <p:attrNameLst>
                                          <p:attrName>ppt_w</p:attrName>
                                        </p:attrNameLst>
                                      </p:cBhvr>
                                      <p:tavLst>
                                        <p:tav tm="0">
                                          <p:val>
                                            <p:strVal val="ppt_w"/>
                                          </p:val>
                                        </p:tav>
                                        <p:tav tm="100000">
                                          <p:val>
                                            <p:strVal val="4/3*ppt_w"/>
                                          </p:val>
                                        </p:tav>
                                      </p:tavLst>
                                    </p:anim>
                                    <p:anim calcmode="lin" valueType="num">
                                      <p:cBhvr>
                                        <p:cTn id="21" dur="5000"/>
                                        <p:tgtEl>
                                          <p:spTgt spid="4"/>
                                        </p:tgtEl>
                                        <p:attrNameLst>
                                          <p:attrName>ppt_h</p:attrName>
                                        </p:attrNameLst>
                                      </p:cBhvr>
                                      <p:tavLst>
                                        <p:tav tm="0">
                                          <p:val>
                                            <p:strVal val="ppt_h"/>
                                          </p:val>
                                        </p:tav>
                                        <p:tav tm="100000">
                                          <p:val>
                                            <p:strVal val="4/3*ppt_h"/>
                                          </p:val>
                                        </p:tav>
                                      </p:tavLst>
                                    </p:anim>
                                    <p:set>
                                      <p:cBhvr>
                                        <p:cTn id="22" dur="1" fill="hold">
                                          <p:stCondLst>
                                            <p:cond delay="4999"/>
                                          </p:stCondLst>
                                        </p:cTn>
                                        <p:tgtEl>
                                          <p:spTgt spid="4"/>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928676"/>
            <a:ext cx="2143140" cy="2800767"/>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Cuando por fin tengo mi taza de café en las manos, siento el calor que se irradia desde su interior. Ese calor es como un abrazo reconfortante que me envuelve, disipando cualquier preocupación que pueda haber traído conmigo. </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4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361B00"/>
            </a:gs>
            <a:gs pos="50000">
              <a:srgbClr val="E9D3B5">
                <a:shade val="67500"/>
                <a:satMod val="115000"/>
              </a:srgbClr>
            </a:gs>
            <a:gs pos="100000">
              <a:srgbClr val="E9D3B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88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AB482"/>
              </a:gs>
              <a:gs pos="50000">
                <a:srgbClr val="BC5908">
                  <a:shade val="67500"/>
                  <a:satMod val="115000"/>
                </a:srgbClr>
              </a:gs>
              <a:gs pos="100000">
                <a:srgbClr val="BC590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924900">
                  <a:shade val="67500"/>
                  <a:satMod val="115000"/>
                </a:srgbClr>
              </a:gs>
              <a:gs pos="100000">
                <a:srgbClr val="924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288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strVal val="ppt_h"/>
                                          </p:val>
                                        </p:tav>
                                      </p:tavLst>
                                    </p:anim>
                                    <p:set>
                                      <p:cBhvr>
                                        <p:cTn id="22" dur="1" fill="hold">
                                          <p:stCondLst>
                                            <p:cond delay="4999"/>
                                          </p:stCondLst>
                                        </p:cTn>
                                        <p:tgtEl>
                                          <p:spTgt spid="3"/>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fltVal val="0"/>
                                          </p:val>
                                        </p:tav>
                                        <p:tav tm="100000">
                                          <p:val>
                                            <p:strVal val="#ppt_w"/>
                                          </p:val>
                                        </p:tav>
                                      </p:tavLst>
                                    </p:anim>
                                    <p:anim calcmode="lin" valueType="num">
                                      <p:cBhvr>
                                        <p:cTn id="29" dur="5000" fill="hold"/>
                                        <p:tgtEl>
                                          <p:spTgt spid="2"/>
                                        </p:tgtEl>
                                        <p:attrNameLst>
                                          <p:attrName>ppt_h</p:attrName>
                                        </p:attrNameLst>
                                      </p:cBhvr>
                                      <p:tavLst>
                                        <p:tav tm="0">
                                          <p:val>
                                            <p:fltVal val="0"/>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890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BC5908">
                  <a:shade val="67500"/>
                  <a:satMod val="115000"/>
                </a:srgbClr>
              </a:gs>
              <a:gs pos="100000">
                <a:srgbClr val="BC590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361B00"/>
              </a:gs>
              <a:gs pos="50000">
                <a:srgbClr val="DAB482">
                  <a:shade val="67500"/>
                  <a:satMod val="115000"/>
                </a:srgbClr>
              </a:gs>
              <a:gs pos="100000">
                <a:srgbClr val="DAB482">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2890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21" presetClass="exit" presetSubtype="1" fill="hold" nodeType="withEffect">
                                  <p:stCondLst>
                                    <p:cond delay="0"/>
                                  </p:stCondLst>
                                  <p:childTnLst>
                                    <p:animEffect transition="out" filter="wheel(1)">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21" presetClass="exit" presetSubtype="3" fill="hold" grpId="1" nodeType="withEffect">
                                  <p:stCondLst>
                                    <p:cond delay="0"/>
                                  </p:stCondLst>
                                  <p:childTnLst>
                                    <p:animEffect transition="out" filter="wheel(3)">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21" presetClass="exit" presetSubtype="4" fill="hold" grpId="1" nodeType="withEffect">
                                  <p:stCondLst>
                                    <p:cond delay="0"/>
                                  </p:stCondLst>
                                  <p:childTnLst>
                                    <p:animEffect transition="out" filter="wheel(4)">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21" presetClass="entr" presetSubtype="8"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heel(8)">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5" name="4 CuadroTexto"/>
          <p:cNvSpPr txBox="1"/>
          <p:nvPr/>
        </p:nvSpPr>
        <p:spPr>
          <a:xfrm>
            <a:off x="6786578" y="1357304"/>
            <a:ext cx="2143108" cy="2062103"/>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Tomo un sorbo y siento cómo el líquido oscuro acaricia mi paladar, despertando mis sentidos. Es un sabor que me resulta tan familiar y, al mismo tiempo, tan emocionante.</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1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12918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582C00"/>
              </a:gs>
              <a:gs pos="50000">
                <a:srgbClr val="E9D3B5">
                  <a:shade val="67500"/>
                  <a:satMod val="115000"/>
                </a:srgbClr>
              </a:gs>
              <a:gs pos="100000">
                <a:srgbClr val="E9D3B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2918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with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5000"/>
                                        <p:tgtEl>
                                          <p:spTgt spid="2"/>
                                        </p:tgtEl>
                                      </p:cBhvr>
                                    </p:animEffec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strVal val="4/3*#ppt_w"/>
                                          </p:val>
                                        </p:tav>
                                        <p:tav tm="100000">
                                          <p:val>
                                            <p:strVal val="#ppt_w"/>
                                          </p:val>
                                        </p:tav>
                                      </p:tavLst>
                                    </p:anim>
                                    <p:anim calcmode="lin" valueType="num">
                                      <p:cBhvr>
                                        <p:cTn id="24" dur="5000" fill="hold"/>
                                        <p:tgtEl>
                                          <p:spTgt spid="4"/>
                                        </p:tgtEl>
                                        <p:attrNameLst>
                                          <p:attrName>ppt_h</p:attrName>
                                        </p:attrNameLst>
                                      </p:cBhvr>
                                      <p:tavLst>
                                        <p:tav tm="0">
                                          <p:val>
                                            <p:strVal val="4/3*#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heckerboard(down)">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AB482"/>
            </a:gs>
            <a:gs pos="50000">
              <a:srgbClr val="2762E5">
                <a:shade val="67500"/>
                <a:satMod val="115000"/>
              </a:srgbClr>
            </a:gs>
            <a:gs pos="100000">
              <a:srgbClr val="2762E5">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2929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80C00"/>
              </a:gs>
              <a:gs pos="50000">
                <a:srgbClr val="603000">
                  <a:tint val="44500"/>
                  <a:satMod val="160000"/>
                </a:srgbClr>
              </a:gs>
              <a:gs pos="100000">
                <a:srgbClr val="6030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2929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fltVal val="0"/>
                                          </p:val>
                                        </p:tav>
                                        <p:tav tm="100000">
                                          <p:val>
                                            <p:strVal val="#ppt_w"/>
                                          </p:val>
                                        </p:tav>
                                      </p:tavLst>
                                    </p:anim>
                                    <p:anim calcmode="lin" valueType="num">
                                      <p:cBhvr>
                                        <p:cTn id="17" dur="5000" fill="hold"/>
                                        <p:tgtEl>
                                          <p:spTgt spid="2"/>
                                        </p:tgtEl>
                                        <p:attrNameLst>
                                          <p:attrName>ppt_h</p:attrName>
                                        </p:attrNameLst>
                                      </p:cBhvr>
                                      <p:tavLst>
                                        <p:tav tm="0">
                                          <p:val>
                                            <p:strVal val="#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6" name="5 CuadroTexto"/>
          <p:cNvSpPr txBox="1"/>
          <p:nvPr/>
        </p:nvSpPr>
        <p:spPr>
          <a:xfrm>
            <a:off x="6929454" y="1000114"/>
            <a:ext cx="2000263" cy="2862322"/>
          </a:xfrm>
          <a:prstGeom prst="rect">
            <a:avLst/>
          </a:prstGeom>
          <a:noFill/>
        </p:spPr>
        <p:txBody>
          <a:bodyPr wrap="square" rtlCol="0">
            <a:spAutoFit/>
          </a:bodyPr>
          <a:lstStyle/>
          <a:p>
            <a:r>
              <a:rPr lang="es-PE" dirty="0" smtClean="0">
                <a:solidFill>
                  <a:srgbClr val="FFC000"/>
                </a:solidFill>
                <a:effectLst>
                  <a:outerShdw blurRad="38100" dist="38100" dir="2700000" algn="tl">
                    <a:srgbClr val="000000">
                      <a:alpha val="43137"/>
                    </a:srgbClr>
                  </a:outerShdw>
                </a:effectLst>
              </a:rPr>
              <a:t>El café me lleva en un viaje sensorial que me conecta con el mundo que me rodea. Escucho el murmullo de las conversaciones a mi alrededor y el suave jazz que se reproduce en el fondo. </a:t>
            </a:r>
          </a:p>
          <a:p>
            <a:endParaRPr lang="es-PE"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3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2930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03000"/>
              </a:gs>
              <a:gs pos="50000">
                <a:srgbClr val="663300">
                  <a:tint val="44500"/>
                  <a:satMod val="160000"/>
                </a:srgbClr>
              </a:gs>
              <a:gs pos="100000">
                <a:srgbClr val="66330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AB482"/>
              </a:gs>
              <a:gs pos="50000">
                <a:srgbClr val="824100">
                  <a:shade val="67500"/>
                  <a:satMod val="115000"/>
                </a:srgbClr>
              </a:gs>
              <a:gs pos="100000">
                <a:srgbClr val="8241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2930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strVal val="ppt_h"/>
                                          </p:val>
                                        </p:tav>
                                      </p:tavLst>
                                    </p:anim>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12945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8E4700">
                  <a:shade val="67500"/>
                  <a:satMod val="115000"/>
                </a:srgbClr>
              </a:gs>
              <a:gs pos="100000">
                <a:srgbClr val="8E47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824100">
                  <a:shade val="67500"/>
                  <a:satMod val="115000"/>
                </a:srgbClr>
              </a:gs>
              <a:gs pos="100000">
                <a:srgbClr val="8241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2945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6" presetClass="entr" presetSubtype="21"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in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6" name="5 CuadroTexto"/>
          <p:cNvSpPr txBox="1"/>
          <p:nvPr/>
        </p:nvSpPr>
        <p:spPr>
          <a:xfrm>
            <a:off x="6715140" y="857238"/>
            <a:ext cx="2428860" cy="3139321"/>
          </a:xfrm>
          <a:prstGeom prst="rect">
            <a:avLst/>
          </a:prstGeom>
          <a:noFill/>
        </p:spPr>
        <p:txBody>
          <a:bodyPr wrap="square" rtlCol="0">
            <a:spAutoFit/>
          </a:bodyPr>
          <a:lstStyle/>
          <a:p>
            <a:r>
              <a:rPr lang="es-PE" dirty="0" smtClean="0">
                <a:solidFill>
                  <a:srgbClr val="FFC000"/>
                </a:solidFill>
                <a:effectLst>
                  <a:outerShdw blurRad="38100" dist="38100" dir="2700000" algn="tl">
                    <a:srgbClr val="000000">
                      <a:alpha val="43137"/>
                    </a:srgbClr>
                  </a:outerShdw>
                </a:effectLst>
              </a:rPr>
              <a:t>El café es un acompañante que me permite sumergirme en mis pensamientos y perderme en el presente. </a:t>
            </a:r>
          </a:p>
          <a:p>
            <a:r>
              <a:rPr lang="es-PE" dirty="0" smtClean="0">
                <a:solidFill>
                  <a:srgbClr val="FFC000"/>
                </a:solidFill>
                <a:effectLst>
                  <a:outerShdw blurRad="38100" dist="38100" dir="2700000" algn="tl">
                    <a:srgbClr val="000000">
                      <a:alpha val="43137"/>
                    </a:srgbClr>
                  </a:outerShdw>
                </a:effectLst>
              </a:rPr>
              <a:t>Es un recordatorio de que a veces, en medio del caos de la vida cotidiana, es necesario hacer una pausa y disfrutar de las pequeñas cosas.</a:t>
            </a:r>
          </a:p>
          <a:p>
            <a:endParaRPr lang="es-PE"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824100">
                <a:shade val="67500"/>
                <a:satMod val="115000"/>
              </a:srgbClr>
            </a:gs>
            <a:gs pos="100000">
              <a:srgbClr val="8241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wallpaperbetter.com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C3300"/>
              </a:gs>
              <a:gs pos="50000">
                <a:srgbClr val="E9D3B5">
                  <a:shade val="67500"/>
                  <a:satMod val="115000"/>
                </a:srgbClr>
              </a:gs>
              <a:gs pos="100000">
                <a:srgbClr val="E9D3B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wallpaperbetter.com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B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wallpaperbetter.com_1920x10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6C4500">
                  <a:shade val="67500"/>
                  <a:satMod val="115000"/>
                </a:srgbClr>
              </a:gs>
              <a:gs pos="100000">
                <a:srgbClr val="6C45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7000">
                <a:srgbClr val="361B00"/>
              </a:gs>
              <a:gs pos="50000">
                <a:srgbClr val="DAB482">
                  <a:shade val="67500"/>
                  <a:satMod val="115000"/>
                </a:srgbClr>
              </a:gs>
              <a:gs pos="100000">
                <a:srgbClr val="DAB482">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llpaperbetter.com_1920x10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6" presetClass="exit" presetSubtype="32" fill="hold" grpId="1" nodeType="withEffect">
                                  <p:stCondLst>
                                    <p:cond delay="0"/>
                                  </p:stCondLst>
                                  <p:childTnLst>
                                    <p:animEffect transition="out" filter="circle(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amond(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142844"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6" name="5 CuadroTexto"/>
          <p:cNvSpPr txBox="1"/>
          <p:nvPr/>
        </p:nvSpPr>
        <p:spPr>
          <a:xfrm>
            <a:off x="7000892" y="1500180"/>
            <a:ext cx="2000264" cy="2339102"/>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Cada taza de café que he compartido con amigos, familiares o incluso en solitario, ha sido un acto de amor propio, una oportunidad para reflexionar y recargar energías. </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2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27000">
              <a:srgbClr val="361B00"/>
            </a:gs>
            <a:gs pos="50000">
              <a:srgbClr val="DAB482">
                <a:shade val="67500"/>
                <a:satMod val="115000"/>
              </a:srgbClr>
            </a:gs>
            <a:gs pos="100000">
              <a:srgbClr val="DAB482">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wallpaperbetter.com_1920x108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142908" y="0"/>
            <a:ext cx="9286908" cy="5143500"/>
          </a:xfrm>
          <a:prstGeom prst="rect">
            <a:avLst/>
          </a:prstGeom>
          <a:gradFill flip="none" rotWithShape="1">
            <a:gsLst>
              <a:gs pos="0">
                <a:schemeClr val="bg1"/>
              </a:gs>
              <a:gs pos="50000">
                <a:srgbClr val="8E4700">
                  <a:shade val="67500"/>
                  <a:satMod val="115000"/>
                </a:srgbClr>
              </a:gs>
              <a:gs pos="100000">
                <a:srgbClr val="8E47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wallpaperbetter.com_1920x1080(6).jpg"/>
          <p:cNvPicPr>
            <a:picLocks noGrp="1" noChangeAspect="1"/>
          </p:cNvPicPr>
          <p:nvPr isPhoto="1"/>
        </p:nvPicPr>
        <p:blipFill>
          <a:blip r:embed="rId2">
            <a:lum/>
          </a:blip>
          <a:stretch>
            <a:fillRect/>
          </a:stretch>
        </p:blipFill>
        <p:spPr>
          <a:xfrm>
            <a:off x="152400" y="15240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wallpaperbetter.com_1920x10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61B00"/>
              </a:gs>
              <a:gs pos="50000">
                <a:srgbClr val="DAB482">
                  <a:shade val="67500"/>
                  <a:satMod val="115000"/>
                </a:srgbClr>
              </a:gs>
              <a:gs pos="100000">
                <a:srgbClr val="DAB482">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8E4700">
                  <a:shade val="67500"/>
                  <a:satMod val="115000"/>
                </a:srgbClr>
              </a:gs>
              <a:gs pos="100000">
                <a:srgbClr val="8E47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llpaperbetter.com_1920x10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Horizont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01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ffeetime_vj6mo2s5.gif"/>
          <p:cNvPicPr>
            <a:picLocks noChangeAspect="1"/>
          </p:cNvPicPr>
          <p:nvPr/>
        </p:nvPicPr>
        <p:blipFill>
          <a:blip r:embed="rId3"/>
          <a:stretch>
            <a:fillRect/>
          </a:stretch>
        </p:blipFill>
        <p:spPr>
          <a:xfrm>
            <a:off x="0" y="571486"/>
            <a:ext cx="2352675" cy="3838575"/>
          </a:xfrm>
          <a:prstGeom prst="rect">
            <a:avLst/>
          </a:prstGeom>
          <a:effectLst>
            <a:softEdge rad="635000"/>
          </a:effectLst>
        </p:spPr>
      </p:pic>
      <p:sp>
        <p:nvSpPr>
          <p:cNvPr id="6" name="5 CuadroTexto"/>
          <p:cNvSpPr txBox="1"/>
          <p:nvPr/>
        </p:nvSpPr>
        <p:spPr>
          <a:xfrm>
            <a:off x="6929454" y="857238"/>
            <a:ext cx="2000264" cy="3323987"/>
          </a:xfrm>
          <a:prstGeom prst="rect">
            <a:avLst/>
          </a:prstGeom>
          <a:noFill/>
        </p:spPr>
        <p:txBody>
          <a:bodyPr wrap="square" rtlCol="0">
            <a:spAutoFit/>
          </a:bodyPr>
          <a:lstStyle/>
          <a:p>
            <a:r>
              <a:rPr lang="es-PE" sz="1600" dirty="0" smtClean="0">
                <a:solidFill>
                  <a:srgbClr val="FFC000"/>
                </a:solidFill>
                <a:effectLst>
                  <a:outerShdw blurRad="38100" dist="38100" dir="2700000" algn="tl">
                    <a:srgbClr val="000000">
                      <a:alpha val="43137"/>
                    </a:srgbClr>
                  </a:outerShdw>
                </a:effectLst>
              </a:rPr>
              <a:t>Es un vínculo entre el pasado y el presente, entre las personas y sus historias. El café es más que una bebida; es un reflejo de la vida misma, con sus altibajos, sus momentos de calma y su capacidad para unir a las personas en una experiencia compartida.</a:t>
            </a:r>
          </a:p>
          <a:p>
            <a:r>
              <a:rPr lang="es-PE" sz="1600" dirty="0" smtClean="0">
                <a:solidFill>
                  <a:srgbClr val="FFC000"/>
                </a:solidFill>
                <a:effectLst>
                  <a:outerShdw blurRad="38100" dist="38100" dir="2700000" algn="tl">
                    <a:srgbClr val="000000">
                      <a:alpha val="43137"/>
                    </a:srgbClr>
                  </a:outerShdw>
                </a:effectLst>
              </a:rPr>
              <a:t> </a:t>
            </a:r>
          </a:p>
          <a:p>
            <a:endParaRPr lang="es-PE" sz="1600" dirty="0">
              <a:solidFill>
                <a:srgbClr val="FFC000"/>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8E4700">
                <a:shade val="67500"/>
                <a:satMod val="115000"/>
              </a:srgbClr>
            </a:gs>
            <a:gs pos="100000">
              <a:srgbClr val="8E47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wallpaperbetter.com_1920x1080(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824100"/>
              </a:gs>
              <a:gs pos="50000">
                <a:srgbClr val="E9D3B5">
                  <a:shade val="67500"/>
                  <a:satMod val="115000"/>
                </a:srgbClr>
              </a:gs>
              <a:gs pos="100000">
                <a:srgbClr val="E9D3B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8E4700">
                  <a:shade val="67500"/>
                  <a:satMod val="115000"/>
                </a:srgbClr>
              </a:gs>
              <a:gs pos="100000">
                <a:srgbClr val="8E47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wallpaperbetter.com_1920x1080(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ooltext443335508365544.png"/>
          <p:cNvPicPr>
            <a:picLocks noChangeAspect="1"/>
          </p:cNvPicPr>
          <p:nvPr/>
        </p:nvPicPr>
        <p:blipFill>
          <a:blip r:embed="rId3">
            <a:duotone>
              <a:prstClr val="black"/>
              <a:schemeClr val="accent6">
                <a:tint val="45000"/>
                <a:satMod val="400000"/>
              </a:schemeClr>
            </a:duotone>
            <a:lum contrast="40000"/>
          </a:blip>
          <a:stretch>
            <a:fillRect/>
          </a:stretch>
        </p:blipFill>
        <p:spPr>
          <a:xfrm rot="21084020">
            <a:off x="4373886" y="3754572"/>
            <a:ext cx="1536600" cy="645959"/>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6" presetClass="exit" presetSubtype="32" fill="hold" grpId="1" nodeType="withEffect">
                                  <p:stCondLst>
                                    <p:cond delay="0"/>
                                  </p:stCondLst>
                                  <p:childTnLst>
                                    <p:animEffect transition="out" filter="circle(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2/3*#ppt_w"/>
                                          </p:val>
                                        </p:tav>
                                        <p:tav tm="100000">
                                          <p:val>
                                            <p:strVal val="#ppt_w"/>
                                          </p:val>
                                        </p:tav>
                                      </p:tavLst>
                                    </p:anim>
                                    <p:anim calcmode="lin" valueType="num">
                                      <p:cBhvr>
                                        <p:cTn id="29" dur="5000" fill="hold"/>
                                        <p:tgtEl>
                                          <p:spTgt spid="2"/>
                                        </p:tgtEl>
                                        <p:attrNameLst>
                                          <p:attrName>ppt_h</p:attrName>
                                        </p:attrNameLst>
                                      </p:cBhvr>
                                      <p:tavLst>
                                        <p:tav tm="0">
                                          <p:val>
                                            <p:strVal val="2/3*#ppt_h"/>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ircle(out)">
                                      <p:cBhvr>
                                        <p:cTn id="32" dur="5000"/>
                                        <p:tgtEl>
                                          <p:spTgt spid="2"/>
                                        </p:tgtEl>
                                      </p:cBhvr>
                                    </p:animEffect>
                                  </p:childTnLst>
                                </p:cTn>
                              </p:par>
                            </p:childTnLst>
                          </p:cTn>
                        </p:par>
                        <p:par>
                          <p:cTn id="33" fill="hold">
                            <p:stCondLst>
                              <p:cond delay="5000"/>
                            </p:stCondLst>
                            <p:childTnLst>
                              <p:par>
                                <p:cTn id="34" presetID="23" presetClass="entr" presetSubtype="52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ppt_w</p:attrName>
                                        </p:attrNameLst>
                                      </p:cBhvr>
                                      <p:tavLst>
                                        <p:tav tm="0">
                                          <p:val>
                                            <p:fltVal val="0"/>
                                          </p:val>
                                        </p:tav>
                                        <p:tav tm="100000">
                                          <p:val>
                                            <p:strVal val="#ppt_w"/>
                                          </p:val>
                                        </p:tav>
                                      </p:tavLst>
                                    </p:anim>
                                    <p:anim calcmode="lin" valueType="num">
                                      <p:cBhvr>
                                        <p:cTn id="37" dur="2000" fill="hold"/>
                                        <p:tgtEl>
                                          <p:spTgt spid="6"/>
                                        </p:tgtEl>
                                        <p:attrNameLst>
                                          <p:attrName>ppt_h</p:attrName>
                                        </p:attrNameLst>
                                      </p:cBhvr>
                                      <p:tavLst>
                                        <p:tav tm="0">
                                          <p:val>
                                            <p:fltVal val="0"/>
                                          </p:val>
                                        </p:tav>
                                        <p:tav tm="100000">
                                          <p:val>
                                            <p:strVal val="#ppt_h"/>
                                          </p:val>
                                        </p:tav>
                                      </p:tavLst>
                                    </p:anim>
                                    <p:anim calcmode="lin" valueType="num">
                                      <p:cBhvr>
                                        <p:cTn id="38" dur="2000" fill="hold"/>
                                        <p:tgtEl>
                                          <p:spTgt spid="6"/>
                                        </p:tgtEl>
                                        <p:attrNameLst>
                                          <p:attrName>ppt_x</p:attrName>
                                        </p:attrNameLst>
                                      </p:cBhvr>
                                      <p:tavLst>
                                        <p:tav tm="0">
                                          <p:val>
                                            <p:fltVal val="0.5"/>
                                          </p:val>
                                        </p:tav>
                                        <p:tav tm="100000">
                                          <p:val>
                                            <p:strVal val="#ppt_x"/>
                                          </p:val>
                                        </p:tav>
                                      </p:tavLst>
                                    </p:anim>
                                    <p:anim calcmode="lin" valueType="num">
                                      <p:cBhvr>
                                        <p:cTn id="39"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AFE-LA BEBIDA QUE DESPIERTA A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CAFE-LA BEBIDA QUE DESPIERTA AL MUNDO</Template>
  <TotalTime>0</TotalTime>
  <Words>529</Words>
  <Application>Microsoft Office PowerPoint</Application>
  <PresentationFormat>Presentación en pantalla (16:9)</PresentationFormat>
  <Paragraphs>18</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CAFE-LA BEBIDA QUE DESPIERTA AL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2023-09-18T21:25:22Z</dcterms:created>
  <dcterms:modified xsi:type="dcterms:W3CDTF">2023-09-18T21:33:01Z</dcterms:modified>
</cp:coreProperties>
</file>