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8" r:id="rId3"/>
    <p:sldId id="290" r:id="rId4"/>
    <p:sldId id="259" r:id="rId5"/>
    <p:sldId id="257" r:id="rId6"/>
    <p:sldId id="291" r:id="rId7"/>
    <p:sldId id="260" r:id="rId8"/>
    <p:sldId id="258" r:id="rId9"/>
    <p:sldId id="292" r:id="rId10"/>
    <p:sldId id="261" r:id="rId11"/>
    <p:sldId id="263" r:id="rId12"/>
    <p:sldId id="293" r:id="rId13"/>
    <p:sldId id="262" r:id="rId14"/>
    <p:sldId id="265" r:id="rId15"/>
    <p:sldId id="294" r:id="rId16"/>
    <p:sldId id="264" r:id="rId17"/>
    <p:sldId id="266" r:id="rId18"/>
    <p:sldId id="295" r:id="rId19"/>
    <p:sldId id="267" r:id="rId20"/>
    <p:sldId id="269" r:id="rId21"/>
    <p:sldId id="296" r:id="rId22"/>
    <p:sldId id="268" r:id="rId23"/>
    <p:sldId id="283" r:id="rId24"/>
    <p:sldId id="270" r:id="rId25"/>
    <p:sldId id="272" r:id="rId26"/>
    <p:sldId id="271" r:id="rId27"/>
    <p:sldId id="274" r:id="rId28"/>
    <p:sldId id="275" r:id="rId29"/>
    <p:sldId id="276" r:id="rId30"/>
    <p:sldId id="277" r:id="rId31"/>
    <p:sldId id="278" r:id="rId32"/>
    <p:sldId id="279" r:id="rId33"/>
    <p:sldId id="285" r:id="rId34"/>
    <p:sldId id="281" r:id="rId35"/>
    <p:sldId id="280" r:id="rId36"/>
    <p:sldId id="287" r:id="rId37"/>
    <p:sldId id="282" r:id="rId38"/>
    <p:sldId id="284" r:id="rId39"/>
    <p:sldId id="273" r:id="rId40"/>
    <p:sldId id="289" r:id="rId4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cyFJP0ZSkegNvNykL2Ufg" hashData="JWdYeHx1rlOe1Bg0id1SMLS9/+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9E0FF"/>
    <a:srgbClr val="FF6600"/>
    <a:srgbClr val="FF9900"/>
    <a:srgbClr val="3366FF"/>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1964" autoAdjust="0"/>
    <p:restoredTop sz="94660"/>
  </p:normalViewPr>
  <p:slideViewPr>
    <p:cSldViewPr>
      <p:cViewPr>
        <p:scale>
          <a:sx n="400" d="100"/>
          <a:sy n="400" d="100"/>
        </p:scale>
        <p:origin x="5826" y="387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9504C28-3DB0-4038-B657-63F94E3B7A08}" type="datetimeFigureOut">
              <a:rPr lang="es-PE" smtClean="0"/>
              <a:pPr/>
              <a:t>5/04/2017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DEE6EC3-11A9-4554-8AE8-3161D019EDAF}"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9504C28-3DB0-4038-B657-63F94E3B7A08}" type="datetimeFigureOut">
              <a:rPr lang="es-PE" smtClean="0"/>
              <a:pPr/>
              <a:t>5/04/2017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DEE6EC3-11A9-4554-8AE8-3161D019EDAF}"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4.png"/><Relationship Id="rId11" Type="http://schemas.openxmlformats.org/officeDocument/2006/relationships/image" Target="../media/image47.png"/><Relationship Id="rId5" Type="http://schemas.openxmlformats.org/officeDocument/2006/relationships/hyperlink" Target="http://www.mispps.com/" TargetMode="External"/><Relationship Id="rId15" Type="http://schemas.openxmlformats.org/officeDocument/2006/relationships/image" Target="../media/image49.png"/><Relationship Id="rId10" Type="http://schemas.openxmlformats.org/officeDocument/2006/relationships/hyperlink" Target="https://www.facebook.com/mispps" TargetMode="External"/><Relationship Id="rId4" Type="http://schemas.openxmlformats.org/officeDocument/2006/relationships/image" Target="../media/image43.png"/><Relationship Id="rId9" Type="http://schemas.openxmlformats.org/officeDocument/2006/relationships/image" Target="../media/image4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cooltext239183147109033.png"/>
          <p:cNvPicPr>
            <a:picLocks noChangeAspect="1"/>
          </p:cNvPicPr>
          <p:nvPr/>
        </p:nvPicPr>
        <p:blipFill>
          <a:blip r:embed="rId4">
            <a:duotone>
              <a:prstClr val="black"/>
              <a:schemeClr val="accent6">
                <a:tint val="45000"/>
                <a:satMod val="400000"/>
              </a:schemeClr>
            </a:duotone>
            <a:lum contrast="40000"/>
          </a:blip>
          <a:stretch>
            <a:fillRect/>
          </a:stretch>
        </p:blipFill>
        <p:spPr>
          <a:xfrm>
            <a:off x="214282" y="357173"/>
            <a:ext cx="3915936" cy="749650"/>
          </a:xfrm>
          <a:prstGeom prst="rect">
            <a:avLst/>
          </a:prstGeom>
        </p:spPr>
      </p:pic>
      <p:pic>
        <p:nvPicPr>
          <p:cNvPr id="5" name="4 Imagen" descr="cooltext239183180546871.png"/>
          <p:cNvPicPr>
            <a:picLocks noChangeAspect="1"/>
          </p:cNvPicPr>
          <p:nvPr/>
        </p:nvPicPr>
        <p:blipFill>
          <a:blip r:embed="rId5">
            <a:duotone>
              <a:prstClr val="black"/>
              <a:schemeClr val="accent6">
                <a:tint val="45000"/>
                <a:satMod val="400000"/>
              </a:schemeClr>
            </a:duotone>
            <a:lum contrast="40000"/>
          </a:blip>
          <a:stretch>
            <a:fillRect/>
          </a:stretch>
        </p:blipFill>
        <p:spPr>
          <a:xfrm>
            <a:off x="357158" y="1571619"/>
            <a:ext cx="966655" cy="749650"/>
          </a:xfrm>
          <a:prstGeom prst="rect">
            <a:avLst/>
          </a:prstGeom>
        </p:spPr>
      </p:pic>
      <p:pic>
        <p:nvPicPr>
          <p:cNvPr id="6" name="5 Imagen" descr="cooltext239183199169745.png"/>
          <p:cNvPicPr>
            <a:picLocks noChangeAspect="1"/>
          </p:cNvPicPr>
          <p:nvPr/>
        </p:nvPicPr>
        <p:blipFill>
          <a:blip r:embed="rId6">
            <a:duotone>
              <a:prstClr val="black"/>
              <a:schemeClr val="accent6">
                <a:tint val="45000"/>
                <a:satMod val="400000"/>
              </a:schemeClr>
            </a:duotone>
            <a:lum contrast="40000"/>
          </a:blip>
          <a:stretch>
            <a:fillRect/>
          </a:stretch>
        </p:blipFill>
        <p:spPr>
          <a:xfrm>
            <a:off x="1714480" y="1571619"/>
            <a:ext cx="1262569" cy="749650"/>
          </a:xfrm>
          <a:prstGeom prst="rect">
            <a:avLst/>
          </a:prstGeom>
        </p:spPr>
      </p:pic>
      <p:pic>
        <p:nvPicPr>
          <p:cNvPr id="7" name="6 Imagen" descr="cooltext239183218738742.png"/>
          <p:cNvPicPr>
            <a:picLocks noChangeAspect="1"/>
          </p:cNvPicPr>
          <p:nvPr/>
        </p:nvPicPr>
        <p:blipFill>
          <a:blip r:embed="rId7">
            <a:duotone>
              <a:prstClr val="black"/>
              <a:schemeClr val="accent6">
                <a:tint val="45000"/>
                <a:satMod val="400000"/>
              </a:schemeClr>
            </a:duotone>
            <a:lum contrast="40000"/>
          </a:blip>
          <a:stretch>
            <a:fillRect/>
          </a:stretch>
        </p:blipFill>
        <p:spPr>
          <a:xfrm>
            <a:off x="357158" y="2928940"/>
            <a:ext cx="2357453" cy="749650"/>
          </a:xfrm>
          <a:prstGeom prst="rect">
            <a:avLst/>
          </a:prstGeom>
        </p:spPr>
      </p:pic>
      <p:pic>
        <p:nvPicPr>
          <p:cNvPr id="39938" name="Picture 2" descr="Rendered Image"/>
          <p:cNvPicPr>
            <a:picLocks noChangeAspect="1" noChangeArrowheads="1"/>
          </p:cNvPicPr>
          <p:nvPr/>
        </p:nvPicPr>
        <p:blipFill>
          <a:blip r:embed="rId8">
            <a:lum contrast="40000"/>
          </a:blip>
          <a:srcRect/>
          <a:stretch>
            <a:fillRect/>
          </a:stretch>
        </p:blipFill>
        <p:spPr bwMode="auto">
          <a:xfrm>
            <a:off x="571472" y="4106655"/>
            <a:ext cx="2209799" cy="268396"/>
          </a:xfrm>
          <a:prstGeom prst="rect">
            <a:avLst/>
          </a:prstGeom>
          <a:noFill/>
        </p:spPr>
      </p:pic>
      <p:pic>
        <p:nvPicPr>
          <p:cNvPr id="9" name="8 Imagen" descr="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5000">
    <p:sndAc>
      <p:stSnd loop="1">
        <p:snd r:embed="rId2" name="A_New_Day_-_Ernesto_Cortazar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7000"/>
                                        <p:tgtEl>
                                          <p:spTgt spid="3"/>
                                        </p:tgtEl>
                                        <p:attrNameLst>
                                          <p:attrName>ppt_x</p:attrName>
                                        </p:attrNameLst>
                                      </p:cBhvr>
                                      <p:tavLst>
                                        <p:tav tm="0">
                                          <p:val>
                                            <p:strVal val="ppt_x"/>
                                          </p:val>
                                        </p:tav>
                                        <p:tav tm="100000">
                                          <p:val>
                                            <p:strVal val="ppt_x-.2"/>
                                          </p:val>
                                        </p:tav>
                                      </p:tavLst>
                                    </p:anim>
                                    <p:anim calcmode="lin" valueType="num">
                                      <p:cBhvr>
                                        <p:cTn id="9" dur="7000"/>
                                        <p:tgtEl>
                                          <p:spTgt spid="3"/>
                                        </p:tgtEl>
                                        <p:attrNameLst>
                                          <p:attrName>ppt_y</p:attrName>
                                        </p:attrNameLst>
                                      </p:cBhvr>
                                      <p:tavLst>
                                        <p:tav tm="0">
                                          <p:val>
                                            <p:strVal val="ppt_y"/>
                                          </p:val>
                                        </p:tav>
                                        <p:tav tm="100000">
                                          <p:val>
                                            <p:strVal val="ppt_y"/>
                                          </p:val>
                                        </p:tav>
                                      </p:tavLst>
                                    </p:anim>
                                    <p:animEffect transition="out" filter="fade">
                                      <p:cBhvr>
                                        <p:cTn id="10" dur="7000"/>
                                        <p:tgtEl>
                                          <p:spTgt spid="3"/>
                                        </p:tgtEl>
                                      </p:cBhvr>
                                    </p:animEffect>
                                    <p:set>
                                      <p:cBhvr>
                                        <p:cTn id="11" dur="1" fill="hold">
                                          <p:stCondLst>
                                            <p:cond delay="6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7000"/>
                                        <p:tgtEl>
                                          <p:spTgt spid="3"/>
                                        </p:tgtEl>
                                        <p:attrNameLst>
                                          <p:attrName>ppt_w</p:attrName>
                                        </p:attrNameLst>
                                      </p:cBhvr>
                                      <p:tavLst>
                                        <p:tav tm="0">
                                          <p:val>
                                            <p:strVal val="ppt_w"/>
                                          </p:val>
                                        </p:tav>
                                        <p:tav tm="100000">
                                          <p:val>
                                            <p:strVal val="4/3*ppt_w"/>
                                          </p:val>
                                        </p:tav>
                                      </p:tavLst>
                                    </p:anim>
                                    <p:anim calcmode="lin" valueType="num">
                                      <p:cBhvr>
                                        <p:cTn id="14" dur="7000"/>
                                        <p:tgtEl>
                                          <p:spTgt spid="3"/>
                                        </p:tgtEl>
                                        <p:attrNameLst>
                                          <p:attrName>ppt_h</p:attrName>
                                        </p:attrNameLst>
                                      </p:cBhvr>
                                      <p:tavLst>
                                        <p:tav tm="0">
                                          <p:val>
                                            <p:strVal val="ppt_h"/>
                                          </p:val>
                                        </p:tav>
                                        <p:tav tm="100000">
                                          <p:val>
                                            <p:strVal val="4/3*ppt_h"/>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par>
                          <p:cTn id="25" fill="hold">
                            <p:stCondLst>
                              <p:cond delay="7000"/>
                            </p:stCondLst>
                            <p:childTnLst>
                              <p:par>
                                <p:cTn id="26" presetID="5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3000" decel="50000" fill="hold">
                                          <p:stCondLst>
                                            <p:cond delay="0"/>
                                          </p:stCondLst>
                                        </p:cTn>
                                        <p:tgtEl>
                                          <p:spTgt spid="4"/>
                                        </p:tgtEl>
                                        <p:attrNameLst>
                                          <p:attrName>ppt_x</p:attrName>
                                          <p:attrName>ppt_y</p:attrName>
                                        </p:attrNameLst>
                                      </p:cBhvr>
                                    </p:animMotion>
                                    <p:animEffect transition="in" filter="fade">
                                      <p:cBhvr>
                                        <p:cTn id="30" dur="3000"/>
                                        <p:tgtEl>
                                          <p:spTgt spid="4"/>
                                        </p:tgtEl>
                                      </p:cBhvr>
                                    </p:animEffect>
                                  </p:childTnLst>
                                </p:cTn>
                              </p:par>
                            </p:childTnLst>
                          </p:cTn>
                        </p:par>
                        <p:par>
                          <p:cTn id="31" fill="hold">
                            <p:stCondLst>
                              <p:cond delay="10000"/>
                            </p:stCondLst>
                            <p:childTnLst>
                              <p:par>
                                <p:cTn id="32" presetID="5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Scale>
                                      <p:cBhvr>
                                        <p:cTn id="34"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3000" decel="50000" fill="hold">
                                          <p:stCondLst>
                                            <p:cond delay="0"/>
                                          </p:stCondLst>
                                        </p:cTn>
                                        <p:tgtEl>
                                          <p:spTgt spid="5"/>
                                        </p:tgtEl>
                                        <p:attrNameLst>
                                          <p:attrName>ppt_x</p:attrName>
                                          <p:attrName>ppt_y</p:attrName>
                                        </p:attrNameLst>
                                      </p:cBhvr>
                                    </p:animMotion>
                                    <p:animEffect transition="in" filter="fade">
                                      <p:cBhvr>
                                        <p:cTn id="36" dur="3000"/>
                                        <p:tgtEl>
                                          <p:spTgt spid="5"/>
                                        </p:tgtEl>
                                      </p:cBhvr>
                                    </p:animEffect>
                                  </p:childTnLst>
                                </p:cTn>
                              </p:par>
                            </p:childTnLst>
                          </p:cTn>
                        </p:par>
                        <p:par>
                          <p:cTn id="37" fill="hold">
                            <p:stCondLst>
                              <p:cond delay="13000"/>
                            </p:stCondLst>
                            <p:childTnLst>
                              <p:par>
                                <p:cTn id="38" presetID="52" presetClass="entr" presetSubtype="0"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Scale>
                                      <p:cBhvr>
                                        <p:cTn id="40"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6"/>
                                        </p:tgtEl>
                                        <p:attrNameLst>
                                          <p:attrName>ppt_x</p:attrName>
                                          <p:attrName>ppt_y</p:attrName>
                                        </p:attrNameLst>
                                      </p:cBhvr>
                                    </p:animMotion>
                                    <p:animEffect transition="in" filter="fade">
                                      <p:cBhvr>
                                        <p:cTn id="42" dur="3000"/>
                                        <p:tgtEl>
                                          <p:spTgt spid="6"/>
                                        </p:tgtEl>
                                      </p:cBhvr>
                                    </p:animEffect>
                                  </p:childTnLst>
                                </p:cTn>
                              </p:par>
                            </p:childTnLst>
                          </p:cTn>
                        </p:par>
                        <p:par>
                          <p:cTn id="43" fill="hold">
                            <p:stCondLst>
                              <p:cond delay="16000"/>
                            </p:stCondLst>
                            <p:childTnLst>
                              <p:par>
                                <p:cTn id="44" presetID="52" presetClass="entr" presetSubtype="0"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Scale>
                                      <p:cBhvr>
                                        <p:cTn id="46"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3000" decel="50000" fill="hold">
                                          <p:stCondLst>
                                            <p:cond delay="0"/>
                                          </p:stCondLst>
                                        </p:cTn>
                                        <p:tgtEl>
                                          <p:spTgt spid="7"/>
                                        </p:tgtEl>
                                        <p:attrNameLst>
                                          <p:attrName>ppt_x</p:attrName>
                                          <p:attrName>ppt_y</p:attrName>
                                        </p:attrNameLst>
                                      </p:cBhvr>
                                    </p:animMotion>
                                    <p:animEffect transition="in" filter="fade">
                                      <p:cBhvr>
                                        <p:cTn id="48" dur="3000"/>
                                        <p:tgtEl>
                                          <p:spTgt spid="7"/>
                                        </p:tgtEl>
                                      </p:cBhvr>
                                    </p:animEffect>
                                  </p:childTnLst>
                                </p:cTn>
                              </p:par>
                            </p:childTnLst>
                          </p:cTn>
                        </p:par>
                        <p:par>
                          <p:cTn id="49" fill="hold">
                            <p:stCondLst>
                              <p:cond delay="19000"/>
                            </p:stCondLst>
                            <p:childTnLst>
                              <p:par>
                                <p:cTn id="50" presetID="12" presetClass="entr" presetSubtype="1" fill="hold" nodeType="afterEffect">
                                  <p:stCondLst>
                                    <p:cond delay="0"/>
                                  </p:stCondLst>
                                  <p:childTnLst>
                                    <p:set>
                                      <p:cBhvr>
                                        <p:cTn id="51" dur="1" fill="hold">
                                          <p:stCondLst>
                                            <p:cond delay="0"/>
                                          </p:stCondLst>
                                        </p:cTn>
                                        <p:tgtEl>
                                          <p:spTgt spid="39938"/>
                                        </p:tgtEl>
                                        <p:attrNameLst>
                                          <p:attrName>style.visibility</p:attrName>
                                        </p:attrNameLst>
                                      </p:cBhvr>
                                      <p:to>
                                        <p:strVal val="visible"/>
                                      </p:to>
                                    </p:set>
                                    <p:animEffect transition="in" filter="slide(fromTop)">
                                      <p:cBhvr>
                                        <p:cTn id="52" dur="2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PNGPIX-COM-Photo-Frame-PNG-Transparent-Image.png"/>
          <p:cNvPicPr>
            <a:picLocks noChangeAspect="1"/>
          </p:cNvPicPr>
          <p:nvPr/>
        </p:nvPicPr>
        <p:blipFill>
          <a:blip r:embed="rId3">
            <a:duotone>
              <a:prstClr val="black"/>
              <a:schemeClr val="accent1">
                <a:tint val="45000"/>
                <a:satMod val="400000"/>
              </a:schemeClr>
            </a:duotone>
            <a:lum contrast="40000"/>
          </a:blip>
          <a:stretch>
            <a:fillRect/>
          </a:stretch>
        </p:blipFill>
        <p:spPr>
          <a:xfrm>
            <a:off x="1000100" y="0"/>
            <a:ext cx="7315447" cy="5143500"/>
          </a:xfrm>
          <a:prstGeom prst="rect">
            <a:avLst/>
          </a:prstGeom>
        </p:spPr>
      </p:pic>
      <p:pic>
        <p:nvPicPr>
          <p:cNvPr id="6" name="5 Imagen" descr="wild-goose-1643084_960_720.png"/>
          <p:cNvPicPr>
            <a:picLocks noChangeAspect="1"/>
          </p:cNvPicPr>
          <p:nvPr/>
        </p:nvPicPr>
        <p:blipFill>
          <a:blip r:embed="rId4"/>
          <a:srcRect l="9333" t="8905" r="9333" b="24313"/>
          <a:stretch>
            <a:fillRect/>
          </a:stretch>
        </p:blipFill>
        <p:spPr>
          <a:xfrm rot="20860453">
            <a:off x="0" y="0"/>
            <a:ext cx="4071934" cy="2002574"/>
          </a:xfrm>
          <a:prstGeom prst="rect">
            <a:avLst/>
          </a:prstGeom>
        </p:spPr>
      </p:pic>
      <p:sp>
        <p:nvSpPr>
          <p:cNvPr id="4" name="3 CuadroTexto"/>
          <p:cNvSpPr txBox="1"/>
          <p:nvPr/>
        </p:nvSpPr>
        <p:spPr>
          <a:xfrm>
            <a:off x="2571736" y="1785932"/>
            <a:ext cx="4143404" cy="1754326"/>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rPr>
              <a:t>El próximo otoño, cuando veas a los gansos dirigiéndose hacia el sur para el invierno, fíjate que vuelan en forma de V. Tal vez te interese saber lo que la ciencia ha descubierto del porqué lo hacen de esa forma y no de otra.</a:t>
            </a:r>
          </a:p>
          <a:p>
            <a:pPr algn="ctr"/>
            <a:endParaRPr lang="es-PE" dirty="0"/>
          </a:p>
        </p:txBody>
      </p:sp>
      <p:pic>
        <p:nvPicPr>
          <p:cNvPr id="39938" name="Picture 2" descr="Imagen relacionada"/>
          <p:cNvPicPr>
            <a:picLocks noChangeAspect="1" noChangeArrowheads="1"/>
          </p:cNvPicPr>
          <p:nvPr/>
        </p:nvPicPr>
        <p:blipFill>
          <a:blip r:embed="rId5"/>
          <a:srcRect/>
          <a:stretch>
            <a:fillRect/>
          </a:stretch>
        </p:blipFill>
        <p:spPr bwMode="auto">
          <a:xfrm>
            <a:off x="6446371" y="2805119"/>
            <a:ext cx="2697629" cy="2338381"/>
          </a:xfrm>
          <a:prstGeom prst="rect">
            <a:avLst/>
          </a:prstGeom>
          <a:noFill/>
        </p:spPr>
      </p:pic>
      <p:pic>
        <p:nvPicPr>
          <p:cNvPr id="7" name="Picture 2" descr="Rendered Image"/>
          <p:cNvPicPr>
            <a:picLocks noChangeAspect="1" noChangeArrowheads="1"/>
          </p:cNvPicPr>
          <p:nvPr/>
        </p:nvPicPr>
        <p:blipFill>
          <a:blip r:embed="rId6">
            <a:lum contrast="40000"/>
          </a:blip>
          <a:srcRect/>
          <a:stretch>
            <a:fillRect/>
          </a:stretch>
        </p:blipFill>
        <p:spPr bwMode="auto">
          <a:xfrm>
            <a:off x="4214810" y="4214824"/>
            <a:ext cx="868475" cy="328612"/>
          </a:xfrm>
          <a:prstGeom prst="rect">
            <a:avLst/>
          </a:prstGeom>
          <a:noFill/>
        </p:spPr>
      </p:pic>
      <p:sp>
        <p:nvSpPr>
          <p:cNvPr id="8" name="7 Rectángulo"/>
          <p:cNvSpPr/>
          <p:nvPr/>
        </p:nvSpPr>
        <p:spPr>
          <a:xfrm>
            <a:off x="-357222"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70C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PNGPIX-COM-Photo-Frame-PNG-Transparent-Image.png"/>
          <p:cNvPicPr>
            <a:picLocks noChangeAspect="1"/>
          </p:cNvPicPr>
          <p:nvPr/>
        </p:nvPicPr>
        <p:blipFill>
          <a:blip r:embed="rId3">
            <a:duotone>
              <a:prstClr val="black"/>
              <a:schemeClr val="accent1">
                <a:tint val="45000"/>
                <a:satMod val="400000"/>
              </a:schemeClr>
            </a:duotone>
            <a:lum contrast="40000"/>
          </a:blip>
          <a:stretch>
            <a:fillRect/>
          </a:stretch>
        </p:blipFill>
        <p:spPr>
          <a:xfrm>
            <a:off x="1000100" y="0"/>
            <a:ext cx="7572428" cy="5429270"/>
          </a:xfrm>
          <a:prstGeom prst="rect">
            <a:avLst/>
          </a:prstGeom>
        </p:spPr>
      </p:pic>
      <p:pic>
        <p:nvPicPr>
          <p:cNvPr id="6" name="5 Imagen" descr="wild-goose-1643084_960_720.png"/>
          <p:cNvPicPr>
            <a:picLocks noChangeAspect="1"/>
          </p:cNvPicPr>
          <p:nvPr/>
        </p:nvPicPr>
        <p:blipFill>
          <a:blip r:embed="rId4"/>
          <a:srcRect l="9333" t="8905" r="9333" b="24313"/>
          <a:stretch>
            <a:fillRect/>
          </a:stretch>
        </p:blipFill>
        <p:spPr>
          <a:xfrm rot="20860453">
            <a:off x="0" y="0"/>
            <a:ext cx="4071934" cy="2002574"/>
          </a:xfrm>
          <a:prstGeom prst="rect">
            <a:avLst/>
          </a:prstGeom>
        </p:spPr>
      </p:pic>
      <p:sp>
        <p:nvSpPr>
          <p:cNvPr id="4" name="3 CuadroTexto"/>
          <p:cNvSpPr txBox="1"/>
          <p:nvPr/>
        </p:nvSpPr>
        <p:spPr>
          <a:xfrm>
            <a:off x="2571736" y="1357304"/>
            <a:ext cx="4357718" cy="3139321"/>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Se ha comprobado que cuando cada pájaro bate sus alas, produce un movimiento en el aire que ayuda al pájaro que va detrás de </a:t>
            </a:r>
            <a:r>
              <a:rPr lang="es-PE" dirty="0" smtClean="0">
                <a:effectLst>
                  <a:outerShdw blurRad="38100" dist="38100" dir="2700000" algn="tl">
                    <a:srgbClr val="000000">
                      <a:alpha val="43137"/>
                    </a:srgbClr>
                  </a:outerShdw>
                </a:effectLst>
              </a:rPr>
              <a:t>él. </a:t>
            </a:r>
            <a:r>
              <a:rPr lang="es-PE" dirty="0" smtClean="0">
                <a:effectLst>
                  <a:outerShdw blurRad="38100" dist="38100" dir="2700000" algn="tl">
                    <a:srgbClr val="000000">
                      <a:alpha val="43137"/>
                    </a:srgbClr>
                  </a:outerShdw>
                </a:effectLst>
              </a:rPr>
              <a:t>Volando en V la bandada completa aumenta por lo menos el 71% más su poder que si cada pájaro volara solo.</a:t>
            </a:r>
          </a:p>
          <a:p>
            <a:r>
              <a:rPr lang="es-PE" u="sng" dirty="0" smtClean="0">
                <a:solidFill>
                  <a:srgbClr val="89E0FF"/>
                </a:solidFill>
                <a:effectLst>
                  <a:outerShdw blurRad="38100" dist="38100" dir="2700000" algn="tl">
                    <a:srgbClr val="000000">
                      <a:alpha val="43137"/>
                    </a:srgbClr>
                  </a:outerShdw>
                </a:effectLst>
              </a:rPr>
              <a:t>Primera deducción</a:t>
            </a:r>
            <a:r>
              <a:rPr lang="es-PE" dirty="0" smtClean="0">
                <a:solidFill>
                  <a:srgbClr val="89E0FF"/>
                </a:solidFill>
                <a:effectLst>
                  <a:outerShdw blurRad="38100" dist="38100" dir="2700000" algn="tl">
                    <a:srgbClr val="000000">
                      <a:alpha val="43137"/>
                    </a:srgbClr>
                  </a:outerShdw>
                </a:effectLst>
              </a:rPr>
              <a:t>: </a:t>
            </a:r>
            <a:r>
              <a:rPr lang="es-PE" dirty="0" smtClean="0">
                <a:effectLst>
                  <a:outerShdw blurRad="38100" dist="38100" dir="2700000" algn="tl">
                    <a:srgbClr val="000000">
                      <a:alpha val="43137"/>
                    </a:srgbClr>
                  </a:outerShdw>
                </a:effectLst>
              </a:rPr>
              <a:t>Cuando compartimos una dirección en común y tenemos sentido de comunidad, podemos llegar a donde deseamos más fácil y más rápido.</a:t>
            </a:r>
          </a:p>
          <a:p>
            <a:pPr algn="ctr"/>
            <a:endParaRPr lang="es-PE" dirty="0" smtClean="0"/>
          </a:p>
          <a:p>
            <a:pPr algn="ctr"/>
            <a:endParaRPr lang="es-PE" dirty="0"/>
          </a:p>
        </p:txBody>
      </p:sp>
      <p:pic>
        <p:nvPicPr>
          <p:cNvPr id="5" name="Picture 2" descr="Imagen relacionada"/>
          <p:cNvPicPr>
            <a:picLocks noChangeAspect="1" noChangeArrowheads="1"/>
          </p:cNvPicPr>
          <p:nvPr/>
        </p:nvPicPr>
        <p:blipFill>
          <a:blip r:embed="rId5"/>
          <a:srcRect/>
          <a:stretch>
            <a:fillRect/>
          </a:stretch>
        </p:blipFill>
        <p:spPr bwMode="auto">
          <a:xfrm>
            <a:off x="6446371" y="2805119"/>
            <a:ext cx="2697629" cy="2338381"/>
          </a:xfrm>
          <a:prstGeom prst="rect">
            <a:avLst/>
          </a:prstGeom>
          <a:noFill/>
        </p:spPr>
      </p:pic>
      <p:pic>
        <p:nvPicPr>
          <p:cNvPr id="7" name="Picture 2" descr="Rendered Image"/>
          <p:cNvPicPr>
            <a:picLocks noChangeAspect="1" noChangeArrowheads="1"/>
          </p:cNvPicPr>
          <p:nvPr/>
        </p:nvPicPr>
        <p:blipFill>
          <a:blip r:embed="rId6">
            <a:lum contrast="40000"/>
          </a:blip>
          <a:srcRect/>
          <a:stretch>
            <a:fillRect/>
          </a:stretch>
        </p:blipFill>
        <p:spPr bwMode="auto">
          <a:xfrm>
            <a:off x="4286248" y="4429138"/>
            <a:ext cx="985837" cy="373019"/>
          </a:xfrm>
          <a:prstGeom prst="rect">
            <a:avLst/>
          </a:prstGeom>
          <a:noFill/>
        </p:spPr>
      </p:pic>
      <p:sp>
        <p:nvSpPr>
          <p:cNvPr id="8" name="7 Rectángulo"/>
          <p:cNvSpPr/>
          <p:nvPr/>
        </p:nvSpPr>
        <p:spPr>
          <a:xfrm>
            <a:off x="-142908" y="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B05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PNGPIX-COM-Photo-Frame-PNG-Transparent-Image.png"/>
          <p:cNvPicPr>
            <a:picLocks noChangeAspect="1"/>
          </p:cNvPicPr>
          <p:nvPr/>
        </p:nvPicPr>
        <p:blipFill>
          <a:blip r:embed="rId3">
            <a:duotone>
              <a:prstClr val="black"/>
              <a:schemeClr val="accent1">
                <a:tint val="45000"/>
                <a:satMod val="400000"/>
              </a:schemeClr>
            </a:duotone>
            <a:lum contrast="40000"/>
          </a:blip>
          <a:stretch>
            <a:fillRect/>
          </a:stretch>
        </p:blipFill>
        <p:spPr>
          <a:xfrm>
            <a:off x="1000100" y="0"/>
            <a:ext cx="7315447" cy="5143500"/>
          </a:xfrm>
          <a:prstGeom prst="rect">
            <a:avLst/>
          </a:prstGeom>
        </p:spPr>
      </p:pic>
      <p:pic>
        <p:nvPicPr>
          <p:cNvPr id="6" name="5 Imagen" descr="wild-goose-1643084_960_720.png"/>
          <p:cNvPicPr>
            <a:picLocks noChangeAspect="1"/>
          </p:cNvPicPr>
          <p:nvPr/>
        </p:nvPicPr>
        <p:blipFill>
          <a:blip r:embed="rId4"/>
          <a:srcRect l="9333" t="8905" r="9333" b="24313"/>
          <a:stretch>
            <a:fillRect/>
          </a:stretch>
        </p:blipFill>
        <p:spPr>
          <a:xfrm rot="20860453">
            <a:off x="0" y="0"/>
            <a:ext cx="4071934" cy="2002574"/>
          </a:xfrm>
          <a:prstGeom prst="rect">
            <a:avLst/>
          </a:prstGeom>
        </p:spPr>
      </p:pic>
      <p:sp>
        <p:nvSpPr>
          <p:cNvPr id="4" name="3 CuadroTexto"/>
          <p:cNvSpPr txBox="1"/>
          <p:nvPr/>
        </p:nvSpPr>
        <p:spPr>
          <a:xfrm>
            <a:off x="2857488" y="1500180"/>
            <a:ext cx="4143404" cy="2585323"/>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Cada vez que un ganso se sale de formación y siente la resistencia del aire, se da cuenta de la dificultad de volar solo y de inmediato se incorpora de nuevo a la fila para beneficiarse del poder del compañero que va adelante.</a:t>
            </a:r>
          </a:p>
          <a:p>
            <a:r>
              <a:rPr lang="es-PE" u="sng" dirty="0" smtClean="0">
                <a:solidFill>
                  <a:srgbClr val="89E0FF"/>
                </a:solidFill>
                <a:effectLst>
                  <a:outerShdw blurRad="38100" dist="38100" dir="2700000" algn="tl">
                    <a:srgbClr val="000000">
                      <a:alpha val="43137"/>
                    </a:srgbClr>
                  </a:outerShdw>
                </a:effectLst>
              </a:rPr>
              <a:t>Segunda deducción: </a:t>
            </a:r>
            <a:r>
              <a:rPr lang="es-PE" dirty="0" smtClean="0">
                <a:effectLst>
                  <a:outerShdw blurRad="38100" dist="38100" dir="2700000" algn="tl">
                    <a:srgbClr val="000000">
                      <a:alpha val="43137"/>
                    </a:srgbClr>
                  </a:outerShdw>
                </a:effectLst>
              </a:rPr>
              <a:t>Si tuviéramos la lógica de los gansos nos conservaríamos unidos a aquellos que se dirigen en nuestra misma dirección.</a:t>
            </a:r>
          </a:p>
          <a:p>
            <a:endParaRPr lang="es-PE" dirty="0"/>
          </a:p>
        </p:txBody>
      </p:sp>
      <p:pic>
        <p:nvPicPr>
          <p:cNvPr id="5" name="Picture 2" descr="Imagen relacionada"/>
          <p:cNvPicPr>
            <a:picLocks noChangeAspect="1" noChangeArrowheads="1"/>
          </p:cNvPicPr>
          <p:nvPr/>
        </p:nvPicPr>
        <p:blipFill>
          <a:blip r:embed="rId5"/>
          <a:srcRect/>
          <a:stretch>
            <a:fillRect/>
          </a:stretch>
        </p:blipFill>
        <p:spPr bwMode="auto">
          <a:xfrm>
            <a:off x="6446371" y="2805119"/>
            <a:ext cx="2697629" cy="2338381"/>
          </a:xfrm>
          <a:prstGeom prst="rect">
            <a:avLst/>
          </a:prstGeom>
          <a:noFill/>
        </p:spPr>
      </p:pic>
      <p:pic>
        <p:nvPicPr>
          <p:cNvPr id="7" name="Picture 2" descr="Rendered Image"/>
          <p:cNvPicPr>
            <a:picLocks noChangeAspect="1" noChangeArrowheads="1"/>
          </p:cNvPicPr>
          <p:nvPr/>
        </p:nvPicPr>
        <p:blipFill>
          <a:blip r:embed="rId6">
            <a:lum contrast="40000"/>
          </a:blip>
          <a:srcRect/>
          <a:stretch>
            <a:fillRect/>
          </a:stretch>
        </p:blipFill>
        <p:spPr bwMode="auto">
          <a:xfrm>
            <a:off x="4286248" y="4214824"/>
            <a:ext cx="868475" cy="328612"/>
          </a:xfrm>
          <a:prstGeom prst="rect">
            <a:avLst/>
          </a:prstGeom>
          <a:noFill/>
        </p:spPr>
      </p:pic>
      <p:sp>
        <p:nvSpPr>
          <p:cNvPr id="8" name="7 Rectángulo"/>
          <p:cNvSpPr/>
          <p:nvPr/>
        </p:nvSpPr>
        <p:spPr>
          <a:xfrm>
            <a:off x="-142908" y="-142894"/>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C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92D05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PNGPIX-COM-Photo-Frame-PNG-Transparent-Image.png"/>
          <p:cNvPicPr>
            <a:picLocks noChangeAspect="1"/>
          </p:cNvPicPr>
          <p:nvPr/>
        </p:nvPicPr>
        <p:blipFill>
          <a:blip r:embed="rId3">
            <a:duotone>
              <a:prstClr val="black"/>
              <a:schemeClr val="accent1">
                <a:tint val="45000"/>
                <a:satMod val="400000"/>
              </a:schemeClr>
            </a:duotone>
            <a:lum contrast="40000"/>
          </a:blip>
          <a:stretch>
            <a:fillRect/>
          </a:stretch>
        </p:blipFill>
        <p:spPr>
          <a:xfrm>
            <a:off x="1000100" y="0"/>
            <a:ext cx="7315447" cy="5143500"/>
          </a:xfrm>
          <a:prstGeom prst="rect">
            <a:avLst/>
          </a:prstGeom>
        </p:spPr>
      </p:pic>
      <p:pic>
        <p:nvPicPr>
          <p:cNvPr id="6" name="5 Imagen" descr="wild-goose-1643084_960_720.png"/>
          <p:cNvPicPr>
            <a:picLocks noChangeAspect="1"/>
          </p:cNvPicPr>
          <p:nvPr/>
        </p:nvPicPr>
        <p:blipFill>
          <a:blip r:embed="rId4"/>
          <a:srcRect l="9333" t="8905" r="9333" b="24313"/>
          <a:stretch>
            <a:fillRect/>
          </a:stretch>
        </p:blipFill>
        <p:spPr>
          <a:xfrm rot="20860453">
            <a:off x="0" y="0"/>
            <a:ext cx="4071934" cy="2002574"/>
          </a:xfrm>
          <a:prstGeom prst="rect">
            <a:avLst/>
          </a:prstGeom>
        </p:spPr>
      </p:pic>
      <p:sp>
        <p:nvSpPr>
          <p:cNvPr id="4" name="3 CuadroTexto"/>
          <p:cNvSpPr txBox="1"/>
          <p:nvPr/>
        </p:nvSpPr>
        <p:spPr>
          <a:xfrm>
            <a:off x="2786050" y="1714494"/>
            <a:ext cx="4214842" cy="2031325"/>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Cuando el líder de los gansos se cansa, se pasa a uno de los puestos de atrás y otro ganso toma su lugar.</a:t>
            </a:r>
          </a:p>
          <a:p>
            <a:r>
              <a:rPr lang="es-PE" u="sng" dirty="0" smtClean="0">
                <a:solidFill>
                  <a:srgbClr val="89E0FF"/>
                </a:solidFill>
                <a:effectLst>
                  <a:outerShdw blurRad="38100" dist="38100" dir="2700000" algn="tl">
                    <a:srgbClr val="000000">
                      <a:alpha val="43137"/>
                    </a:srgbClr>
                  </a:outerShdw>
                </a:effectLst>
              </a:rPr>
              <a:t>Tercera deducción: </a:t>
            </a:r>
            <a:r>
              <a:rPr lang="es-PE" dirty="0" smtClean="0">
                <a:effectLst>
                  <a:outerShdw blurRad="38100" dist="38100" dir="2700000" algn="tl">
                    <a:srgbClr val="000000">
                      <a:alpha val="43137"/>
                    </a:srgbClr>
                  </a:outerShdw>
                </a:effectLst>
              </a:rPr>
              <a:t>Obtenemos resultados óptimos cuando hacemos turnos para realizar trabajos difíciles.</a:t>
            </a:r>
          </a:p>
          <a:p>
            <a:endParaRPr lang="es-PE" dirty="0"/>
          </a:p>
        </p:txBody>
      </p:sp>
      <p:pic>
        <p:nvPicPr>
          <p:cNvPr id="5" name="Picture 2" descr="Imagen relacionada"/>
          <p:cNvPicPr>
            <a:picLocks noChangeAspect="1" noChangeArrowheads="1"/>
          </p:cNvPicPr>
          <p:nvPr/>
        </p:nvPicPr>
        <p:blipFill>
          <a:blip r:embed="rId5"/>
          <a:srcRect/>
          <a:stretch>
            <a:fillRect/>
          </a:stretch>
        </p:blipFill>
        <p:spPr bwMode="auto">
          <a:xfrm>
            <a:off x="6446371" y="2805119"/>
            <a:ext cx="2697629" cy="2338381"/>
          </a:xfrm>
          <a:prstGeom prst="rect">
            <a:avLst/>
          </a:prstGeom>
          <a:noFill/>
        </p:spPr>
      </p:pic>
      <p:pic>
        <p:nvPicPr>
          <p:cNvPr id="7" name="Picture 2" descr="Rendered Image"/>
          <p:cNvPicPr>
            <a:picLocks noChangeAspect="1" noChangeArrowheads="1"/>
          </p:cNvPicPr>
          <p:nvPr/>
        </p:nvPicPr>
        <p:blipFill>
          <a:blip r:embed="rId6">
            <a:lum contrast="40000"/>
          </a:blip>
          <a:srcRect/>
          <a:stretch>
            <a:fillRect/>
          </a:stretch>
        </p:blipFill>
        <p:spPr bwMode="auto">
          <a:xfrm>
            <a:off x="4214810" y="4143386"/>
            <a:ext cx="928694" cy="351398"/>
          </a:xfrm>
          <a:prstGeom prst="rect">
            <a:avLst/>
          </a:prstGeom>
          <a:noFill/>
        </p:spPr>
      </p:pic>
      <p:sp>
        <p:nvSpPr>
          <p:cNvPr id="8" name="7 Rectángulo"/>
          <p:cNvSpPr/>
          <p:nvPr/>
        </p:nvSpPr>
        <p:spPr>
          <a:xfrm>
            <a:off x="0" y="-142894"/>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bg2">
              <a:lumMod val="60000"/>
              <a:lumOff val="40000"/>
              <a:alpha val="7764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6600">
              <a:alpha val="7764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PNGPIX-COM-Photo-Frame-PNG-Transparent-Image.png"/>
          <p:cNvPicPr>
            <a:picLocks noChangeAspect="1"/>
          </p:cNvPicPr>
          <p:nvPr/>
        </p:nvPicPr>
        <p:blipFill>
          <a:blip r:embed="rId3">
            <a:duotone>
              <a:prstClr val="black"/>
              <a:schemeClr val="accent1">
                <a:tint val="45000"/>
                <a:satMod val="400000"/>
              </a:schemeClr>
            </a:duotone>
            <a:lum contrast="40000"/>
          </a:blip>
          <a:stretch>
            <a:fillRect/>
          </a:stretch>
        </p:blipFill>
        <p:spPr>
          <a:xfrm>
            <a:off x="1000100" y="0"/>
            <a:ext cx="7315447" cy="5143500"/>
          </a:xfrm>
          <a:prstGeom prst="rect">
            <a:avLst/>
          </a:prstGeom>
        </p:spPr>
      </p:pic>
      <p:pic>
        <p:nvPicPr>
          <p:cNvPr id="6" name="5 Imagen" descr="wild-goose-1643084_960_720.png"/>
          <p:cNvPicPr>
            <a:picLocks noChangeAspect="1"/>
          </p:cNvPicPr>
          <p:nvPr/>
        </p:nvPicPr>
        <p:blipFill>
          <a:blip r:embed="rId4"/>
          <a:srcRect l="9333" t="8905" r="9333" b="24313"/>
          <a:stretch>
            <a:fillRect/>
          </a:stretch>
        </p:blipFill>
        <p:spPr>
          <a:xfrm rot="20860453">
            <a:off x="0" y="0"/>
            <a:ext cx="4071934" cy="2002574"/>
          </a:xfrm>
          <a:prstGeom prst="rect">
            <a:avLst/>
          </a:prstGeom>
        </p:spPr>
      </p:pic>
      <p:sp>
        <p:nvSpPr>
          <p:cNvPr id="4" name="3 CuadroTexto"/>
          <p:cNvSpPr txBox="1"/>
          <p:nvPr/>
        </p:nvSpPr>
        <p:spPr>
          <a:xfrm>
            <a:off x="2714612" y="1714494"/>
            <a:ext cx="4429156" cy="2031325"/>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Los gansos que van detrás producen un sonido propio de ellos, y hacen esto con frecuencia para estimular a los que van adelante a mantener la velocidad.</a:t>
            </a:r>
          </a:p>
          <a:p>
            <a:r>
              <a:rPr lang="es-PE" u="sng" dirty="0" smtClean="0">
                <a:solidFill>
                  <a:srgbClr val="89E0FF"/>
                </a:solidFill>
                <a:effectLst>
                  <a:outerShdw blurRad="38100" dist="38100" dir="2700000" algn="tl">
                    <a:srgbClr val="000000">
                      <a:alpha val="43137"/>
                    </a:srgbClr>
                  </a:outerShdw>
                </a:effectLst>
              </a:rPr>
              <a:t>Cuarta deducción: </a:t>
            </a:r>
            <a:r>
              <a:rPr lang="es-PE" dirty="0" smtClean="0">
                <a:effectLst>
                  <a:outerShdw blurRad="38100" dist="38100" dir="2700000" algn="tl">
                    <a:srgbClr val="000000">
                      <a:alpha val="43137"/>
                    </a:srgbClr>
                  </a:outerShdw>
                </a:effectLst>
              </a:rPr>
              <a:t>Una palabra de aliento produce grandes resultados.</a:t>
            </a:r>
          </a:p>
          <a:p>
            <a:endParaRPr lang="es-PE" dirty="0"/>
          </a:p>
        </p:txBody>
      </p:sp>
      <p:pic>
        <p:nvPicPr>
          <p:cNvPr id="5" name="Picture 2" descr="Imagen relacionada"/>
          <p:cNvPicPr>
            <a:picLocks noChangeAspect="1" noChangeArrowheads="1"/>
          </p:cNvPicPr>
          <p:nvPr/>
        </p:nvPicPr>
        <p:blipFill>
          <a:blip r:embed="rId5"/>
          <a:srcRect/>
          <a:stretch>
            <a:fillRect/>
          </a:stretch>
        </p:blipFill>
        <p:spPr bwMode="auto">
          <a:xfrm>
            <a:off x="6446371" y="2805119"/>
            <a:ext cx="2697629" cy="2338381"/>
          </a:xfrm>
          <a:prstGeom prst="rect">
            <a:avLst/>
          </a:prstGeom>
          <a:noFill/>
        </p:spPr>
      </p:pic>
      <p:pic>
        <p:nvPicPr>
          <p:cNvPr id="7" name="Picture 2" descr="Rendered Image"/>
          <p:cNvPicPr>
            <a:picLocks noChangeAspect="1" noChangeArrowheads="1"/>
          </p:cNvPicPr>
          <p:nvPr/>
        </p:nvPicPr>
        <p:blipFill>
          <a:blip r:embed="rId6">
            <a:lum contrast="40000"/>
          </a:blip>
          <a:srcRect/>
          <a:stretch>
            <a:fillRect/>
          </a:stretch>
        </p:blipFill>
        <p:spPr bwMode="auto">
          <a:xfrm>
            <a:off x="4286248" y="4143386"/>
            <a:ext cx="868475" cy="328612"/>
          </a:xfrm>
          <a:prstGeom prst="rect">
            <a:avLst/>
          </a:prstGeom>
          <a:noFill/>
        </p:spPr>
      </p:pic>
      <p:sp>
        <p:nvSpPr>
          <p:cNvPr id="8" name="7 Rectángulo"/>
          <p:cNvSpPr/>
          <p:nvPr/>
        </p:nvSpPr>
        <p:spPr>
          <a:xfrm>
            <a:off x="-142908" y="-142894"/>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C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9900">
              <a:alpha val="7764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PNGPIX-COM-Photo-Frame-PNG-Transparent-Image.png"/>
          <p:cNvPicPr>
            <a:picLocks noChangeAspect="1"/>
          </p:cNvPicPr>
          <p:nvPr/>
        </p:nvPicPr>
        <p:blipFill>
          <a:blip r:embed="rId3">
            <a:duotone>
              <a:prstClr val="black"/>
              <a:schemeClr val="accent1">
                <a:tint val="45000"/>
                <a:satMod val="400000"/>
              </a:schemeClr>
            </a:duotone>
            <a:lum contrast="40000"/>
          </a:blip>
          <a:stretch>
            <a:fillRect/>
          </a:stretch>
        </p:blipFill>
        <p:spPr>
          <a:xfrm>
            <a:off x="500034" y="-357208"/>
            <a:ext cx="8286808" cy="5857916"/>
          </a:xfrm>
          <a:prstGeom prst="rect">
            <a:avLst/>
          </a:prstGeom>
        </p:spPr>
      </p:pic>
      <p:pic>
        <p:nvPicPr>
          <p:cNvPr id="6" name="5 Imagen" descr="wild-goose-1643084_960_720.png"/>
          <p:cNvPicPr>
            <a:picLocks noChangeAspect="1"/>
          </p:cNvPicPr>
          <p:nvPr/>
        </p:nvPicPr>
        <p:blipFill>
          <a:blip r:embed="rId4"/>
          <a:srcRect l="9333" t="8905" r="9333" b="24313"/>
          <a:stretch>
            <a:fillRect/>
          </a:stretch>
        </p:blipFill>
        <p:spPr>
          <a:xfrm rot="20860453">
            <a:off x="-118969" y="-88546"/>
            <a:ext cx="4071934" cy="2002574"/>
          </a:xfrm>
          <a:prstGeom prst="rect">
            <a:avLst/>
          </a:prstGeom>
        </p:spPr>
      </p:pic>
      <p:sp>
        <p:nvSpPr>
          <p:cNvPr id="4" name="3 CuadroTexto"/>
          <p:cNvSpPr txBox="1"/>
          <p:nvPr/>
        </p:nvSpPr>
        <p:spPr>
          <a:xfrm>
            <a:off x="2571736" y="1428742"/>
            <a:ext cx="4572033" cy="3139321"/>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Finalmente, cuando un ganso se enferma o cae herido de un disparo, dos de sus compañeros se salen de la formación y lo siguen para ayudarlo y protegerlo.</a:t>
            </a:r>
            <a:br>
              <a:rPr lang="es-PE" dirty="0" smtClean="0">
                <a:effectLst>
                  <a:outerShdw blurRad="38100" dist="38100" dir="2700000" algn="tl">
                    <a:srgbClr val="000000">
                      <a:alpha val="43137"/>
                    </a:srgbClr>
                  </a:outerShdw>
                </a:effectLst>
              </a:rPr>
            </a:br>
            <a:r>
              <a:rPr lang="es-PE" dirty="0" smtClean="0">
                <a:effectLst>
                  <a:outerShdw blurRad="38100" dist="38100" dir="2700000" algn="tl">
                    <a:srgbClr val="000000">
                      <a:alpha val="43137"/>
                    </a:srgbClr>
                  </a:outerShdw>
                </a:effectLst>
              </a:rPr>
              <a:t>Se quedan con él hasta que este nuevamente en condiciones de volar o muere.</a:t>
            </a:r>
            <a:br>
              <a:rPr lang="es-PE" dirty="0" smtClean="0">
                <a:effectLst>
                  <a:outerShdw blurRad="38100" dist="38100" dir="2700000" algn="tl">
                    <a:srgbClr val="000000">
                      <a:alpha val="43137"/>
                    </a:srgbClr>
                  </a:outerShdw>
                </a:effectLst>
              </a:rPr>
            </a:br>
            <a:r>
              <a:rPr lang="es-PE" dirty="0" smtClean="0">
                <a:effectLst>
                  <a:outerShdw blurRad="38100" dist="38100" dir="2700000" algn="tl">
                    <a:srgbClr val="000000">
                      <a:alpha val="43137"/>
                    </a:srgbClr>
                  </a:outerShdw>
                </a:effectLst>
              </a:rPr>
              <a:t>Solo entonces los dos acompañantes vuelven a la bandada o se unen a otro grupo.</a:t>
            </a:r>
          </a:p>
          <a:p>
            <a:r>
              <a:rPr lang="es-PE" u="sng" dirty="0" smtClean="0">
                <a:solidFill>
                  <a:srgbClr val="89E0FF"/>
                </a:solidFill>
                <a:effectLst>
                  <a:outerShdw blurRad="38100" dist="38100" dir="2700000" algn="tl">
                    <a:srgbClr val="000000">
                      <a:alpha val="43137"/>
                    </a:srgbClr>
                  </a:outerShdw>
                </a:effectLst>
              </a:rPr>
              <a:t>Quinta deducción: </a:t>
            </a:r>
            <a:r>
              <a:rPr lang="es-PE" dirty="0" smtClean="0">
                <a:effectLst>
                  <a:outerShdw blurRad="38100" dist="38100" dir="2700000" algn="tl">
                    <a:srgbClr val="000000">
                      <a:alpha val="43137"/>
                    </a:srgbClr>
                  </a:outerShdw>
                </a:effectLst>
              </a:rPr>
              <a:t>Si tuviésemos la inteligencia de los gansos, nos mantendríamos uno al lado del otro ayudándonos y acompañándonos.</a:t>
            </a:r>
          </a:p>
          <a:p>
            <a:endParaRPr lang="es-PE" dirty="0"/>
          </a:p>
        </p:txBody>
      </p:sp>
      <p:pic>
        <p:nvPicPr>
          <p:cNvPr id="5" name="Picture 2" descr="Imagen relacionada"/>
          <p:cNvPicPr>
            <a:picLocks noChangeAspect="1" noChangeArrowheads="1"/>
          </p:cNvPicPr>
          <p:nvPr/>
        </p:nvPicPr>
        <p:blipFill>
          <a:blip r:embed="rId5"/>
          <a:srcRect/>
          <a:stretch>
            <a:fillRect/>
          </a:stretch>
        </p:blipFill>
        <p:spPr bwMode="auto">
          <a:xfrm>
            <a:off x="6671627" y="3000378"/>
            <a:ext cx="2472373" cy="2143122"/>
          </a:xfrm>
          <a:prstGeom prst="rect">
            <a:avLst/>
          </a:prstGeom>
          <a:noFill/>
        </p:spPr>
      </p:pic>
      <p:pic>
        <p:nvPicPr>
          <p:cNvPr id="34818" name="Picture 2" descr="Rendered Image"/>
          <p:cNvPicPr>
            <a:picLocks noChangeAspect="1" noChangeArrowheads="1"/>
          </p:cNvPicPr>
          <p:nvPr/>
        </p:nvPicPr>
        <p:blipFill>
          <a:blip r:embed="rId6">
            <a:lum contrast="40000"/>
          </a:blip>
          <a:srcRect/>
          <a:stretch>
            <a:fillRect/>
          </a:stretch>
        </p:blipFill>
        <p:spPr bwMode="auto">
          <a:xfrm>
            <a:off x="4000497" y="4379322"/>
            <a:ext cx="1000132" cy="378428"/>
          </a:xfrm>
          <a:prstGeom prst="rect">
            <a:avLst/>
          </a:prstGeom>
          <a:noFill/>
        </p:spPr>
      </p:pic>
      <p:sp>
        <p:nvSpPr>
          <p:cNvPr id="7" name="6 Rectángulo"/>
          <p:cNvSpPr/>
          <p:nvPr/>
        </p:nvSpPr>
        <p:spPr>
          <a:xfrm>
            <a:off x="0" y="-142894"/>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tx2">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B05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pic>
        <p:nvPicPr>
          <p:cNvPr id="2" name="1 Imagen" descr="PNGPIX-COM-Photo-Frame-PNG-Transparent-Image.png"/>
          <p:cNvPicPr>
            <a:picLocks noChangeAspect="1"/>
          </p:cNvPicPr>
          <p:nvPr/>
        </p:nvPicPr>
        <p:blipFill>
          <a:blip r:embed="rId3">
            <a:duotone>
              <a:prstClr val="black"/>
              <a:schemeClr val="accent1">
                <a:tint val="45000"/>
                <a:satMod val="400000"/>
              </a:schemeClr>
            </a:duotone>
            <a:lum contrast="40000"/>
          </a:blip>
          <a:stretch>
            <a:fillRect/>
          </a:stretch>
        </p:blipFill>
        <p:spPr>
          <a:xfrm>
            <a:off x="500034" y="-357208"/>
            <a:ext cx="8286808" cy="5857916"/>
          </a:xfrm>
          <a:prstGeom prst="rect">
            <a:avLst/>
          </a:prstGeom>
        </p:spPr>
      </p:pic>
      <p:pic>
        <p:nvPicPr>
          <p:cNvPr id="6" name="5 Imagen" descr="wild-goose-1643084_960_720.png"/>
          <p:cNvPicPr>
            <a:picLocks noChangeAspect="1"/>
          </p:cNvPicPr>
          <p:nvPr/>
        </p:nvPicPr>
        <p:blipFill>
          <a:blip r:embed="rId4"/>
          <a:srcRect l="9333" t="8905" r="9333" b="24313"/>
          <a:stretch>
            <a:fillRect/>
          </a:stretch>
        </p:blipFill>
        <p:spPr>
          <a:xfrm rot="20860453">
            <a:off x="-118969" y="-88546"/>
            <a:ext cx="4071934" cy="2002574"/>
          </a:xfrm>
          <a:prstGeom prst="rect">
            <a:avLst/>
          </a:prstGeom>
        </p:spPr>
      </p:pic>
      <p:sp>
        <p:nvSpPr>
          <p:cNvPr id="4" name="3 CuadroTexto"/>
          <p:cNvSpPr txBox="1"/>
          <p:nvPr/>
        </p:nvSpPr>
        <p:spPr>
          <a:xfrm>
            <a:off x="2571736" y="1428742"/>
            <a:ext cx="4857784" cy="2585323"/>
          </a:xfrm>
          <a:prstGeom prst="rect">
            <a:avLst/>
          </a:prstGeom>
          <a:noFill/>
        </p:spPr>
        <p:txBody>
          <a:bodyPr wrap="square" rtlCol="0">
            <a:spAutoFit/>
          </a:bodyPr>
          <a:lstStyle/>
          <a:p>
            <a:r>
              <a:rPr lang="es-PE" dirty="0" smtClean="0">
                <a:effectLst>
                  <a:outerShdw blurRad="38100" dist="38100" dir="2700000" algn="tl">
                    <a:srgbClr val="000000">
                      <a:alpha val="43137"/>
                    </a:srgbClr>
                  </a:outerShdw>
                </a:effectLst>
              </a:rPr>
              <a:t>Si nos mantenemos uno al lado de otro, apoyándonos y acompañándonos… </a:t>
            </a:r>
            <a:br>
              <a:rPr lang="es-PE" dirty="0" smtClean="0">
                <a:effectLst>
                  <a:outerShdw blurRad="38100" dist="38100" dir="2700000" algn="tl">
                    <a:srgbClr val="000000">
                      <a:alpha val="43137"/>
                    </a:srgbClr>
                  </a:outerShdw>
                </a:effectLst>
              </a:rPr>
            </a:br>
            <a:r>
              <a:rPr lang="es-PE" dirty="0" smtClean="0">
                <a:effectLst>
                  <a:outerShdw blurRad="38100" dist="38100" dir="2700000" algn="tl">
                    <a:srgbClr val="000000">
                      <a:alpha val="43137"/>
                    </a:srgbClr>
                  </a:outerShdw>
                </a:effectLst>
              </a:rPr>
              <a:t>si hacemos realidad el espíritu de equipo… </a:t>
            </a:r>
            <a:br>
              <a:rPr lang="es-PE" dirty="0" smtClean="0">
                <a:effectLst>
                  <a:outerShdw blurRad="38100" dist="38100" dir="2700000" algn="tl">
                    <a:srgbClr val="000000">
                      <a:alpha val="43137"/>
                    </a:srgbClr>
                  </a:outerShdw>
                </a:effectLst>
              </a:rPr>
            </a:br>
            <a:r>
              <a:rPr lang="es-PE" dirty="0" smtClean="0">
                <a:effectLst>
                  <a:outerShdw blurRad="38100" dist="38100" dir="2700000" algn="tl">
                    <a:srgbClr val="000000">
                      <a:alpha val="43137"/>
                    </a:srgbClr>
                  </a:outerShdw>
                </a:effectLst>
              </a:rPr>
              <a:t>Si pese a las diferencias… podemos conformar un grupo humano para afrontar </a:t>
            </a:r>
            <a:r>
              <a:rPr lang="es-PE" dirty="0" smtClean="0">
                <a:effectLst>
                  <a:outerShdw blurRad="38100" dist="38100" dir="2700000" algn="tl">
                    <a:srgbClr val="000000">
                      <a:alpha val="43137"/>
                    </a:srgbClr>
                  </a:outerShdw>
                </a:effectLst>
              </a:rPr>
              <a:t> todo </a:t>
            </a:r>
            <a:r>
              <a:rPr lang="es-PE" dirty="0" smtClean="0">
                <a:effectLst>
                  <a:outerShdw blurRad="38100" dist="38100" dir="2700000" algn="tl">
                    <a:srgbClr val="000000">
                      <a:alpha val="43137"/>
                    </a:srgbClr>
                  </a:outerShdw>
                </a:effectLst>
              </a:rPr>
              <a:t>tipo de situaciones.. </a:t>
            </a:r>
            <a:br>
              <a:rPr lang="es-PE" dirty="0" smtClean="0">
                <a:effectLst>
                  <a:outerShdw blurRad="38100" dist="38100" dir="2700000" algn="tl">
                    <a:srgbClr val="000000">
                      <a:alpha val="43137"/>
                    </a:srgbClr>
                  </a:outerShdw>
                </a:effectLst>
              </a:rPr>
            </a:br>
            <a:r>
              <a:rPr lang="es-PE" dirty="0" smtClean="0">
                <a:effectLst>
                  <a:outerShdw blurRad="38100" dist="38100" dir="2700000" algn="tl">
                    <a:srgbClr val="000000">
                      <a:alpha val="43137"/>
                    </a:srgbClr>
                  </a:outerShdw>
                </a:effectLst>
              </a:rPr>
              <a:t>si entendemos el verdadero valor de la amistad… </a:t>
            </a:r>
            <a:br>
              <a:rPr lang="es-PE" dirty="0" smtClean="0">
                <a:effectLst>
                  <a:outerShdw blurRad="38100" dist="38100" dir="2700000" algn="tl">
                    <a:srgbClr val="000000">
                      <a:alpha val="43137"/>
                    </a:srgbClr>
                  </a:outerShdw>
                </a:effectLst>
              </a:rPr>
            </a:br>
            <a:r>
              <a:rPr lang="es-PE" dirty="0" smtClean="0">
                <a:effectLst>
                  <a:outerShdw blurRad="38100" dist="38100" dir="2700000" algn="tl">
                    <a:srgbClr val="000000">
                      <a:alpha val="43137"/>
                    </a:srgbClr>
                  </a:outerShdw>
                </a:effectLst>
              </a:rPr>
              <a:t>si somos conscientes del sentimiento de compartir.. la vida será más simple… </a:t>
            </a:r>
            <a:br>
              <a:rPr lang="es-PE" dirty="0" smtClean="0">
                <a:effectLst>
                  <a:outerShdw blurRad="38100" dist="38100" dir="2700000" algn="tl">
                    <a:srgbClr val="000000">
                      <a:alpha val="43137"/>
                    </a:srgbClr>
                  </a:outerShdw>
                </a:effectLst>
              </a:rPr>
            </a:br>
            <a:r>
              <a:rPr lang="es-PE" dirty="0" smtClean="0">
                <a:effectLst>
                  <a:outerShdw blurRad="38100" dist="38100" dir="2700000" algn="tl">
                    <a:srgbClr val="000000">
                      <a:alpha val="43137"/>
                    </a:srgbClr>
                  </a:outerShdw>
                </a:effectLst>
              </a:rPr>
              <a:t>y el vuelo de los años.. más placentero… </a:t>
            </a:r>
            <a:endParaRPr lang="es-PE" dirty="0">
              <a:effectLst>
                <a:outerShdw blurRad="38100" dist="38100" dir="2700000" algn="tl">
                  <a:srgbClr val="000000">
                    <a:alpha val="43137"/>
                  </a:srgbClr>
                </a:outerShdw>
              </a:effectLst>
            </a:endParaRPr>
          </a:p>
        </p:txBody>
      </p:sp>
      <p:pic>
        <p:nvPicPr>
          <p:cNvPr id="5" name="Picture 2" descr="Imagen relacionada"/>
          <p:cNvPicPr>
            <a:picLocks noChangeAspect="1" noChangeArrowheads="1"/>
          </p:cNvPicPr>
          <p:nvPr/>
        </p:nvPicPr>
        <p:blipFill>
          <a:blip r:embed="rId5"/>
          <a:srcRect/>
          <a:stretch>
            <a:fillRect/>
          </a:stretch>
        </p:blipFill>
        <p:spPr bwMode="auto">
          <a:xfrm>
            <a:off x="6754041" y="3071816"/>
            <a:ext cx="2389959" cy="2071684"/>
          </a:xfrm>
          <a:prstGeom prst="rect">
            <a:avLst/>
          </a:prstGeom>
          <a:noFill/>
        </p:spPr>
      </p:pic>
      <p:pic>
        <p:nvPicPr>
          <p:cNvPr id="33794" name="Picture 2" descr="Rendered Image"/>
          <p:cNvPicPr>
            <a:picLocks noChangeAspect="1" noChangeArrowheads="1"/>
          </p:cNvPicPr>
          <p:nvPr/>
        </p:nvPicPr>
        <p:blipFill>
          <a:blip r:embed="rId6">
            <a:lum contrast="40000"/>
          </a:blip>
          <a:srcRect/>
          <a:stretch>
            <a:fillRect/>
          </a:stretch>
        </p:blipFill>
        <p:spPr bwMode="auto">
          <a:xfrm>
            <a:off x="4214810" y="4500576"/>
            <a:ext cx="868475" cy="328612"/>
          </a:xfrm>
          <a:prstGeom prst="rect">
            <a:avLst/>
          </a:prstGeom>
          <a:noFill/>
        </p:spPr>
      </p:pic>
      <p:sp>
        <p:nvSpPr>
          <p:cNvPr id="7" name="6 Rectángulo"/>
          <p:cNvSpPr/>
          <p:nvPr/>
        </p:nvSpPr>
        <p:spPr>
          <a:xfrm>
            <a:off x="-142908" y="-142894"/>
            <a:ext cx="9858476"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66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B05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50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1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B05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tx2">
              <a:lumMod val="50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66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3">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99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996600">
              <a:alpha val="7764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92D05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9966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3366FF">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tx2">
              <a:lumMod val="50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70C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99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66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C000">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239184105048628.png"/>
          <p:cNvPicPr>
            <a:picLocks noChangeAspect="1"/>
          </p:cNvPicPr>
          <p:nvPr/>
        </p:nvPicPr>
        <p:blipFill>
          <a:blip r:embed="rId3">
            <a:lum contrast="40000"/>
          </a:blip>
          <a:stretch>
            <a:fillRect/>
          </a:stretch>
        </p:blipFill>
        <p:spPr>
          <a:xfrm rot="20786057">
            <a:off x="5722367" y="2969843"/>
            <a:ext cx="2361905" cy="1561905"/>
          </a:xfrm>
          <a:prstGeom prst="rect">
            <a:avLst/>
          </a:prstGeom>
        </p:spPr>
      </p:pic>
      <p:sp>
        <p:nvSpPr>
          <p:cNvPr id="6" name="5 Rectángulo"/>
          <p:cNvSpPr/>
          <p:nvPr/>
        </p:nvSpPr>
        <p:spPr>
          <a:xfrm>
            <a:off x="-285784" y="-285770"/>
            <a:ext cx="9644130" cy="5786478"/>
          </a:xfrm>
          <a:prstGeom prst="rect">
            <a:avLst/>
          </a:prstGeom>
          <a:gradFill flip="none" rotWithShape="1">
            <a:gsLst>
              <a:gs pos="0">
                <a:schemeClr val="bg1"/>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par>
                          <p:cTn id="21" fill="hold">
                            <p:stCondLst>
                              <p:cond delay="5000"/>
                            </p:stCondLst>
                            <p:childTnLst>
                              <p:par>
                                <p:cTn id="22" presetID="52"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Scale>
                                      <p:cBhvr>
                                        <p:cTn id="24"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2000" decel="50000" fill="hold">
                                          <p:stCondLst>
                                            <p:cond delay="0"/>
                                          </p:stCondLst>
                                        </p:cTn>
                                        <p:tgtEl>
                                          <p:spTgt spid="5"/>
                                        </p:tgtEl>
                                        <p:attrNameLst>
                                          <p:attrName>ppt_x</p:attrName>
                                          <p:attrName>ppt_y</p:attrName>
                                        </p:attrNameLst>
                                      </p:cBhvr>
                                    </p:animMotion>
                                    <p:animEffect transition="in" filter="fade">
                                      <p:cBhvr>
                                        <p:cTn id="2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PRENDIENDO DE LOS GANS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-APRENDIENDO DE LOS GANSOS-</Template>
  <TotalTime>0</TotalTime>
  <Words>344</Words>
  <Application>Microsoft Office PowerPoint</Application>
  <PresentationFormat>Presentación en pantalla (16:9)</PresentationFormat>
  <Paragraphs>15</Paragraphs>
  <Slides>39</Slides>
  <Notes>0</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-APRENDIENDO DE LOS GANSOS-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2017-04-05T14:50:50Z</dcterms:created>
  <dcterms:modified xsi:type="dcterms:W3CDTF">2017-04-05T15:00:16Z</dcterms:modified>
</cp:coreProperties>
</file>