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4"/>
  </p:notesMasterIdLst>
  <p:sldIdLst>
    <p:sldId id="278" r:id="rId3"/>
    <p:sldId id="262" r:id="rId4"/>
    <p:sldId id="277" r:id="rId5"/>
    <p:sldId id="270" r:id="rId6"/>
    <p:sldId id="256" r:id="rId7"/>
    <p:sldId id="276" r:id="rId8"/>
    <p:sldId id="275" r:id="rId9"/>
    <p:sldId id="274" r:id="rId10"/>
    <p:sldId id="273" r:id="rId11"/>
    <p:sldId id="272" r:id="rId12"/>
    <p:sldId id="271" r:id="rId13"/>
    <p:sldId id="268" r:id="rId14"/>
    <p:sldId id="267" r:id="rId15"/>
    <p:sldId id="266" r:id="rId16"/>
    <p:sldId id="265" r:id="rId17"/>
    <p:sldId id="258" r:id="rId18"/>
    <p:sldId id="260" r:id="rId19"/>
    <p:sldId id="261" r:id="rId20"/>
    <p:sldId id="264" r:id="rId21"/>
    <p:sldId id="280" r:id="rId22"/>
    <p:sldId id="279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16jY1/DYOYnrPRK4Vu+QQ" hashData="lhC2yGoBRRirrhKpqbLEYXA4ff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CCFF"/>
    <a:srgbClr val="FF66CC"/>
    <a:srgbClr val="FFBBAB"/>
    <a:srgbClr val="FF3300"/>
    <a:srgbClr val="8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289" autoAdjust="0"/>
    <p:restoredTop sz="93669" autoAdjust="0"/>
  </p:normalViewPr>
  <p:slideViewPr>
    <p:cSldViewPr>
      <p:cViewPr>
        <p:scale>
          <a:sx n="50" d="100"/>
          <a:sy n="50" d="100"/>
        </p:scale>
        <p:origin x="-46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57813B-41B7-4B5A-9009-8F3298FFC22F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8E3C7B-05AF-40B6-9553-76EEDE0A3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E3C7B-05AF-40B6-9553-76EEDE0A3CFA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E3C7B-05AF-40B6-9553-76EEDE0A3CFA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270216-5D39-4A04-9087-2259BA3E67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E22BB-041A-4BCC-83E2-712C44B07637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9926-694D-4A3F-8292-5ED4DE13F9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4CFBF3-BFAE-4760-9521-E800E056CE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ombresanimados.net/" TargetMode="External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rmosa-Flor-rosada-imagen-de-fondo-hd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Rosa_Rosad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http://www.gif-mania.net/signatures-animees/resultat/x/3d3ccc2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57826"/>
            <a:ext cx="3905250" cy="1114425"/>
          </a:xfrm>
          <a:prstGeom prst="rect">
            <a:avLst/>
          </a:prstGeom>
          <a:noFill/>
        </p:spPr>
      </p:pic>
      <p:pic>
        <p:nvPicPr>
          <p:cNvPr id="23574" name="Picture 22" descr="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717608" y="1000108"/>
            <a:ext cx="592183" cy="697935"/>
          </a:xfrm>
          <a:prstGeom prst="rect">
            <a:avLst/>
          </a:prstGeom>
          <a:noFill/>
        </p:spPr>
      </p:pic>
      <p:pic>
        <p:nvPicPr>
          <p:cNvPr id="23575" name="Picture 23" descr="i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 flipH="1">
            <a:off x="2447713" y="1071546"/>
            <a:ext cx="149739" cy="617563"/>
          </a:xfrm>
          <a:prstGeom prst="rect">
            <a:avLst/>
          </a:prstGeom>
          <a:noFill/>
        </p:spPr>
      </p:pic>
      <p:pic>
        <p:nvPicPr>
          <p:cNvPr id="23576" name="Picture 24" descr="g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842512" y="1071546"/>
            <a:ext cx="448411" cy="791003"/>
          </a:xfrm>
          <a:prstGeom prst="rect">
            <a:avLst/>
          </a:prstGeom>
          <a:noFill/>
        </p:spPr>
      </p:pic>
      <p:pic>
        <p:nvPicPr>
          <p:cNvPr id="23577" name="Picture 25" descr="o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3432120" y="1071547"/>
            <a:ext cx="592183" cy="634482"/>
          </a:xfrm>
          <a:prstGeom prst="rect">
            <a:avLst/>
          </a:prstGeom>
          <a:noFill/>
        </p:spPr>
      </p:pic>
      <p:pic>
        <p:nvPicPr>
          <p:cNvPr id="23578" name="Picture 26" descr="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4059084" y="1071546"/>
            <a:ext cx="465287" cy="642942"/>
          </a:xfrm>
          <a:prstGeom prst="rect">
            <a:avLst/>
          </a:prstGeom>
          <a:noFill/>
        </p:spPr>
      </p:pic>
      <p:pic>
        <p:nvPicPr>
          <p:cNvPr id="23573" name="Picture 21" descr="a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988314" y="1000108"/>
            <a:ext cx="473747" cy="697935"/>
          </a:xfrm>
          <a:prstGeom prst="rect">
            <a:avLst/>
          </a:prstGeom>
          <a:noFill/>
        </p:spPr>
      </p:pic>
      <p:pic>
        <p:nvPicPr>
          <p:cNvPr id="23580" name="Picture 28" descr="y"/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2428860" y="2000240"/>
            <a:ext cx="495300" cy="704851"/>
          </a:xfrm>
          <a:prstGeom prst="rect">
            <a:avLst/>
          </a:prstGeom>
          <a:noFill/>
        </p:spPr>
      </p:pic>
      <p:pic>
        <p:nvPicPr>
          <p:cNvPr id="23583" name="Picture 31" descr="o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4714876" y="2999432"/>
            <a:ext cx="600952" cy="643877"/>
          </a:xfrm>
          <a:prstGeom prst="rect">
            <a:avLst/>
          </a:prstGeom>
          <a:noFill/>
        </p:spPr>
      </p:pic>
      <p:pic>
        <p:nvPicPr>
          <p:cNvPr id="23584" name="Picture 32" descr="n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1643042" y="2927994"/>
            <a:ext cx="570905" cy="643877"/>
          </a:xfrm>
          <a:prstGeom prst="rect">
            <a:avLst/>
          </a:prstGeom>
          <a:noFill/>
        </p:spPr>
      </p:pic>
      <p:pic>
        <p:nvPicPr>
          <p:cNvPr id="23585" name="Picture 33" descr="t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4143373" y="2999432"/>
            <a:ext cx="585320" cy="643881"/>
          </a:xfrm>
          <a:prstGeom prst="rect">
            <a:avLst/>
          </a:prstGeom>
          <a:noFill/>
        </p:spPr>
      </p:pic>
      <p:pic>
        <p:nvPicPr>
          <p:cNvPr id="23586" name="Picture 34" descr="a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2857488" y="2927054"/>
            <a:ext cx="579465" cy="635292"/>
          </a:xfrm>
          <a:prstGeom prst="rect">
            <a:avLst/>
          </a:prstGeom>
          <a:noFill/>
        </p:spPr>
      </p:pic>
      <p:pic>
        <p:nvPicPr>
          <p:cNvPr id="23587" name="Picture 35" descr="c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3571868" y="2928934"/>
            <a:ext cx="497932" cy="652462"/>
          </a:xfrm>
          <a:prstGeom prst="rect">
            <a:avLst/>
          </a:prstGeom>
          <a:noFill/>
        </p:spPr>
      </p:pic>
      <p:pic>
        <p:nvPicPr>
          <p:cNvPr id="23588" name="Picture 36" descr="t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2285984" y="2927054"/>
            <a:ext cx="549442" cy="635292"/>
          </a:xfrm>
          <a:prstGeom prst="rect">
            <a:avLst/>
          </a:prstGeom>
          <a:noFill/>
        </p:spPr>
      </p:pic>
      <p:pic>
        <p:nvPicPr>
          <p:cNvPr id="23589" name="Picture 37" descr="o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928662" y="2927994"/>
            <a:ext cx="600952" cy="643877"/>
          </a:xfrm>
          <a:prstGeom prst="rect">
            <a:avLst/>
          </a:prstGeom>
          <a:noFill/>
        </p:spPr>
      </p:pic>
      <p:pic>
        <p:nvPicPr>
          <p:cNvPr id="23590" name="Picture 38" descr="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5357819" y="3000372"/>
            <a:ext cx="472176" cy="652462"/>
          </a:xfrm>
          <a:prstGeom prst="rect">
            <a:avLst/>
          </a:prstGeom>
          <a:noFill/>
        </p:spPr>
      </p:pic>
      <p:pic>
        <p:nvPicPr>
          <p:cNvPr id="23582" name="Picture 30" descr="c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285720" y="2867206"/>
            <a:ext cx="579493" cy="7411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ndAc>
      <p:stSnd loop="1">
        <p:snd r:embed="rId2" name="ernesto cortazar -waltz_of_love39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3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3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3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lores-exoticas-coleccion-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9144000" y="3214686"/>
            <a:ext cx="5000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7456515002_aee5dc49f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85720" y="428604"/>
            <a:ext cx="328614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Truman Capote (1924-1984), que con su libro  “A  sangre fría  “ halló el punto en el cual periodismo  y literatura  pueden encontrarse y generar una obra de arte (autor también de títulos memorables  como Desayuno en </a:t>
            </a:r>
            <a:r>
              <a:rPr lang="es-ES" sz="2000" b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Tiffany´s</a:t>
            </a:r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y Otras voces , otros ámbitos), dijo alguna vez: </a:t>
            </a:r>
          </a:p>
          <a:p>
            <a:endParaRPr lang="es-ES" dirty="0" smtClean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"No se puede tener demasiados amigos porque entonces no serías realmente amigo de ninguno". </a:t>
            </a:r>
          </a:p>
          <a:p>
            <a:pPr algn="ctr"/>
            <a:endParaRPr lang="es-ES" b="1" dirty="0"/>
          </a:p>
        </p:txBody>
      </p:sp>
    </p:spTree>
  </p:cSld>
  <p:clrMapOvr>
    <a:masterClrMapping/>
  </p:clrMapOvr>
  <p:transition spd="slow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r-Amarilla-en-las-Manos_Fondos-de-Pantalla-de-Flore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lor-de-Narciso-o-Narcissus_Imagenes-de-Fondos-de-Flore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-1071602" y="3571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428728" y="428604"/>
            <a:ext cx="664373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reflexión vigente hoy, cuando la palabra amigo es una y otra vez desvirtuada. "Mengano te invita a ser su amigo en la red social X", nos dice un mensaje en nuestro correo electrónico. 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5242173"/>
            <a:ext cx="8358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37013386_d98ff0eac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1857364"/>
            <a:ext cx="35718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</a:t>
            </a:r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agregué a mi lista de amigos en la red Z", nos anuncia Fulanita en otro mensaje. No sabemos quiénes son Mengano y Fulanita. </a:t>
            </a:r>
          </a:p>
          <a:p>
            <a:pPr algn="ctr">
              <a:lnSpc>
                <a:spcPct val="90000"/>
              </a:lnSpc>
            </a:pPr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la palabra amigo ya se desvirtuó dos veces. Luego ellos dirán que tienen quinientos, mil o diez mil amigos en </a:t>
            </a:r>
            <a:r>
              <a:rPr lang="es-ES" sz="2000" b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Facebook</a:t>
            </a:r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My </a:t>
            </a:r>
            <a:r>
              <a:rPr lang="es-ES" sz="2000" b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Space</a:t>
            </a:r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  <a:r>
              <a:rPr lang="es-ES" sz="2000" b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Twitter</a:t>
            </a:r>
            <a:r>
              <a:rPr lang="es-ES" sz="2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o la red virtual que fuere.</a:t>
            </a:r>
            <a:endParaRPr lang="es-ES" b="1" dirty="0" smtClean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lores de colores - Color flowers (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074557222_d7e2ae002f_o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57290" y="4572008"/>
            <a:ext cx="67151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 en televisión, en Barcelona, cómo la campeona española de contactos en redes virtuales se ufanaba de contar con diez mil amigos.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escuché cómo ella misma decía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el día de su cumpleaños no había tenido realmente a quién invitar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89370080_47e1fd7f9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285728"/>
            <a:ext cx="35004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amistad es un vínculo que se teje en el tiempo y en el espacio real. </a:t>
            </a:r>
          </a:p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hila con experiencias compartidas (tristes y alegres, fáciles y difíciles), con actos que generan confianza, con presencia, con paciencia, con escucha.. 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37417363_d88f54c48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500042"/>
            <a:ext cx="4000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persona muy popular puede tener muchos conocidos, alguien sociable puede estar colmado de contactos.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un amigo es otra cosa...  es una obra de artesanía.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denium-obesum-flores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037421819_0f22e3d5d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643306" y="4500570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amigos no se fabrican en serie.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mantiene un vínculo por interés, por cálculo, por conveniencia o porque eso lo acerca a alguna forma de poder, no crea ni sostiene una amistad, sino simplemente... una transacción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m_79225_4986408_3356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zoom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5367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6248" y="4071942"/>
            <a:ext cx="45720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amistad, acaso como ningún otro, es un vínculo de paridad, que trasciende en su misma existencia, sin necesidad de plantearse propósitos ni metas. </a:t>
            </a:r>
          </a:p>
          <a:p>
            <a:pPr algn="ctr"/>
            <a:endParaRPr lang="es-ES" sz="2000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73507843_58c8a1413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428992" y="3929066"/>
            <a:ext cx="4286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 se trate de la forma más desinteresada del amor.</a:t>
            </a:r>
          </a:p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este mismo motivo, como en ningún otro vínculo, </a:t>
            </a:r>
            <a:r>
              <a:rPr lang="nl-NL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reciprocidad</a:t>
            </a:r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esencial. </a:t>
            </a:r>
          </a:p>
          <a:p>
            <a:pPr algn="ctr"/>
            <a:endParaRPr lang="es-ES" sz="2000" dirty="0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33692136_4437b1e31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428604"/>
            <a:ext cx="428835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enamoramiento, por ejemplo, </a:t>
            </a:r>
          </a:p>
          <a:p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suele ser ciego y dejarnos atados, </a:t>
            </a:r>
          </a:p>
          <a:p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soga de nuestra ilusión vana, </a:t>
            </a:r>
          </a:p>
          <a:p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quien no nos corresponde.</a:t>
            </a:r>
          </a:p>
          <a:p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20" y="2571744"/>
            <a:ext cx="4000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la amistad, la ausencia de reciprocidad anuncia el fin de la relación. </a:t>
            </a:r>
          </a:p>
          <a:p>
            <a:pPr algn="ctr"/>
            <a:endParaRPr lang="nl-NL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Decía Aristóteles que sólo cuando se basa en la virtud, y no en la utilidad, la amistad merece ese nombre.</a:t>
            </a:r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IMG36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lores-rosadas-585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20" y="4572008"/>
            <a:ext cx="61436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"El amigo es quien me abre la puerta que deseo abrir,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a veces el sabio que me dice la verdad que me serena y me da paz"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dice el pensador italiano Francesco Alberoni en </a:t>
            </a:r>
            <a:r>
              <a:rPr lang="nl-NL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amistad</a:t>
            </a:r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hermoso y profundo ensayo sobre el tema</a:t>
            </a:r>
            <a:endParaRPr lang="nl-N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314622796_20a5aea6ba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214290"/>
            <a:ext cx="75724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un amigo, reflexiona Alberoni,llegamos juntos a los mismos lugares desde puntos de vista diferentes. </a:t>
            </a:r>
          </a:p>
          <a:p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“La amistad, insiste, se vive siempre en tiempo presente.”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4282" y="3429000"/>
            <a:ext cx="42148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Dos amigos que se reencuentran tras muchos años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siguen la conversación con fluidez,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tienen deudas pendientes con el pasado,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están juntos para construir un mañana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322091116_d8bb14ef8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85918" y="428604"/>
            <a:ext cx="69349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Simplemente, comparten un tiempo continuo.</a:t>
            </a:r>
          </a:p>
          <a:p>
            <a:pPr algn="ctr"/>
            <a:r>
              <a:rPr lang="nl-NL" sz="20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tratan de modificarse el uno al otro, no se ponen plazos, </a:t>
            </a:r>
          </a:p>
          <a:p>
            <a:pPr algn="ctr"/>
            <a:r>
              <a:rPr lang="nl-NL" sz="20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se angustian por el futuro de su relación. </a:t>
            </a:r>
          </a:p>
          <a:p>
            <a:pPr algn="ctr"/>
            <a:endParaRPr lang="nl-NL" sz="2000" b="1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37402538_78c9f9540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5 Imagen" descr="Imagen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7742" y="1604950"/>
            <a:ext cx="669619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aceptan y se quieren.</a:t>
            </a:r>
          </a:p>
          <a:p>
            <a:pPr algn="ctr"/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amigo es siempre un testigo que está de nuestra parte. </a:t>
            </a:r>
          </a:p>
          <a:p>
            <a:pPr algn="ctr"/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 una vida plagada de desencuentros y zancadillas, </a:t>
            </a:r>
          </a:p>
          <a:p>
            <a:pPr algn="ctr"/>
            <a:r>
              <a:rPr lang="nl-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esto tiene un valor inapreciable y sanador.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ryllis-dsc044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MG39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85918" y="1643050"/>
            <a:ext cx="45720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Tahoma" pitchFamily="34" charset="0"/>
              </a:rPr>
              <a:t>"La sociedad moderna, escribe Alberoni, </a:t>
            </a:r>
          </a:p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Tahoma" pitchFamily="34" charset="0"/>
              </a:rPr>
              <a:t>transforma las virtudes en prestaciones y los ideales en servicios". </a:t>
            </a:r>
          </a:p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Tahoma" pitchFamily="34" charset="0"/>
              </a:rPr>
              <a:t>Por eso, en estos tiempos, tantas veces se padece de soledades colectivas y el alma de muchas personas atiborradas de "contactos", "relaciones" y "conocidos“...  es un alma solitaria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8572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2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56522734_4484330de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29720" cy="6858000"/>
          </a:xfrm>
          <a:prstGeom prst="rect">
            <a:avLst/>
          </a:prstGeom>
        </p:spPr>
      </p:pic>
      <p:pic>
        <p:nvPicPr>
          <p:cNvPr id="6" name="5 Imagen" descr="exotic_f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429784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1643050"/>
            <a:ext cx="27860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se honra la amistad desde el egoísmo; </a:t>
            </a:r>
          </a:p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la seca cuando se carece de empatía; </a:t>
            </a:r>
          </a:p>
          <a:p>
            <a:pPr algn="ctr"/>
            <a:r>
              <a:rPr lang="nl-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se puede acceder a ella desde la manipulación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285728"/>
            <a:ext cx="4286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7534564124_f157bdbc6c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72066" y="1142984"/>
            <a:ext cx="35719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Confianza, compromiso, honestidad y justicia son requisitos ineludibles en su vivencia.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Mientras los seres humanos tengan necesidad de amor,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valorar, de ser valorados,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habrá espacio y tiempo para la amistad, </a:t>
            </a:r>
          </a:p>
          <a:p>
            <a:pPr algn="ctr"/>
            <a:r>
              <a:rPr lang="nl-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respetarla y dignificarla.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02" y="571480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8" name="7 Imagen" descr="Imagen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857752" y="785794"/>
            <a:ext cx="40823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amigo fue, es y será...</a:t>
            </a:r>
          </a:p>
          <a:p>
            <a:pPr algn="ctr"/>
            <a:r>
              <a:rPr lang="nl-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</a:t>
            </a:r>
            <a:r>
              <a:rPr lang="nl-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joya</a:t>
            </a:r>
            <a:r>
              <a:rPr lang="nl-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única. 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572000" y="135729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iendship-circle-clip-ar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00"/>
          </a:xfrm>
        </p:spPr>
      </p:pic>
      <p:pic>
        <p:nvPicPr>
          <p:cNvPr id="2052" name="Picture 4" descr="http://static1.glowtxt.com/data1/c/d/c/cdc5c75a2d56fc41bad4ebca2bfbb4d7f498dfd0da39a3ee5e6b4b0d3255bfef95601890afd80709da39a3ee5e6b4b0d3255bfef95601890afd807097f5c2ec89f815f8bf1377f1cf741ee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6072206"/>
            <a:ext cx="3381402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MIGOS Y CONTAC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AMIGOS Y CONTACTOS</Template>
  <TotalTime>0</TotalTime>
  <Words>810</Words>
  <Application>Microsoft Office PowerPoint</Application>
  <PresentationFormat>Presentación en pantalla (4:3)</PresentationFormat>
  <Paragraphs>73</Paragraphs>
  <Slides>21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AMIGOS Y CONTACTOS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2012-12-03T02:00:10Z</dcterms:created>
  <dcterms:modified xsi:type="dcterms:W3CDTF">2012-12-03T02:30:29Z</dcterms:modified>
</cp:coreProperties>
</file>