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2" r:id="rId3"/>
    <p:sldId id="287" r:id="rId4"/>
    <p:sldId id="263" r:id="rId5"/>
    <p:sldId id="261" r:id="rId6"/>
    <p:sldId id="308" r:id="rId7"/>
    <p:sldId id="259" r:id="rId8"/>
    <p:sldId id="257" r:id="rId9"/>
    <p:sldId id="309" r:id="rId10"/>
    <p:sldId id="262" r:id="rId11"/>
    <p:sldId id="265" r:id="rId12"/>
    <p:sldId id="310" r:id="rId13"/>
    <p:sldId id="281" r:id="rId14"/>
    <p:sldId id="285" r:id="rId15"/>
    <p:sldId id="311" r:id="rId16"/>
    <p:sldId id="295" r:id="rId17"/>
    <p:sldId id="264" r:id="rId18"/>
    <p:sldId id="312" r:id="rId19"/>
    <p:sldId id="268" r:id="rId20"/>
    <p:sldId id="267" r:id="rId21"/>
    <p:sldId id="314" r:id="rId22"/>
    <p:sldId id="284" r:id="rId23"/>
    <p:sldId id="269" r:id="rId24"/>
    <p:sldId id="315" r:id="rId25"/>
    <p:sldId id="302" r:id="rId26"/>
    <p:sldId id="278" r:id="rId27"/>
    <p:sldId id="316" r:id="rId28"/>
    <p:sldId id="270" r:id="rId29"/>
    <p:sldId id="271" r:id="rId30"/>
    <p:sldId id="317" r:id="rId31"/>
    <p:sldId id="283" r:id="rId32"/>
    <p:sldId id="272" r:id="rId33"/>
    <p:sldId id="318" r:id="rId34"/>
    <p:sldId id="277" r:id="rId35"/>
    <p:sldId id="273" r:id="rId36"/>
    <p:sldId id="319" r:id="rId37"/>
    <p:sldId id="274" r:id="rId38"/>
    <p:sldId id="280" r:id="rId39"/>
    <p:sldId id="320" r:id="rId40"/>
    <p:sldId id="276" r:id="rId41"/>
    <p:sldId id="275" r:id="rId42"/>
    <p:sldId id="321" r:id="rId43"/>
    <p:sldId id="286" r:id="rId44"/>
    <p:sldId id="322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xCUJpyHodrlilQi9N82iA" hashData="8QQFEqpr2NNT1iAjnr4+uvgmmG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471A"/>
    <a:srgbClr val="9B6B15"/>
    <a:srgbClr val="825820"/>
    <a:srgbClr val="BB6A27"/>
    <a:srgbClr val="663300"/>
    <a:srgbClr val="B79415"/>
    <a:srgbClr val="CBA417"/>
    <a:srgbClr val="321F0C"/>
    <a:srgbClr val="9999FF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407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EFB6A-6EB3-439D-8310-29D9D34BA45C}" type="datetimeFigureOut">
              <a:rPr lang="es-PE" smtClean="0"/>
              <a:pPr/>
              <a:t>18/02/2021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CDB2E-DED9-4EB7-B4AA-D105CED3425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24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23094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Multidocumento"/>
          <p:cNvSpPr/>
          <p:nvPr/>
        </p:nvSpPr>
        <p:spPr>
          <a:xfrm>
            <a:off x="0" y="0"/>
            <a:ext cx="4572000" cy="5143500"/>
          </a:xfrm>
          <a:prstGeom prst="flowChartMultidocument">
            <a:avLst/>
          </a:prstGeom>
          <a:gradFill flip="none" rotWithShape="1">
            <a:gsLst>
              <a:gs pos="22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Multidocumento"/>
          <p:cNvSpPr/>
          <p:nvPr/>
        </p:nvSpPr>
        <p:spPr>
          <a:xfrm flipH="1">
            <a:off x="4572000" y="0"/>
            <a:ext cx="4572000" cy="5143500"/>
          </a:xfrm>
          <a:prstGeom prst="flowChartMultidocument">
            <a:avLst/>
          </a:prstGeom>
          <a:gradFill flip="none" rotWithShape="1">
            <a:gsLst>
              <a:gs pos="22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1" name="10 Imagen" descr="g-gif-update.php.gif"/>
          <p:cNvPicPr>
            <a:picLocks noChangeAspect="1"/>
          </p:cNvPicPr>
          <p:nvPr/>
        </p:nvPicPr>
        <p:blipFill>
          <a:blip r:embed="rId4">
            <a:lum bright="-40000"/>
          </a:blip>
          <a:stretch>
            <a:fillRect/>
          </a:stretch>
        </p:blipFill>
        <p:spPr>
          <a:xfrm>
            <a:off x="4786314" y="4286262"/>
            <a:ext cx="2786082" cy="352425"/>
          </a:xfrm>
          <a:prstGeom prst="rect">
            <a:avLst/>
          </a:prstGeom>
        </p:spPr>
      </p:pic>
      <p:pic>
        <p:nvPicPr>
          <p:cNvPr id="13" name="12 Imagen" descr="g-gif-update.php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428742"/>
            <a:ext cx="619125" cy="676278"/>
          </a:xfrm>
          <a:prstGeom prst="rect">
            <a:avLst/>
          </a:prstGeom>
        </p:spPr>
      </p:pic>
      <p:pic>
        <p:nvPicPr>
          <p:cNvPr id="14" name="13 Imagen" descr="HJ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1428742"/>
            <a:ext cx="714375" cy="609600"/>
          </a:xfrm>
          <a:prstGeom prst="rect">
            <a:avLst/>
          </a:prstGeom>
        </p:spPr>
      </p:pic>
      <p:pic>
        <p:nvPicPr>
          <p:cNvPr id="15" name="14 Imagen" descr="ku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428742"/>
            <a:ext cx="1628775" cy="723900"/>
          </a:xfrm>
          <a:prstGeom prst="rect">
            <a:avLst/>
          </a:prstGeom>
        </p:spPr>
      </p:pic>
      <p:pic>
        <p:nvPicPr>
          <p:cNvPr id="16" name="15 Imagen" descr="iu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2214560"/>
            <a:ext cx="4048125" cy="647700"/>
          </a:xfrm>
          <a:prstGeom prst="rect">
            <a:avLst/>
          </a:prstGeom>
        </p:spPr>
      </p:pic>
      <p:pic>
        <p:nvPicPr>
          <p:cNvPr id="17" name="16 Imagen" descr="i,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3000378"/>
            <a:ext cx="2076450" cy="609600"/>
          </a:xfrm>
          <a:prstGeom prst="rect">
            <a:avLst/>
          </a:prstGeom>
        </p:spPr>
      </p:pic>
      <p:pic>
        <p:nvPicPr>
          <p:cNvPr id="18" name="17 Imagen" descr="io.gif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3000378"/>
            <a:ext cx="619125" cy="647700"/>
          </a:xfrm>
          <a:prstGeom prst="rect">
            <a:avLst/>
          </a:prstGeom>
        </p:spPr>
      </p:pic>
      <p:pic>
        <p:nvPicPr>
          <p:cNvPr id="19" name="18 Imagen" descr="stock-photo-27523094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30000">
    <p:sndAc>
      <p:stSnd loop="1">
        <p:snd r:embed="rId2" name="My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2571736" y="200024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b="1" dirty="0">
              <a:solidFill>
                <a:srgbClr val="68471A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714612" y="2071684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Decimos que “Errar es humano” y somos humanos</a:t>
            </a:r>
            <a:endParaRPr lang="es-PE" b="1" dirty="0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0833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23160F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02279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chemeClr val="bg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428860" y="1928808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¿Porqué acusarnos entonces de aquello que consideramos que hemos hecho de manera equivocada.?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2576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E262C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C2026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7054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3000">
                <a:schemeClr val="accent6">
                  <a:lumMod val="5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4F3121">
                  <a:shade val="67500"/>
                  <a:satMod val="115000"/>
                </a:srgbClr>
              </a:gs>
              <a:gs pos="100000">
                <a:srgbClr val="4F3121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285984" y="2214560"/>
            <a:ext cx="4382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i="1" dirty="0" smtClean="0"/>
              <a:t>Justamente es allí donde está la enseñanza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20000"/>
                <a:lumOff val="80000"/>
              </a:schemeClr>
            </a:gs>
            <a:gs pos="50000">
              <a:srgbClr val="875717">
                <a:shade val="67500"/>
                <a:satMod val="115000"/>
              </a:srgbClr>
            </a:gs>
            <a:gs pos="100000">
              <a:srgbClr val="875717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124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7803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214546" y="2071684"/>
            <a:ext cx="4429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Si podemos ver nuestro error, es que hemos podido tomar en cuenta el hecho de las consecuencias que emanan de él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320E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5707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ocumento"/>
          <p:cNvSpPr/>
          <p:nvPr/>
        </p:nvSpPr>
        <p:spPr>
          <a:xfrm>
            <a:off x="0" y="0"/>
            <a:ext cx="4572000" cy="5143500"/>
          </a:xfrm>
          <a:prstGeom prst="flowChartDocumen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Documento"/>
          <p:cNvSpPr/>
          <p:nvPr/>
        </p:nvSpPr>
        <p:spPr>
          <a:xfrm flipH="1">
            <a:off x="4500562" y="0"/>
            <a:ext cx="4643438" cy="5143500"/>
          </a:xfrm>
          <a:prstGeom prst="flowChartDocumen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046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0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428860" y="2071684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Entonces, lo lógico es quitarnos el complejo de culpa y ver con alegría el aprendizaje que nos dejó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046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0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4469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285984" y="2000246"/>
            <a:ext cx="4357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Si lo vemos desde otro punto de vista, el no equivocarnos hubiera sido acertar con la decisión justa, en el momento preciso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5532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6720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643174" y="2214560"/>
            <a:ext cx="37147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El pasado es pasado y no vuelve, no hay corrección al respecto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182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1E6C58">
                <a:shade val="67500"/>
                <a:satMod val="115000"/>
              </a:srgbClr>
            </a:gs>
            <a:gs pos="100000">
              <a:srgbClr val="1E6C5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87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0290D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B49318">
                  <a:shade val="67500"/>
                  <a:satMod val="115000"/>
                </a:srgbClr>
              </a:gs>
              <a:gs pos="100000">
                <a:srgbClr val="B4931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285984" y="1643056"/>
            <a:ext cx="45005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Entonces vivamos el presente con la alegría correspondiente a</a:t>
            </a:r>
            <a:r>
              <a:rPr lang="es-PE" b="1" dirty="0" smtClean="0"/>
              <a:t>” hoy</a:t>
            </a:r>
            <a:r>
              <a:rPr lang="es-PE" b="1" i="1" dirty="0" smtClean="0"/>
              <a:t>”, porque sabemos que si en algún momento se nos presenta algo similar, ya no va a ser acertar a tientas ni a ciegas, sino dar con lo justo por experiencia propia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1E6C58">
                <a:shade val="67500"/>
                <a:satMod val="115000"/>
              </a:srgbClr>
            </a:gs>
            <a:gs pos="100000">
              <a:srgbClr val="1E6C5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87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0290D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B49318">
                  <a:shade val="67500"/>
                  <a:satMod val="115000"/>
                </a:srgbClr>
              </a:gs>
              <a:gs pos="100000">
                <a:srgbClr val="B4931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0658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571736" y="2000246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Si sabemos recoger las enseñanzas no hay motivos de sentirnos culpables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000D2">
                <a:shade val="67500"/>
                <a:satMod val="115000"/>
              </a:srgbClr>
            </a:gs>
            <a:gs pos="100000">
              <a:srgbClr val="0000D2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031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3091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B47518">
                  <a:shade val="67500"/>
                  <a:satMod val="115000"/>
                </a:srgbClr>
              </a:gs>
              <a:gs pos="100000">
                <a:srgbClr val="B4751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428860" y="2071684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De eso se trata la vida… es una conexión continua de enseñanzas y aprendizajes</a:t>
            </a: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1348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B47518">
                <a:shade val="67500"/>
                <a:satMod val="115000"/>
              </a:srgbClr>
            </a:gs>
            <a:gs pos="100000">
              <a:srgbClr val="B47518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7654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0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357422" y="1785932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i="1" dirty="0" smtClean="0"/>
              <a:t>Entonces desterramos la palabra error y con ella el complejo de culpa y tomamos a aquello que tanto nos marcó como la enseñanza maestra oportuna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2215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7A7700">
                  <a:shade val="67500"/>
                  <a:satMod val="115000"/>
                </a:srgbClr>
              </a:gs>
              <a:gs pos="100000">
                <a:srgbClr val="7A77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0337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11A00"/>
              </a:gs>
              <a:gs pos="50000">
                <a:srgbClr val="5C8A00">
                  <a:shade val="67500"/>
                  <a:satMod val="115000"/>
                </a:srgbClr>
              </a:gs>
              <a:gs pos="100000">
                <a:srgbClr val="5C8A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643174" y="2143122"/>
            <a:ext cx="35237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PE" b="1" i="1" dirty="0" smtClean="0"/>
              <a:t>Esto nos lleva derechito al perdón.</a:t>
            </a:r>
            <a:endParaRPr lang="es-PE" b="1" dirty="0" smtClean="0"/>
          </a:p>
          <a:p>
            <a:pPr fontAlgn="base"/>
            <a:r>
              <a:rPr lang="es-PE" i="1" dirty="0" smtClean="0"/>
              <a:t> 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00B0F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6066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2DED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0035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>
            <a:off x="0" y="0"/>
            <a:ext cx="4500562" cy="4357700"/>
          </a:xfrm>
          <a:prstGeom prst="wave">
            <a:avLst>
              <a:gd name="adj1" fmla="val 11407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 flipH="1">
            <a:off x="4500562" y="0"/>
            <a:ext cx="4643438" cy="4429138"/>
          </a:xfrm>
          <a:prstGeom prst="wave">
            <a:avLst>
              <a:gd name="adj1" fmla="val 12711"/>
              <a:gd name="adj2" fmla="val -19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214546" y="2214560"/>
            <a:ext cx="44542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i="1" dirty="0" smtClean="0"/>
              <a:t>¡Perdónate a ti mismo, por haberte culpado!</a:t>
            </a:r>
            <a:endParaRPr lang="es-PE" b="1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chemeClr val="tx2">
                <a:lumMod val="50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058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53537D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50338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51215"/>
              </a:gs>
              <a:gs pos="50000">
                <a:srgbClr val="3CA2BE">
                  <a:shade val="67500"/>
                  <a:satMod val="115000"/>
                </a:srgbClr>
              </a:gs>
              <a:gs pos="100000">
                <a:srgbClr val="3CA2B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47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357304"/>
            <a:ext cx="50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2714612" y="1857370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b="1" i="1" dirty="0" smtClean="0"/>
              <a:t>No juzgar y perdonar. empiezan por no juzgarte y perdonarte.</a:t>
            </a:r>
            <a:endParaRPr lang="es-PE" b="1" dirty="0" smtClean="0"/>
          </a:p>
          <a:p>
            <a:pPr algn="ctr" fontAlgn="base"/>
            <a:r>
              <a:rPr lang="es-PE" b="1" i="1" dirty="0" smtClean="0"/>
              <a:t> </a:t>
            </a:r>
            <a:endParaRPr lang="es-PE" b="1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451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7095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ultidocumento"/>
          <p:cNvSpPr/>
          <p:nvPr/>
        </p:nvSpPr>
        <p:spPr>
          <a:xfrm>
            <a:off x="0" y="0"/>
            <a:ext cx="4572000" cy="5143500"/>
          </a:xfrm>
          <a:prstGeom prst="flowChartMultidocument">
            <a:avLst/>
          </a:prstGeom>
          <a:gradFill flip="none" rotWithShape="1">
            <a:gsLst>
              <a:gs pos="22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Multidocumento"/>
          <p:cNvSpPr/>
          <p:nvPr/>
        </p:nvSpPr>
        <p:spPr>
          <a:xfrm flipH="1">
            <a:off x="4572000" y="0"/>
            <a:ext cx="4572000" cy="5143500"/>
          </a:xfrm>
          <a:prstGeom prst="flowChartMultidocument">
            <a:avLst/>
          </a:prstGeom>
          <a:gradFill flip="none" rotWithShape="1">
            <a:gsLst>
              <a:gs pos="22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g-gif-update.phpfh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66617">
            <a:off x="1128740" y="3793919"/>
            <a:ext cx="1714500" cy="65722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92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</Words>
  <Application>Microsoft Office PowerPoint</Application>
  <PresentationFormat>Presentación en pantalla (16:9)</PresentationFormat>
  <Paragraphs>33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808</cp:revision>
  <dcterms:created xsi:type="dcterms:W3CDTF">2021-02-12T20:49:54Z</dcterms:created>
  <dcterms:modified xsi:type="dcterms:W3CDTF">2021-02-18T16:30:20Z</dcterms:modified>
</cp:coreProperties>
</file>