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4" r:id="rId3"/>
    <p:sldId id="271" r:id="rId4"/>
    <p:sldId id="257" r:id="rId5"/>
    <p:sldId id="272" r:id="rId6"/>
    <p:sldId id="258" r:id="rId7"/>
    <p:sldId id="273" r:id="rId8"/>
    <p:sldId id="265" r:id="rId9"/>
    <p:sldId id="259" r:id="rId10"/>
    <p:sldId id="274" r:id="rId11"/>
    <p:sldId id="260" r:id="rId12"/>
    <p:sldId id="275" r:id="rId13"/>
    <p:sldId id="261" r:id="rId14"/>
    <p:sldId id="276" r:id="rId15"/>
    <p:sldId id="266" r:id="rId16"/>
    <p:sldId id="277" r:id="rId17"/>
    <p:sldId id="263" r:id="rId18"/>
    <p:sldId id="278" r:id="rId19"/>
    <p:sldId id="262" r:id="rId20"/>
    <p:sldId id="279" r:id="rId21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MadyebOLJ2y0jipZUFECg" hashData="MljpCaWaexYWxdmvU8ZnD9EFC3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1A11"/>
    <a:srgbClr val="34491F"/>
    <a:srgbClr val="D60093"/>
    <a:srgbClr val="FF6600"/>
    <a:srgbClr val="FF6699"/>
    <a:srgbClr val="3174C5"/>
    <a:srgbClr val="FFCCFF"/>
    <a:srgbClr val="0079A4"/>
    <a:srgbClr val="00467A"/>
    <a:srgbClr val="FF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FB001-1D5B-4BFE-AED5-0E48D4F56119}" type="datetimeFigureOut">
              <a:rPr lang="es-PE" smtClean="0"/>
              <a:pPr/>
              <a:t>22/01/2019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1E37D-3A37-4E4C-9F7E-2C780C2FB8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FB001-1D5B-4BFE-AED5-0E48D4F56119}" type="datetimeFigureOut">
              <a:rPr lang="es-PE" smtClean="0"/>
              <a:pPr/>
              <a:t>22/01/2019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1E37D-3A37-4E4C-9F7E-2C780C2FB8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FB001-1D5B-4BFE-AED5-0E48D4F56119}" type="datetimeFigureOut">
              <a:rPr lang="es-PE" smtClean="0"/>
              <a:pPr/>
              <a:t>22/01/2019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1E37D-3A37-4E4C-9F7E-2C780C2FB8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FB001-1D5B-4BFE-AED5-0E48D4F56119}" type="datetimeFigureOut">
              <a:rPr lang="es-PE" smtClean="0"/>
              <a:pPr/>
              <a:t>22/01/2019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1E37D-3A37-4E4C-9F7E-2C780C2FB8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FB001-1D5B-4BFE-AED5-0E48D4F56119}" type="datetimeFigureOut">
              <a:rPr lang="es-PE" smtClean="0"/>
              <a:pPr/>
              <a:t>22/01/2019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1E37D-3A37-4E4C-9F7E-2C780C2FB8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FB001-1D5B-4BFE-AED5-0E48D4F56119}" type="datetimeFigureOut">
              <a:rPr lang="es-PE" smtClean="0"/>
              <a:pPr/>
              <a:t>22/01/2019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1E37D-3A37-4E4C-9F7E-2C780C2FB8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FB001-1D5B-4BFE-AED5-0E48D4F56119}" type="datetimeFigureOut">
              <a:rPr lang="es-PE" smtClean="0"/>
              <a:pPr/>
              <a:t>22/01/2019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1E37D-3A37-4E4C-9F7E-2C780C2FB8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FB001-1D5B-4BFE-AED5-0E48D4F56119}" type="datetimeFigureOut">
              <a:rPr lang="es-PE" smtClean="0"/>
              <a:pPr/>
              <a:t>22/01/2019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1E37D-3A37-4E4C-9F7E-2C780C2FB8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FB001-1D5B-4BFE-AED5-0E48D4F56119}" type="datetimeFigureOut">
              <a:rPr lang="es-PE" smtClean="0"/>
              <a:pPr/>
              <a:t>22/01/2019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1E37D-3A37-4E4C-9F7E-2C780C2FB8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FB001-1D5B-4BFE-AED5-0E48D4F56119}" type="datetimeFigureOut">
              <a:rPr lang="es-PE" smtClean="0"/>
              <a:pPr/>
              <a:t>22/01/2019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1E37D-3A37-4E4C-9F7E-2C780C2FB8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FB001-1D5B-4BFE-AED5-0E48D4F56119}" type="datetimeFigureOut">
              <a:rPr lang="es-PE" smtClean="0"/>
              <a:pPr/>
              <a:t>22/01/2019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1E37D-3A37-4E4C-9F7E-2C780C2FB8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9FB001-1D5B-4BFE-AED5-0E48D4F56119}" type="datetimeFigureOut">
              <a:rPr lang="es-PE" smtClean="0"/>
              <a:pPr/>
              <a:t>22/01/2019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B1E37D-3A37-4E4C-9F7E-2C780C2FB8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28.png"/><Relationship Id="rId18" Type="http://schemas.openxmlformats.org/officeDocument/2006/relationships/image" Target="../media/image3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4.png"/><Relationship Id="rId11" Type="http://schemas.openxmlformats.org/officeDocument/2006/relationships/image" Target="../media/image2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3.png"/><Relationship Id="rId9" Type="http://schemas.openxmlformats.org/officeDocument/2006/relationships/image" Target="../media/image2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262008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15262008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ooltext312740013370575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3500444"/>
            <a:ext cx="1857356" cy="417632"/>
          </a:xfrm>
          <a:prstGeom prst="rect">
            <a:avLst/>
          </a:prstGeom>
        </p:spPr>
      </p:pic>
      <p:pic>
        <p:nvPicPr>
          <p:cNvPr id="6" name="5 Imagen" descr="cooltext312740207690856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5072066" y="785800"/>
            <a:ext cx="751352" cy="647204"/>
          </a:xfrm>
          <a:prstGeom prst="rect">
            <a:avLst/>
          </a:prstGeom>
        </p:spPr>
      </p:pic>
      <p:pic>
        <p:nvPicPr>
          <p:cNvPr id="7" name="6 Imagen" descr="cooltext312740245856651.pn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6180608" y="714362"/>
            <a:ext cx="2106175" cy="676152"/>
          </a:xfrm>
          <a:prstGeom prst="rect">
            <a:avLst/>
          </a:prstGeom>
        </p:spPr>
      </p:pic>
      <p:pic>
        <p:nvPicPr>
          <p:cNvPr id="8" name="7 Imagen" descr="cooltext312740266608375.pn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5143504" y="1643056"/>
            <a:ext cx="797752" cy="708208"/>
          </a:xfrm>
          <a:prstGeom prst="rect">
            <a:avLst/>
          </a:prstGeom>
        </p:spPr>
      </p:pic>
      <p:pic>
        <p:nvPicPr>
          <p:cNvPr id="9" name="8 Imagen" descr="cooltext312740281337459.png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6143636" y="1571618"/>
            <a:ext cx="1857388" cy="711862"/>
          </a:xfrm>
          <a:prstGeom prst="rect">
            <a:avLst/>
          </a:prstGeom>
        </p:spPr>
      </p:pic>
      <p:pic>
        <p:nvPicPr>
          <p:cNvPr id="10" name="9 Imagen" descr="cooltext312740301651007.png"/>
          <p:cNvPicPr>
            <a:picLocks noChangeAspect="1"/>
          </p:cNvPicPr>
          <p:nvPr/>
        </p:nvPicPr>
        <p:blipFill>
          <a:blip r:embed="rId9">
            <a:lum contrast="20000"/>
          </a:blip>
          <a:stretch>
            <a:fillRect/>
          </a:stretch>
        </p:blipFill>
        <p:spPr>
          <a:xfrm>
            <a:off x="5500694" y="2500312"/>
            <a:ext cx="2000264" cy="677132"/>
          </a:xfrm>
          <a:prstGeom prst="rect">
            <a:avLst/>
          </a:prstGeom>
        </p:spPr>
      </p:pic>
    </p:spTree>
  </p:cSld>
  <p:clrMapOvr>
    <a:masterClrMapping/>
  </p:clrMapOvr>
  <p:transition spd="slow" advTm="18000">
    <p:sndAc>
      <p:stSnd loop="1">
        <p:snd r:embed="rId2" name="Canciones de cu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0"/>
                            </p:stCondLst>
                            <p:childTnLst>
                              <p:par>
                                <p:cTn id="4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000"/>
                            </p:stCondLst>
                            <p:childTnLst>
                              <p:par>
                                <p:cTn id="5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6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by-Frames-Photo-Downlo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06" y="0"/>
            <a:ext cx="7657587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714348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429652" y="0"/>
            <a:ext cx="714348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4572000" y="1857370"/>
            <a:ext cx="30718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PE" dirty="0" smtClean="0"/>
              <a:t>“Ya no se que hacer!!, me pide teta a cada rato pero no tiene hambre, es obvio que no tiene hambre si casi no succiona, como evito que use la teta para jugar?”</a:t>
            </a:r>
            <a:endParaRPr lang="es-PE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174C5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18001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818001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be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810" y="0"/>
            <a:ext cx="761238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785786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358214" y="0"/>
            <a:ext cx="785786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643174" y="1928808"/>
            <a:ext cx="42862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bebé no usa la teta para jugar. La teta no es solo alimento, es contención, es seguridad, es la certeza de que ese ser del que venimos nos está protegiendo.</a:t>
            </a:r>
          </a:p>
          <a:p>
            <a:pPr algn="ctr"/>
            <a:endParaRPr lang="es-PE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99"/>
            </a:gs>
            <a:gs pos="50000">
              <a:srgbClr val="3174C5">
                <a:shade val="67500"/>
                <a:satMod val="115000"/>
              </a:srgbClr>
            </a:gs>
            <a:gs pos="100000">
              <a:srgbClr val="3174C5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72330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872330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te_Kids_Blue_Transparent_Frame_with_Kid_and_Teddy_Bea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867" y="0"/>
            <a:ext cx="7718265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714348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429652" y="0"/>
            <a:ext cx="714348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1500166" y="1643056"/>
            <a:ext cx="38576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La teta no es solo alimento y no es un chupete. Los chupetes son de plástico, </a:t>
            </a:r>
          </a:p>
          <a:p>
            <a:pPr algn="ctr"/>
            <a:r>
              <a:rPr lang="es-PE" sz="2000" dirty="0" smtClean="0"/>
              <a:t>no tienen latidos de corazón ni olor a mamá.</a:t>
            </a:r>
          </a:p>
          <a:p>
            <a:pPr algn="ctr"/>
            <a:endParaRPr lang="es-PE" sz="2000" dirty="0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D60093">
                <a:shade val="67500"/>
                <a:satMod val="115000"/>
              </a:srgbClr>
            </a:gs>
            <a:gs pos="100000">
              <a:srgbClr val="D6009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30927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1630927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4491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8613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1028613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ansparent_Pink_and_Blue_PNG_Baby_Fram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012" y="0"/>
            <a:ext cx="8069975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571472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500034" y="0"/>
            <a:ext cx="500066" cy="421482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857224" y="0"/>
            <a:ext cx="571472" cy="206216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7643834" y="0"/>
            <a:ext cx="571472" cy="206216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8072462" y="0"/>
            <a:ext cx="500066" cy="421482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8572528" y="0"/>
            <a:ext cx="571472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CuadroTexto"/>
          <p:cNvSpPr txBox="1"/>
          <p:nvPr/>
        </p:nvSpPr>
        <p:spPr>
          <a:xfrm>
            <a:off x="3214678" y="1571618"/>
            <a:ext cx="300039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La teta no es solo alimento, es la forma más primitiva de conexión entre un hijo y su madre.</a:t>
            </a:r>
          </a:p>
          <a:p>
            <a:endParaRPr lang="es-PE" dirty="0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9CB86E"/>
            </a:gs>
            <a:gs pos="100000">
              <a:srgbClr val="156B13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83491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1183491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6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by-Frames-Photo-Downlo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06" y="0"/>
            <a:ext cx="7657587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714348" cy="5143500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429652" y="0"/>
            <a:ext cx="714348" cy="5143500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4572000" y="2000246"/>
            <a:ext cx="300039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El bebé no solo tiene hambre de leche, tiene hambre de brazos, de calor de mamá, tiene hambre de Mimos y de seguridad.</a:t>
            </a:r>
          </a:p>
          <a:p>
            <a:endParaRPr lang="es-PE" dirty="0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50000">
              <a:schemeClr val="accent5">
                <a:lumMod val="75000"/>
                <a:shade val="67500"/>
                <a:satMod val="115000"/>
              </a:schemeClr>
            </a:gs>
            <a:gs pos="100000">
              <a:schemeClr val="accent5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35911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235911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74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be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810" y="0"/>
            <a:ext cx="761238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714348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358214" y="0"/>
            <a:ext cx="785786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857489" y="1857370"/>
            <a:ext cx="40005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>
                <a:solidFill>
                  <a:schemeClr val="bg1"/>
                </a:solidFill>
              </a:rPr>
              <a:t>Es agotador, es demandante, para algunas es doloroso pero para tu bebé es un regalo de por vida y créeme para ti también.</a:t>
            </a:r>
          </a:p>
          <a:p>
            <a:pPr algn="ctr"/>
            <a:endParaRPr lang="es-PE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CFF"/>
            </a:gs>
            <a:gs pos="50000">
              <a:srgbClr val="FF6699">
                <a:shade val="67500"/>
                <a:satMod val="115000"/>
              </a:srgbClr>
            </a:gs>
            <a:gs pos="100000">
              <a:srgbClr val="FF669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94516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1694516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te_Kids_Blue_Transparent_Frame_with_Kid_and_Teddy_Bea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867" y="0"/>
            <a:ext cx="7718265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714348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429652" y="0"/>
            <a:ext cx="714348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1571604" y="1785932"/>
            <a:ext cx="328614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Porque en algunos pocos años cuando veas a una mamá dando de mamar te aseguro que te arranca una sonrisa inconsciente con un dejo de melancolía.</a:t>
            </a:r>
          </a:p>
          <a:p>
            <a:pPr algn="ctr"/>
            <a:endParaRPr lang="es-PE" sz="2000" dirty="0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26071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326071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ansparent_Pink_and_Blue_PNG_Baby_Fram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012" y="0"/>
            <a:ext cx="8069975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571472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571472" y="0"/>
            <a:ext cx="500066" cy="421478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1071538" y="0"/>
            <a:ext cx="500066" cy="228594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7572396" y="0"/>
            <a:ext cx="500066" cy="207161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8072462" y="0"/>
            <a:ext cx="500066" cy="421478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8572528" y="0"/>
            <a:ext cx="571472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CuadroTexto"/>
          <p:cNvSpPr txBox="1"/>
          <p:nvPr/>
        </p:nvSpPr>
        <p:spPr>
          <a:xfrm>
            <a:off x="2786050" y="500048"/>
            <a:ext cx="342902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Porque la teta también es un regalo para ti mamá: esos ojitos mirándote, esos suspiros con la calma más pacífica que pudieras imaginar jamás, las diminutas manitos tocando tu cara quedarán por siempre grabadas en tu retina.</a:t>
            </a:r>
          </a:p>
          <a:p>
            <a:pPr algn="ctr"/>
            <a:endParaRPr lang="es-PE" dirty="0" smtClean="0"/>
          </a:p>
          <a:p>
            <a:pPr algn="ctr"/>
            <a:r>
              <a:rPr lang="es-PE" dirty="0" smtClean="0"/>
              <a:t>No te parece que vale la pena seguir?</a:t>
            </a:r>
          </a:p>
          <a:p>
            <a:pPr algn="ctr"/>
            <a:endParaRPr lang="es-PE" dirty="0" smtClean="0"/>
          </a:p>
          <a:p>
            <a:pPr algn="ctr"/>
            <a:r>
              <a:rPr lang="es-PE" b="1" dirty="0" smtClean="0"/>
              <a:t>¡ A ponerle el pecho mamá !</a:t>
            </a:r>
          </a:p>
          <a:p>
            <a:pPr algn="ctr"/>
            <a:endParaRPr lang="es-PE" dirty="0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91A1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26070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1326070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46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/>
          </a:blip>
          <a:srcRect/>
          <a:stretch>
            <a:fillRect/>
          </a:stretch>
        </p:blipFill>
        <p:spPr bwMode="auto">
          <a:xfrm rot="20055263">
            <a:off x="4739714" y="3484933"/>
            <a:ext cx="1846081" cy="119409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3">
      <a:majorFont>
        <a:latin typeface="Pristina"/>
        <a:ea typeface=""/>
        <a:cs typeface=""/>
      </a:majorFont>
      <a:minorFont>
        <a:latin typeface="Pristi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289</Words>
  <Application>Microsoft Office PowerPoint</Application>
  <PresentationFormat>Presentación en pantalla (16:9)</PresentationFormat>
  <Paragraphs>16</Paragraphs>
  <Slides>19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94</cp:revision>
  <dcterms:created xsi:type="dcterms:W3CDTF">2019-01-21T22:16:51Z</dcterms:created>
  <dcterms:modified xsi:type="dcterms:W3CDTF">2019-01-22T17:20:46Z</dcterms:modified>
</cp:coreProperties>
</file>