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7"/>
  </p:notesMasterIdLst>
  <p:sldIdLst>
    <p:sldId id="316" r:id="rId3"/>
    <p:sldId id="457" r:id="rId4"/>
    <p:sldId id="430" r:id="rId5"/>
    <p:sldId id="460" r:id="rId6"/>
    <p:sldId id="525" r:id="rId7"/>
    <p:sldId id="455" r:id="rId8"/>
    <p:sldId id="463" r:id="rId9"/>
    <p:sldId id="462" r:id="rId10"/>
    <p:sldId id="456" r:id="rId11"/>
    <p:sldId id="458" r:id="rId12"/>
    <p:sldId id="461" r:id="rId13"/>
    <p:sldId id="471" r:id="rId14"/>
    <p:sldId id="464" r:id="rId15"/>
    <p:sldId id="484" r:id="rId16"/>
    <p:sldId id="465" r:id="rId17"/>
    <p:sldId id="466" r:id="rId18"/>
    <p:sldId id="467" r:id="rId19"/>
    <p:sldId id="470" r:id="rId20"/>
    <p:sldId id="468" r:id="rId21"/>
    <p:sldId id="469" r:id="rId22"/>
    <p:sldId id="472" r:id="rId23"/>
    <p:sldId id="487" r:id="rId24"/>
    <p:sldId id="497" r:id="rId25"/>
    <p:sldId id="475" r:id="rId26"/>
    <p:sldId id="488" r:id="rId27"/>
    <p:sldId id="522" r:id="rId28"/>
    <p:sldId id="477" r:id="rId29"/>
    <p:sldId id="474" r:id="rId30"/>
    <p:sldId id="473" r:id="rId31"/>
    <p:sldId id="476" r:id="rId32"/>
    <p:sldId id="491" r:id="rId33"/>
    <p:sldId id="479" r:id="rId34"/>
    <p:sldId id="490" r:id="rId35"/>
    <p:sldId id="480" r:id="rId36"/>
    <p:sldId id="481" r:id="rId37"/>
    <p:sldId id="489" r:id="rId38"/>
    <p:sldId id="482" r:id="rId39"/>
    <p:sldId id="486" r:id="rId40"/>
    <p:sldId id="483" r:id="rId41"/>
    <p:sldId id="485" r:id="rId42"/>
    <p:sldId id="492" r:id="rId43"/>
    <p:sldId id="494" r:id="rId44"/>
    <p:sldId id="493" r:id="rId45"/>
    <p:sldId id="496" r:id="rId46"/>
    <p:sldId id="498" r:id="rId47"/>
    <p:sldId id="500" r:id="rId48"/>
    <p:sldId id="509" r:id="rId49"/>
    <p:sldId id="495" r:id="rId50"/>
    <p:sldId id="503" r:id="rId51"/>
    <p:sldId id="504" r:id="rId52"/>
    <p:sldId id="506" r:id="rId53"/>
    <p:sldId id="502" r:id="rId54"/>
    <p:sldId id="523" r:id="rId55"/>
    <p:sldId id="524" r:id="rId56"/>
    <p:sldId id="507" r:id="rId57"/>
    <p:sldId id="516" r:id="rId58"/>
    <p:sldId id="505" r:id="rId59"/>
    <p:sldId id="511" r:id="rId60"/>
    <p:sldId id="510" r:id="rId61"/>
    <p:sldId id="513" r:id="rId62"/>
    <p:sldId id="508" r:id="rId63"/>
    <p:sldId id="512" r:id="rId64"/>
    <p:sldId id="515" r:id="rId65"/>
    <p:sldId id="518" r:id="rId66"/>
    <p:sldId id="514" r:id="rId67"/>
    <p:sldId id="526" r:id="rId68"/>
    <p:sldId id="528" r:id="rId69"/>
    <p:sldId id="531" r:id="rId70"/>
    <p:sldId id="521" r:id="rId71"/>
    <p:sldId id="519" r:id="rId72"/>
    <p:sldId id="529" r:id="rId73"/>
    <p:sldId id="520" r:id="rId74"/>
    <p:sldId id="317" r:id="rId75"/>
    <p:sldId id="530" r:id="rId76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NqXcn+xgLg31BBTJkvarQ==" hashData="HVnLCFcseObRH9R07pcUQZWUU3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CCFF66"/>
    <a:srgbClr val="9933FF"/>
    <a:srgbClr val="6600FF"/>
    <a:srgbClr val="3B32E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422" y="-606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6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09/03/2021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22CEBA6-C247-4DA4-B332-A5D42E2944DD}" type="slidenum">
              <a:rPr lang="en-US"/>
              <a:pPr eaLnBrk="1" hangingPunct="1"/>
              <a:t>60</a:t>
            </a:fld>
            <a:endParaRPr lang="en-US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de-CH" smtClean="0"/>
              <a:t>Wunderschön, nicht wahr?</a:t>
            </a:r>
            <a:endParaRPr 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66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4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09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09/03/2021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09/03/2021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09/03/2021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59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7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5" y="274647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09/03/2021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379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09/03/2021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59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10" Type="http://schemas.openxmlformats.org/officeDocument/2006/relationships/audio" Target="../media/audio1.wav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gif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gif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gif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81.jpeg"/><Relationship Id="rId4" Type="http://schemas.openxmlformats.org/officeDocument/2006/relationships/image" Target="../media/image3.gif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image" Target="../media/image87.png"/><Relationship Id="rId18" Type="http://schemas.openxmlformats.org/officeDocument/2006/relationships/image" Target="../media/image90.png"/><Relationship Id="rId3" Type="http://schemas.openxmlformats.org/officeDocument/2006/relationships/audio" Target="../media/audio5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3.png"/><Relationship Id="rId11" Type="http://schemas.openxmlformats.org/officeDocument/2006/relationships/image" Target="../media/image8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2.png"/><Relationship Id="rId9" Type="http://schemas.openxmlformats.org/officeDocument/2006/relationships/image" Target="../media/image8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6" y="69513"/>
            <a:ext cx="10244771" cy="698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02" y="-1"/>
            <a:ext cx="10296896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49" y="585790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7" y="4572025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808064" y="1628800"/>
            <a:ext cx="5328592" cy="257746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 LA LUZ DE </a:t>
            </a:r>
          </a:p>
          <a:p>
            <a:pPr algn="ctr"/>
            <a:r>
              <a:rPr lang="es-ES" sz="7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LUNA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8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5" y="174320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RDurcalLuzdeluna.wav"/>
          </p:stSnd>
        </p:sndAc>
      </p:transition>
    </mc:Choice>
    <mc:Fallback xmlns="">
      <p:transition spd="slow" advTm="14000">
        <p:fade/>
        <p:sndAc>
          <p:stSnd loop="1">
            <p:snd r:embed="rId10" name="RDurcalLuzdelu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xit" presetSubtype="32" fill="hold" nodeType="click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3080" name="Picture 8" descr="Moon ri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7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400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583928" y="1758132"/>
            <a:ext cx="6993285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00FF"/>
                </a:solidFill>
                <a:latin typeface="Microsoft Sans Serif" pitchFamily="34" charset="0"/>
                <a:cs typeface="Microsoft Sans Serif" pitchFamily="34" charset="0"/>
              </a:rPr>
              <a:t>La Luna es uno de los astros más relevantes en la sociedad humana y en el bienestar del planeta en el que vivimos. Su gravedad afecta directamente a la Tierra creando entre otras muchas cosas las mareas que todos podemos ver en nuestros mares y océanos.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>
        <p14:shred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1029" descr="Marin Marinov: On the Moon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226" y="1"/>
            <a:ext cx="101158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aytime moon by Dennis Hans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531440"/>
            <a:ext cx="10153695" cy="806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452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9" name="Picture 1029" descr="Full moon reflections by Gerri Jo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5400"/>
            <a:ext cx="10280137" cy="688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734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Simply The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755" y="333375"/>
            <a:ext cx="10199633" cy="677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519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1" name="Text Box 1031"/>
          <p:cNvSpPr txBox="1">
            <a:spLocks noChangeArrowheads="1"/>
          </p:cNvSpPr>
          <p:nvPr/>
        </p:nvSpPr>
        <p:spPr bwMode="auto">
          <a:xfrm>
            <a:off x="6685416" y="2635250"/>
            <a:ext cx="2959158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rgbClr val="FF00FF"/>
                </a:solidFill>
                <a:latin typeface="Arial"/>
              </a:rPr>
              <a:t>"El ensueño es    la luz de la luna    de pensamiento." </a:t>
            </a:r>
          </a:p>
          <a:p>
            <a:pPr algn="ctr"/>
            <a:endParaRPr lang="es-ES" sz="2800" dirty="0">
              <a:solidFill>
                <a:srgbClr val="FF00FF"/>
              </a:solidFill>
              <a:latin typeface="Arial"/>
            </a:endParaRPr>
          </a:p>
          <a:p>
            <a:pPr algn="ctr"/>
            <a:r>
              <a:rPr lang="es-ES" sz="2800" dirty="0" smtClean="0">
                <a:solidFill>
                  <a:srgbClr val="FF00FF"/>
                </a:solidFill>
                <a:latin typeface="Arial"/>
              </a:rPr>
              <a:t>   (Jules </a:t>
            </a:r>
            <a:r>
              <a:rPr lang="es-ES" sz="2800" dirty="0" err="1" smtClean="0">
                <a:solidFill>
                  <a:srgbClr val="FF00FF"/>
                </a:solidFill>
                <a:latin typeface="Arial"/>
              </a:rPr>
              <a:t>Renard</a:t>
            </a:r>
            <a:r>
              <a:rPr lang="es-ES" sz="2800" dirty="0" smtClean="0">
                <a:solidFill>
                  <a:srgbClr val="FF00FF"/>
                </a:solidFill>
                <a:latin typeface="Arial"/>
              </a:rPr>
              <a:t>)</a:t>
            </a:r>
            <a:endParaRPr lang="fr-CA" sz="2800" dirty="0">
              <a:solidFill>
                <a:srgbClr val="FF00FF"/>
              </a:solidFill>
            </a:endParaRPr>
          </a:p>
        </p:txBody>
      </p:sp>
      <p:pic>
        <p:nvPicPr>
          <p:cNvPr id="4" name="Picture 5" descr="Reaching the mo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702" t="10870" r="51654" b="-10870"/>
          <a:stretch/>
        </p:blipFill>
        <p:spPr bwMode="auto">
          <a:xfrm>
            <a:off x="-2342383" y="-14513"/>
            <a:ext cx="8255917" cy="6872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840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000"/>
    </mc:Choice>
    <mc:Fallback xmlns="">
      <p:transition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4099" name="Rectangle 3" descr="moon_photos_003"/>
          <p:cNvSpPr>
            <a:spLocks noGrp="1" noChangeAspect="1" noChangeArrowheads="1"/>
          </p:cNvSpPr>
          <p:nvPr isPhoto="1"/>
        </p:nvSpPr>
        <p:spPr bwMode="auto">
          <a:xfrm>
            <a:off x="791839" y="0"/>
            <a:ext cx="8568531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65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7" name="Picture 1029" descr="Thilo Bubek: Northern Lights vs Moon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10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1029" descr="Moon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0080625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508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6387" name="Rectangle 3" descr="moon_photos_020"/>
          <p:cNvSpPr>
            <a:spLocks noGrp="1" noChangeAspect="1" noChangeArrowheads="1"/>
          </p:cNvSpPr>
          <p:nvPr isPhoto="1"/>
        </p:nvSpPr>
        <p:spPr bwMode="auto">
          <a:xfrm>
            <a:off x="756047" y="839789"/>
            <a:ext cx="8568531" cy="51768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071121" y="5876925"/>
            <a:ext cx="756184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FF00FF"/>
                </a:solidFill>
                <a:latin typeface="Arial"/>
              </a:rPr>
              <a:t>"La amistad no es un sol, es una linda luna que se ilumina   especialmente en la noche de la vida. "(</a:t>
            </a:r>
            <a:r>
              <a:rPr lang="es-ES" sz="2000" dirty="0" err="1" smtClean="0">
                <a:solidFill>
                  <a:srgbClr val="FF00FF"/>
                </a:solidFill>
                <a:latin typeface="Arial"/>
              </a:rPr>
              <a:t>Anne</a:t>
            </a:r>
            <a:r>
              <a:rPr lang="es-ES" sz="2000" dirty="0" smtClean="0">
                <a:solidFill>
                  <a:srgbClr val="FF00FF"/>
                </a:solidFill>
                <a:latin typeface="Arial"/>
              </a:rPr>
              <a:t> </a:t>
            </a:r>
            <a:r>
              <a:rPr lang="es-ES" sz="2000" dirty="0" err="1" smtClean="0">
                <a:solidFill>
                  <a:srgbClr val="FF00FF"/>
                </a:solidFill>
                <a:latin typeface="Arial"/>
              </a:rPr>
              <a:t>Barratin</a:t>
            </a:r>
            <a:r>
              <a:rPr lang="es-ES" sz="2000" dirty="0" smtClean="0">
                <a:solidFill>
                  <a:srgbClr val="FF00FF"/>
                </a:solidFill>
                <a:latin typeface="Arial"/>
              </a:rPr>
              <a:t>)</a:t>
            </a:r>
            <a:endParaRPr lang="fr-CA" sz="1800" dirty="0">
              <a:solidFill>
                <a:srgbClr val="FF00FF"/>
              </a:solidFill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082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14:shred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Moonlight fishing by Karlis Keist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252" y="0"/>
            <a:ext cx="10241636" cy="689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293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1029" descr="Moonrise by veter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79" y="34280"/>
            <a:ext cx="7209632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344568" y="1412776"/>
            <a:ext cx="251936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rgbClr val="FF00FF"/>
                </a:solidFill>
              </a:rPr>
              <a:t>La Luna, el único satélite natural de la Tierra, es un astro misterioso que nos ha fascinado desde los inicios de nuestra existencia. Los primeros humanos ya levantaron la cabeza y se asombraron al ver cómo todas las noches esa forma circular y luminosa aparecía en el cielo. Desde entonces, la humanidad se ha dedicado a estudiarla para desvelar todos sus secretos.</a:t>
            </a: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691546"/>
            <a:ext cx="1140574" cy="9814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924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9000">
        <p14:shred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7171" name="Rectangle 3" descr="moon_photos_008"/>
          <p:cNvSpPr>
            <a:spLocks noGrp="1" noChangeAspect="1" noChangeArrowheads="1"/>
          </p:cNvSpPr>
          <p:nvPr isPhoto="1"/>
        </p:nvSpPr>
        <p:spPr bwMode="auto">
          <a:xfrm>
            <a:off x="0" y="1"/>
            <a:ext cx="10080625" cy="58197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16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  <p:sndAc>
          <p:stSnd>
            <p:snd r:embed="rId2" name="RDurcalLuzdeluna.wav"/>
          </p:stSnd>
        </p:sndAc>
      </p:transition>
    </mc:Choice>
    <mc:Fallback xmlns="">
      <p:transition spd="slow" advTm="5000">
        <p:fade/>
        <p:sndAc>
          <p:stSnd>
            <p:snd r:embed="rId4" name="RDurcalLuzdelun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7" name="Picture 5" descr="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10080625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24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6150" name="Picture 6" descr="The Grand Canal at Night from the Rialto Brid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509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3315" name="Rectangle 3" descr="moon_photos_016"/>
          <p:cNvSpPr>
            <a:spLocks noGrp="1" noChangeAspect="1" noChangeArrowheads="1"/>
          </p:cNvSpPr>
          <p:nvPr isPhoto="1"/>
        </p:nvSpPr>
        <p:spPr bwMode="auto">
          <a:xfrm>
            <a:off x="-144264" y="0"/>
            <a:ext cx="5747454" cy="69135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6480472" y="1196752"/>
            <a:ext cx="324011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FF00FF"/>
                </a:solidFill>
              </a:rPr>
              <a:t>La luna vive en el revestimiento de tu piel</a:t>
            </a:r>
            <a:r>
              <a:rPr lang="es-ES" sz="2800" dirty="0" smtClean="0">
                <a:solidFill>
                  <a:srgbClr val="FF00FF"/>
                </a:solidFill>
              </a:rPr>
              <a:t>.</a:t>
            </a:r>
          </a:p>
          <a:p>
            <a:pPr algn="ctr"/>
            <a:r>
              <a:rPr lang="es-ES" sz="2800" dirty="0" smtClean="0">
                <a:solidFill>
                  <a:srgbClr val="FF00FF"/>
                </a:solidFill>
              </a:rPr>
              <a:t> </a:t>
            </a:r>
            <a:r>
              <a:rPr lang="es-ES" sz="2800" dirty="0">
                <a:solidFill>
                  <a:srgbClr val="FF00FF"/>
                </a:solidFill>
              </a:rPr>
              <a:t>(Pablo Neruda</a:t>
            </a:r>
            <a:r>
              <a:rPr lang="es-ES" sz="2800" dirty="0" smtClean="0">
                <a:solidFill>
                  <a:srgbClr val="FF00FF"/>
                </a:solidFill>
              </a:rPr>
              <a:t>)</a:t>
            </a:r>
          </a:p>
          <a:p>
            <a:pPr algn="ctr"/>
            <a:endParaRPr lang="es-ES" sz="2400" dirty="0">
              <a:solidFill>
                <a:srgbClr val="FF00FF"/>
              </a:solidFill>
            </a:endParaRPr>
          </a:p>
          <a:p>
            <a:pPr algn="ctr"/>
            <a:r>
              <a:rPr lang="es-ES" sz="2400" dirty="0">
                <a:solidFill>
                  <a:srgbClr val="FF00FF"/>
                </a:solidFill>
              </a:rPr>
              <a:t>El gran escritor Pablo Neruda utilizó esta bonita cita en una de sus obras, la Luna puede acompañarnos durante nuestros romances.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9019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shred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 descr="Lune-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214"/>
            <a:ext cx="10080625" cy="625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40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123" name="Rectangle 3" descr="moon_photos_005"/>
          <p:cNvSpPr>
            <a:spLocks noGrp="1" noChangeAspect="1" noChangeArrowheads="1"/>
          </p:cNvSpPr>
          <p:nvPr isPhoto="1"/>
        </p:nvSpPr>
        <p:spPr bwMode="auto">
          <a:xfrm>
            <a:off x="-23007" y="-99392"/>
            <a:ext cx="10080625" cy="695739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17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6" name="Picture 4" descr="Lune-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1"/>
            <a:ext cx="10080625" cy="653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04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40" name="Picture 4" descr="Lune-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1139"/>
            <a:ext cx="10080625" cy="643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61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7" name="Picture 5" descr="Saguaro Moon~~~By~~~ Zoe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1438"/>
            <a:ext cx="1008062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00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  <p:sndAc>
          <p:stSnd>
            <p:snd r:embed="rId2" name="Moonlight Sonata.wav"/>
          </p:stSnd>
        </p:sndAc>
      </p:transition>
    </mc:Choice>
    <mc:Fallback xmlns="">
      <p:transition spd="slow" advTm="5000">
        <p:fade/>
        <p:sndAc>
          <p:stSnd>
            <p:snd r:embed="rId4" name="Moonlight Sonat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7" name="Picture 5" descr="feel so tiny when the Moon look at 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10080625" cy="686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7114" y="4869160"/>
            <a:ext cx="90730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FF00FF"/>
                </a:solidFill>
              </a:rPr>
              <a:t>La sabiduría de la Luna es mayor que la sabiduría de la Tierra, porque la Luna ve el universo más cerca que la Tierra. (Mehmet </a:t>
            </a:r>
            <a:r>
              <a:rPr lang="es-ES" sz="2400" dirty="0" err="1">
                <a:solidFill>
                  <a:srgbClr val="FF00FF"/>
                </a:solidFill>
              </a:rPr>
              <a:t>Murat</a:t>
            </a:r>
            <a:r>
              <a:rPr lang="es-ES" sz="2400" dirty="0" smtClean="0">
                <a:solidFill>
                  <a:srgbClr val="FF00FF"/>
                </a:solidFill>
              </a:rPr>
              <a:t>)</a:t>
            </a:r>
          </a:p>
          <a:p>
            <a:pPr algn="ctr"/>
            <a:endParaRPr lang="es-ES" sz="2400" dirty="0">
              <a:solidFill>
                <a:srgbClr val="FF00FF"/>
              </a:solidFill>
            </a:endParaRPr>
          </a:p>
          <a:p>
            <a:pPr algn="ctr"/>
            <a:r>
              <a:rPr lang="es-ES" dirty="0">
                <a:solidFill>
                  <a:srgbClr val="FF00FF"/>
                </a:solidFill>
              </a:rPr>
              <a:t>Esta cita nos explica que todo en la vida depende de nuestro punto de vista, seguro que la Tierra se ve preciosa desde la superficie lunar.</a:t>
            </a: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669492"/>
            <a:ext cx="1076918" cy="9266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8542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3000">
        <p14:shred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3" name="Picture 5" descr="Moon-Bright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622" y="0"/>
            <a:ext cx="62688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476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Resultado de imagen para GIFS ANIMADOS CON BRILLOS DE LA LUNA Y ESTRELLAS |  Imágenes de buenas noches, Paisaje de fantasía, Buenas noches bendicion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4" y="-315416"/>
            <a:ext cx="5083151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544368" y="2531512"/>
            <a:ext cx="40324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rgbClr val="FF00FF"/>
                </a:solidFill>
              </a:rPr>
              <a:t> Dicen que el Sol ve tu cuerpo, pero solo la Luna ve tu alma. (Anónimo</a:t>
            </a:r>
            <a:r>
              <a:rPr lang="es-ES" sz="3600" dirty="0" smtClean="0">
                <a:solidFill>
                  <a:srgbClr val="FF00FF"/>
                </a:solidFill>
              </a:rPr>
              <a:t>)</a:t>
            </a:r>
          </a:p>
          <a:p>
            <a:pPr algn="ctr"/>
            <a:endParaRPr lang="es-ES" sz="2400" dirty="0">
              <a:solidFill>
                <a:srgbClr val="FF00FF"/>
              </a:solidFill>
            </a:endParaRPr>
          </a:p>
          <a:p>
            <a:pPr algn="ctr"/>
            <a:r>
              <a:rPr lang="es-ES" sz="2400" dirty="0">
                <a:solidFill>
                  <a:srgbClr val="FF00FF"/>
                </a:solidFill>
              </a:rPr>
              <a:t>Solo las cosas más profundas de nuestro ser se demuestran en la noche.</a:t>
            </a:r>
          </a:p>
        </p:txBody>
      </p:sp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669492"/>
            <a:ext cx="1076918" cy="9266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79431790"/>
      </p:ext>
    </p:extLst>
  </p:cSld>
  <p:clrMapOvr>
    <a:masterClrMapping/>
  </p:clrMapOvr>
  <p:transition spd="slow" advTm="17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MOONLIGHT MAGIC!!!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48" b="19751"/>
          <a:stretch>
            <a:fillRect/>
          </a:stretch>
        </p:blipFill>
        <p:spPr bwMode="auto">
          <a:xfrm>
            <a:off x="1" y="-387350"/>
            <a:ext cx="10280137" cy="724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3526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0243" name="Rectangle 3" descr="moon_photos_011"/>
          <p:cNvSpPr>
            <a:spLocks noGrp="1" noChangeAspect="1" noChangeArrowheads="1"/>
          </p:cNvSpPr>
          <p:nvPr isPhoto="1"/>
        </p:nvSpPr>
        <p:spPr bwMode="auto">
          <a:xfrm>
            <a:off x="4794668" y="441489"/>
            <a:ext cx="5256687" cy="511968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87784" y="1036862"/>
            <a:ext cx="41755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rgbClr val="FF00FF"/>
                </a:solidFill>
              </a:rPr>
              <a:t>La luna muestra que puedes estar muy cerca de alguien y aún así no conocerla en absoluto</a:t>
            </a:r>
            <a:r>
              <a:rPr lang="es-ES" sz="3600" dirty="0" smtClean="0">
                <a:solidFill>
                  <a:srgbClr val="FF00FF"/>
                </a:solidFill>
              </a:rPr>
              <a:t>.</a:t>
            </a:r>
          </a:p>
          <a:p>
            <a:pPr algn="ctr"/>
            <a:endParaRPr lang="es-ES" sz="3600" dirty="0">
              <a:solidFill>
                <a:srgbClr val="FF00FF"/>
              </a:solidFill>
            </a:endParaRPr>
          </a:p>
          <a:p>
            <a:pPr algn="ctr"/>
            <a:r>
              <a:rPr lang="es-ES" sz="2400" dirty="0">
                <a:solidFill>
                  <a:srgbClr val="FF00FF"/>
                </a:solidFill>
              </a:rPr>
              <a:t>Una interesante metáfora que debemos analizar con aquellos que nos rodean.</a:t>
            </a:r>
          </a:p>
        </p:txBody>
      </p:sp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669492"/>
            <a:ext cx="1076918" cy="9266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8873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shred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9" name="Picture 5" descr="daylighting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67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1" name="Picture 5" descr="Wulff: Moonlight Bl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27" y="-20901"/>
            <a:ext cx="10080625" cy="599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04104" y="5096336"/>
            <a:ext cx="801075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FF00FF"/>
                </a:solidFill>
              </a:rPr>
              <a:t>Cuando la Luna se va, y el sol sale, la dulce tristeza invade, pues el amor de ambos por ahora no es de nadie</a:t>
            </a:r>
            <a:r>
              <a:rPr lang="es-ES" sz="2400" dirty="0" smtClean="0">
                <a:solidFill>
                  <a:srgbClr val="FF00FF"/>
                </a:solidFill>
              </a:rPr>
              <a:t>.</a:t>
            </a:r>
          </a:p>
          <a:p>
            <a:pPr algn="ctr"/>
            <a:endParaRPr lang="es-ES" sz="2400" dirty="0">
              <a:solidFill>
                <a:srgbClr val="FF00FF"/>
              </a:solidFill>
            </a:endParaRPr>
          </a:p>
          <a:p>
            <a:pPr algn="ctr"/>
            <a:r>
              <a:rPr lang="es-ES" dirty="0">
                <a:solidFill>
                  <a:srgbClr val="FF00FF"/>
                </a:solidFill>
              </a:rPr>
              <a:t>Cuando dejamos atrás una noche maravillosa, esa luna que vivimos nunca más volverá a ser la misma.</a:t>
            </a: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691546"/>
            <a:ext cx="1140574" cy="9814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1536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Garden City Pier and Moon - Cliff Berinsk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271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Red full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8"/>
            <a:ext cx="10080625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37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moonri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64" y="4841"/>
            <a:ext cx="66766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984528" y="2132856"/>
            <a:ext cx="295208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FF00FF"/>
                </a:solidFill>
              </a:rPr>
              <a:t> La Luna, como una flor en el alto arco del cielo, con deleite silencioso, se instala y sonríe en la noche. (William Blake</a:t>
            </a:r>
            <a:r>
              <a:rPr lang="es-ES" sz="2400" dirty="0" smtClean="0">
                <a:solidFill>
                  <a:srgbClr val="FF00FF"/>
                </a:solidFill>
              </a:rPr>
              <a:t>)</a:t>
            </a:r>
          </a:p>
          <a:p>
            <a:pPr algn="ctr"/>
            <a:endParaRPr lang="es-ES" dirty="0">
              <a:solidFill>
                <a:srgbClr val="FF00FF"/>
              </a:solidFill>
            </a:endParaRPr>
          </a:p>
          <a:p>
            <a:pPr algn="ctr"/>
            <a:r>
              <a:rPr lang="es-ES" dirty="0">
                <a:solidFill>
                  <a:srgbClr val="FF00FF"/>
                </a:solidFill>
              </a:rPr>
              <a:t>La Luna ha sido y es una fuente mágica de inspiración, que siempre ha influenciado gran cantidad de artistas.</a:t>
            </a:r>
          </a:p>
        </p:txBody>
      </p:sp>
    </p:spTree>
    <p:extLst>
      <p:ext uri="{BB962C8B-B14F-4D97-AF65-F5344CB8AC3E}">
        <p14:creationId xmlns:p14="http://schemas.microsoft.com/office/powerpoint/2010/main" val="313199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>
        <p14:shred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5" name="Picture 5" descr="Child of the n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5425"/>
            <a:ext cx="10080625" cy="656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046" name="Oval 6"/>
          <p:cNvSpPr>
            <a:spLocks noChangeArrowheads="1"/>
          </p:cNvSpPr>
          <p:nvPr/>
        </p:nvSpPr>
        <p:spPr bwMode="auto">
          <a:xfrm>
            <a:off x="5516342" y="5516564"/>
            <a:ext cx="714044" cy="64928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ECF7FA"/>
              </a:gs>
            </a:gsLst>
            <a:lin ang="5400000" scaled="1"/>
          </a:gra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chemeClr val="bg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75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1" name="Picture 5" descr="rising of the black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4"/>
            <a:ext cx="10080625" cy="609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519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Moonrise at Mono Lake, Califor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10080625" cy="684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11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9" name="Picture 5" descr="Crepuscular Moonbea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631" y="0"/>
            <a:ext cx="59573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15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By the Light of the Full Moon - by Osc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32" y="-381000"/>
            <a:ext cx="5596847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768504" y="2791642"/>
            <a:ext cx="273538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FF00FF"/>
                </a:solidFill>
              </a:rPr>
              <a:t>Hay un brillo del Sol y otro de la Luna; uno del fuego y otro del agua. Todos fueron dotados de luz por Cristo, arquitecto del mundo. </a:t>
            </a:r>
            <a:endParaRPr lang="es-ES" sz="2400" dirty="0" smtClean="0">
              <a:solidFill>
                <a:srgbClr val="FF00FF"/>
              </a:solidFill>
            </a:endParaRPr>
          </a:p>
          <a:p>
            <a:pPr algn="ctr"/>
            <a:r>
              <a:rPr lang="es-ES" sz="2400" dirty="0" smtClean="0">
                <a:solidFill>
                  <a:srgbClr val="FF00FF"/>
                </a:solidFill>
              </a:rPr>
              <a:t>(</a:t>
            </a:r>
            <a:r>
              <a:rPr lang="es-ES" sz="2400" dirty="0">
                <a:solidFill>
                  <a:srgbClr val="FF00FF"/>
                </a:solidFill>
              </a:rPr>
              <a:t>Miguel Servet</a:t>
            </a:r>
            <a:r>
              <a:rPr lang="es-ES" sz="2400" dirty="0" smtClean="0">
                <a:solidFill>
                  <a:srgbClr val="FF00FF"/>
                </a:solidFill>
              </a:rPr>
              <a:t>)</a:t>
            </a:r>
            <a:endParaRPr lang="es-ES" sz="2400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4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5" name="Picture 5" descr="Moon in Flori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10080625" cy="611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496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  <p:sndAc>
          <p:stSnd>
            <p:snd r:embed="rId2" name="suenos en un bosque magico .wav"/>
          </p:stSnd>
        </p:sndAc>
      </p:transition>
    </mc:Choice>
    <mc:Fallback xmlns="">
      <p:transition spd="slow" advTm="5000">
        <p:fade/>
        <p:sndAc>
          <p:stSnd>
            <p:snd r:embed="rId4" name="suenos en un bosque magico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11270" name="Picture 6" descr="Moonlit river by Yuri-of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856" y="0"/>
            <a:ext cx="72419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67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9" name="Picture 5" descr="The night lighthou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8810" y="-846856"/>
            <a:ext cx="11439287" cy="770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070" name="Oval 6"/>
          <p:cNvSpPr>
            <a:spLocks noChangeArrowheads="1"/>
          </p:cNvSpPr>
          <p:nvPr/>
        </p:nvSpPr>
        <p:spPr bwMode="auto">
          <a:xfrm>
            <a:off x="7660226" y="1844675"/>
            <a:ext cx="554784" cy="5048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EBEB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828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Moonset on Vancouver Island - Ca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10080625" cy="686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1609392" y="5387549"/>
            <a:ext cx="6469221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FF00FF"/>
                </a:solidFill>
                <a:latin typeface="Arial"/>
              </a:rPr>
              <a:t>"La luna de día es cálida y pálida   Como un feliz convaleciente;   Tierna, abre sus ojos de ópalo   De donde desciende la suavidad del cielo. "  (Víctor Hugo)</a:t>
            </a:r>
            <a:endParaRPr lang="fr-CA" sz="1800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6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shred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8" name="Picture 4" descr="Lune-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0080625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863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Moonrise: Grand Canyon --Supriyo Bhattacharya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4304" y="-819472"/>
            <a:ext cx="11399978" cy="8136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252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4" name="Picture 4" descr="Lune-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2" y="-171400"/>
            <a:ext cx="10080625" cy="691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22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14345" name="Picture 9" descr="Moon Setting at First Light, Crested Butte, Colora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8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 descr="moon_photos_019"/>
          <p:cNvSpPr>
            <a:spLocks noGrp="1" noChangeAspect="1" noChangeArrowheads="1"/>
          </p:cNvSpPr>
          <p:nvPr isPhoto="1"/>
        </p:nvSpPr>
        <p:spPr bwMode="auto">
          <a:xfrm>
            <a:off x="0" y="53976"/>
            <a:ext cx="10080625" cy="67484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1207575" y="587692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fr-CA"/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4993450" y="5053014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endParaRPr lang="fr-CA" sz="2000"/>
          </a:p>
        </p:txBody>
      </p:sp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1180281" y="5553759"/>
            <a:ext cx="828612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FF00FF"/>
                </a:solidFill>
                <a:latin typeface="Arial"/>
              </a:rPr>
              <a:t>"Hay momentos que son doblemente melancólicos y   misterioso, donde nuestra mente parece iluminada al mismo tiempo   por el sol poniente y la luna naciente. "   (Víctor Hugo)</a:t>
            </a:r>
            <a:endParaRPr lang="fr-CA" sz="1800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9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shred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/>
      <p:bldP spid="7168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3" name="Picture 5" descr="Ful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268" y="-171400"/>
            <a:ext cx="10637161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443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5" name="Picture 5" descr="Harvest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280137" cy="492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941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3" name="Picture 5" descr="Moon over the Al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8320" y="-459432"/>
            <a:ext cx="11560606" cy="806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48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3" name="Picture 5" descr="Lune-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060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3" name="Picture 5" descr="The moon and stars light up Mount Everest, also known as Qomolangma, as seen from near Everest Base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1750"/>
            <a:ext cx="10280137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400352" y="476672"/>
            <a:ext cx="453466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b="1" dirty="0">
                <a:solidFill>
                  <a:srgbClr val="FF00FF"/>
                </a:solidFill>
              </a:rPr>
              <a:t>Cuando sale la luna se pierden las campanas y aparecen las sendas impenetrables Cuando sale la luna, el mar cubre la tierra y el corazón se siente isla en el infinito</a:t>
            </a:r>
            <a:r>
              <a:rPr lang="es-ES" b="1" dirty="0" smtClean="0">
                <a:solidFill>
                  <a:srgbClr val="FF00FF"/>
                </a:solidFill>
              </a:rPr>
              <a:t>.</a:t>
            </a:r>
          </a:p>
          <a:p>
            <a:pPr algn="r"/>
            <a:r>
              <a:rPr lang="es-ES" b="1" dirty="0" smtClean="0">
                <a:solidFill>
                  <a:srgbClr val="FF00FF"/>
                </a:solidFill>
              </a:rPr>
              <a:t> </a:t>
            </a:r>
            <a:r>
              <a:rPr lang="es-ES" b="1" dirty="0">
                <a:solidFill>
                  <a:srgbClr val="FF00FF"/>
                </a:solidFill>
              </a:rPr>
              <a:t>(Federico García Lorca)</a:t>
            </a:r>
          </a:p>
        </p:txBody>
      </p:sp>
    </p:spTree>
    <p:extLst>
      <p:ext uri="{BB962C8B-B14F-4D97-AF65-F5344CB8AC3E}">
        <p14:creationId xmlns:p14="http://schemas.microsoft.com/office/powerpoint/2010/main" val="93012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shred/>
        <p:sndAc>
          <p:stSnd>
            <p:snd r:embed="rId2" name="Moonlight Sonata.wav"/>
          </p:stSnd>
        </p:sndAc>
      </p:transition>
    </mc:Choice>
    <mc:Fallback xmlns="">
      <p:transition spd="slow" advTm="15000">
        <p:fade/>
        <p:sndAc>
          <p:stSnd>
            <p:snd r:embed="rId4" name="Moonlight Sonat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night 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0080625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15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sun_moon_star_cloud_sea_mountain_herb_all in one gl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137" y="-188913"/>
            <a:ext cx="10358893" cy="704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40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19464" name="Picture 8" descr="Night - by burlacu Iur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7390" y="-243408"/>
            <a:ext cx="10722278" cy="713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09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1" name="Picture 5" descr="Moon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1107504"/>
            <a:ext cx="10281978" cy="8188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850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7411" name="Rectangle 3" descr="moon_photos_021"/>
          <p:cNvSpPr>
            <a:spLocks noGrp="1" noChangeAspect="1" noChangeArrowheads="1"/>
          </p:cNvSpPr>
          <p:nvPr isPhoto="1"/>
        </p:nvSpPr>
        <p:spPr bwMode="auto">
          <a:xfrm>
            <a:off x="-144264" y="-286370"/>
            <a:ext cx="8097149" cy="7344816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7952885" y="1556792"/>
            <a:ext cx="1943969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rgbClr val="FF00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Todo es culpa de la luna, cuando se acerca demasiado a la tierra todos se vuelven locos. (William Shakespeare)</a:t>
            </a:r>
          </a:p>
          <a:p>
            <a:pPr algn="ctr"/>
            <a:endParaRPr lang="es-ES" dirty="0">
              <a:solidFill>
                <a:srgbClr val="FF00FF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400" dirty="0">
                <a:solidFill>
                  <a:srgbClr val="FF00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La influencia de la Luna en las personas ha sido contrastada por un gran número de científicos en todo el mundo.</a:t>
            </a:r>
          </a:p>
        </p:txBody>
      </p:sp>
    </p:spTree>
    <p:extLst>
      <p:ext uri="{BB962C8B-B14F-4D97-AF65-F5344CB8AC3E}">
        <p14:creationId xmlns:p14="http://schemas.microsoft.com/office/powerpoint/2010/main" val="127765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3000">
        <p14:shred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5" descr="Full moon ris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374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9" name="Picture 5" descr="moonlight by the rocky river si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0296" y="-819472"/>
            <a:ext cx="11891545" cy="878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98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20488" name="Picture 8" descr="Moonrise Photographer: Kreg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32"/>
            <a:ext cx="10080625" cy="6962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12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Moon on Costa Brava by Oscar Vall Gall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783" y="5229200"/>
            <a:ext cx="5038725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>
                <a:solidFill>
                  <a:srgbClr val="FF00FF"/>
                </a:solidFill>
              </a:rPr>
              <a:t>En el majestuoso conjunto de la creación, nada hay que me conmueva tan hondamente, que acaricie mi espíritu y dé vuelo a mi fantasía como la luz apacible y desmayada de la luna</a:t>
            </a:r>
            <a:r>
              <a:rPr lang="es-ES" b="1" dirty="0" smtClean="0">
                <a:solidFill>
                  <a:srgbClr val="FF00FF"/>
                </a:solidFill>
              </a:rPr>
              <a:t>.</a:t>
            </a:r>
          </a:p>
          <a:p>
            <a:r>
              <a:rPr lang="es-ES" b="1" dirty="0" smtClean="0">
                <a:solidFill>
                  <a:srgbClr val="FF00FF"/>
                </a:solidFill>
              </a:rPr>
              <a:t> </a:t>
            </a:r>
            <a:r>
              <a:rPr lang="es-ES" b="1" dirty="0">
                <a:solidFill>
                  <a:srgbClr val="FF00FF"/>
                </a:solidFill>
              </a:rPr>
              <a:t>(Gustavo Adolfo Bécquer)</a:t>
            </a:r>
          </a:p>
        </p:txBody>
      </p:sp>
    </p:spTree>
    <p:extLst>
      <p:ext uri="{BB962C8B-B14F-4D97-AF65-F5344CB8AC3E}">
        <p14:creationId xmlns:p14="http://schemas.microsoft.com/office/powerpoint/2010/main" val="86586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shred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5" name="Picture 5" descr="Cold Full Moon by Veneg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188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 descr="su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3139"/>
            <a:ext cx="10080625" cy="8540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924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1" name="Picture 5" descr="Reaching the 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3" y="0"/>
            <a:ext cx="10080625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29" descr="The moon and 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1" t="6896" r="8452" b="7544"/>
          <a:stretch/>
        </p:blipFill>
        <p:spPr bwMode="auto">
          <a:xfrm>
            <a:off x="4661590" y="-21003"/>
            <a:ext cx="5419036" cy="6879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53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3" name="Picture 5" descr="To the mo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740" y="-387424"/>
            <a:ext cx="10276365" cy="8527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5776" y="188640"/>
            <a:ext cx="439248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rgbClr val="FF00FF"/>
                </a:solidFill>
                <a:ea typeface="Arial Unicode MS" pitchFamily="34" charset="-128"/>
                <a:cs typeface="Arial Unicode MS" pitchFamily="34" charset="-128"/>
              </a:rPr>
              <a:t>Nunca digas que no cuando un cliente pide algo, aunque sea la luna. Siempre puedes intentarlo, y de todas formas hay mucho tiempo después para explicar que no fue posible. </a:t>
            </a:r>
            <a:endParaRPr lang="es-ES" sz="2000" b="1" dirty="0" smtClean="0">
              <a:solidFill>
                <a:srgbClr val="FF00FF"/>
              </a:solidFill>
              <a:ea typeface="Arial Unicode MS" pitchFamily="34" charset="-128"/>
              <a:cs typeface="Arial Unicode MS" pitchFamily="34" charset="-128"/>
            </a:endParaRPr>
          </a:p>
          <a:p>
            <a:r>
              <a:rPr lang="es-ES" sz="2000" b="1" dirty="0" smtClean="0">
                <a:solidFill>
                  <a:srgbClr val="FF00FF"/>
                </a:solidFill>
                <a:ea typeface="Arial Unicode MS" pitchFamily="34" charset="-128"/>
                <a:cs typeface="Arial Unicode MS" pitchFamily="34" charset="-128"/>
              </a:rPr>
              <a:t>Richard </a:t>
            </a:r>
            <a:r>
              <a:rPr lang="es-ES" sz="2000" b="1" dirty="0">
                <a:solidFill>
                  <a:srgbClr val="FF00FF"/>
                </a:solidFill>
                <a:ea typeface="Arial Unicode MS" pitchFamily="34" charset="-128"/>
                <a:cs typeface="Arial Unicode MS" pitchFamily="34" charset="-128"/>
              </a:rPr>
              <a:t>M. Nixon</a:t>
            </a:r>
          </a:p>
        </p:txBody>
      </p:sp>
    </p:spTree>
    <p:extLst>
      <p:ext uri="{BB962C8B-B14F-4D97-AF65-F5344CB8AC3E}">
        <p14:creationId xmlns:p14="http://schemas.microsoft.com/office/powerpoint/2010/main" val="166470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shred/>
        <p:sndAc>
          <p:stSnd>
            <p:snd r:embed="rId2" name="PB 446.wav"/>
          </p:stSnd>
        </p:sndAc>
      </p:transition>
    </mc:Choice>
    <mc:Fallback xmlns="">
      <p:transition spd="slow" advTm="17000">
        <p:fade/>
        <p:sndAc>
          <p:stSnd>
            <p:snd r:embed="rId4" name="PB 44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29" descr="Sunset wiyh mo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2" r="3964" b="5609"/>
          <a:stretch/>
        </p:blipFill>
        <p:spPr bwMode="auto">
          <a:xfrm>
            <a:off x="-109183" y="-315648"/>
            <a:ext cx="10189808" cy="717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384128" y="476672"/>
            <a:ext cx="6345213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FF00FF"/>
                </a:solidFill>
                <a:latin typeface="Microsoft Sans Serif" pitchFamily="34" charset="0"/>
                <a:cs typeface="Microsoft Sans Serif" pitchFamily="34" charset="0"/>
              </a:rPr>
              <a:t>Cuando la luna no está llena, las estrellas brillan con más </a:t>
            </a:r>
            <a:r>
              <a:rPr lang="es-ES" altLang="es-ES" sz="2400" b="1" i="1" dirty="0" smtClean="0">
                <a:solidFill>
                  <a:srgbClr val="FF00FF"/>
                </a:solidFill>
                <a:latin typeface="Microsoft Sans Serif" pitchFamily="34" charset="0"/>
                <a:cs typeface="Microsoft Sans Serif" pitchFamily="34" charset="0"/>
              </a:rPr>
              <a:t>intensidad. La </a:t>
            </a:r>
            <a:r>
              <a:rPr lang="es-ES" altLang="es-ES" sz="2400" b="1" i="1" dirty="0">
                <a:solidFill>
                  <a:srgbClr val="FF00FF"/>
                </a:solidFill>
                <a:latin typeface="Microsoft Sans Serif" pitchFamily="34" charset="0"/>
                <a:cs typeface="Microsoft Sans Serif" pitchFamily="34" charset="0"/>
              </a:rPr>
              <a:t>Luna puede maravillarnos de las formas más variadas, pues depende de ella y del clima ser diferente cada noche.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8659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shred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imelapses fotograficos y gifs animados de la salida del sol en Madrid por  las 4 torres de Castellan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31" y="-331441"/>
            <a:ext cx="10092755" cy="7569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237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shred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nes gif cuadros - Imagu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3448"/>
            <a:ext cx="10226838" cy="770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68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Poesía Bajo la luz de la luna - Página de escritores - El poder de las  let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48"/>
            <a:ext cx="10179691" cy="597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38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2" name="Picture 4" descr="gifanim8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5542" y="-195263"/>
            <a:ext cx="11272449" cy="771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236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ORO - COLUNGATEA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08" y="-30832"/>
            <a:ext cx="8928744" cy="6696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67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MANTIC NIGHT | Luz de la luna, Buenas noches, Noch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9" y="-603448"/>
            <a:ext cx="10066065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050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4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09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4" y="1067209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09 de marzo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09:29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302" y="3276600"/>
            <a:ext cx="336021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080625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536281" y="838200"/>
            <a:ext cx="532033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 LA LUZ DE LA LUN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LA LUZ DE LA LUNA</Template>
  <TotalTime>14</TotalTime>
  <Words>782</Words>
  <Application>Microsoft Office PowerPoint</Application>
  <PresentationFormat>Personalizado</PresentationFormat>
  <Paragraphs>56</Paragraphs>
  <Slides>74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6" baseType="lpstr">
      <vt:lpstr>A LA LUZ DE LA LUNA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2021-03-09T08:29:41Z</dcterms:created>
  <dcterms:modified xsi:type="dcterms:W3CDTF">2021-03-09T08:44:29Z</dcterms:modified>
</cp:coreProperties>
</file>