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91" r:id="rId3"/>
    <p:sldId id="256" r:id="rId4"/>
    <p:sldId id="295" r:id="rId5"/>
    <p:sldId id="264" r:id="rId6"/>
    <p:sldId id="267" r:id="rId7"/>
    <p:sldId id="294" r:id="rId8"/>
    <p:sldId id="293" r:id="rId9"/>
    <p:sldId id="259" r:id="rId10"/>
    <p:sldId id="292" r:id="rId11"/>
    <p:sldId id="265" r:id="rId12"/>
    <p:sldId id="274" r:id="rId13"/>
    <p:sldId id="275" r:id="rId14"/>
    <p:sldId id="276" r:id="rId15"/>
    <p:sldId id="277" r:id="rId16"/>
    <p:sldId id="279" r:id="rId17"/>
    <p:sldId id="285" r:id="rId18"/>
    <p:sldId id="287" r:id="rId19"/>
    <p:sldId id="286" r:id="rId20"/>
    <p:sldId id="284" r:id="rId21"/>
    <p:sldId id="258" r:id="rId22"/>
    <p:sldId id="288" r:id="rId23"/>
    <p:sldId id="278" r:id="rId24"/>
    <p:sldId id="280" r:id="rId25"/>
    <p:sldId id="281" r:id="rId26"/>
    <p:sldId id="257" r:id="rId27"/>
    <p:sldId id="260" r:id="rId28"/>
    <p:sldId id="266" r:id="rId29"/>
    <p:sldId id="263" r:id="rId30"/>
    <p:sldId id="296" r:id="rId31"/>
    <p:sldId id="268" r:id="rId32"/>
    <p:sldId id="289" r:id="rId33"/>
    <p:sldId id="269" r:id="rId34"/>
    <p:sldId id="270" r:id="rId35"/>
    <p:sldId id="272" r:id="rId36"/>
    <p:sldId id="273" r:id="rId37"/>
    <p:sldId id="271" r:id="rId38"/>
  </p:sldIdLst>
  <p:sldSz cx="9144000" cy="6858000" type="screen4x3"/>
  <p:notesSz cx="6858000" cy="9144000"/>
  <p:embeddedFontLst>
    <p:embeddedFont>
      <p:font typeface="Alex Brush" pitchFamily="2" charset="0"/>
      <p:regular r:id="rId39"/>
    </p:embeddedFont>
    <p:embeddedFont>
      <p:font typeface="Calibri" pitchFamily="34" charset="0"/>
      <p:regular r:id="rId40"/>
      <p:bold r:id="rId41"/>
      <p:italic r:id="rId42"/>
      <p:boldItalic r:id="rId43"/>
    </p:embeddedFont>
    <p:embeddedFont>
      <p:font typeface="Berlin Sans FB Demi" pitchFamily="34" charset="0"/>
      <p:bold r:id="rId44"/>
    </p:embeddedFont>
    <p:embeddedFont>
      <p:font typeface="Coneria Script Demo" pitchFamily="2" charset="0"/>
      <p:regular r:id="rId45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jg2tX359BetX5dFYo11YA==" hashData="prTPY0lqlWsJQLJWjpPkPRCO5a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0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4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5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5AFF0-5BEA-42BC-A55A-7597D29F19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397ED-1BBC-4055-8D4B-DB065EF78235}" type="datetimeFigureOut">
              <a:rPr lang="es-AR" smtClean="0"/>
              <a:t>20/12/2014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E154E-0C48-4E50-9C4F-2497B1457B6C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D00DEBE-28AC-4E29-B133-6D55452230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5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827584" y="620688"/>
            <a:ext cx="1614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Avance manual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584" y="1124744"/>
            <a:ext cx="1173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Sin música</a:t>
            </a:r>
            <a:endParaRPr lang="es-A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81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"/>
    </mc:Choice>
    <mc:Fallback xmlns="">
      <p:transition spd="slow" advClick="0" advTm="1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menteesmaravillosa.com/s_img_new.php?image=http://d1kjmh6tf9738x.cloudfront.net/uploads/article/article_cropped/article_1390752802.jpg&amp;width=683px&amp;zc=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3290" y="250363"/>
            <a:ext cx="485742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La indiferencia</a:t>
            </a:r>
            <a:endParaRPr lang="es-AR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69525" y="6316565"/>
            <a:ext cx="386676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Ilustración: Alexandra Thompson</a:t>
            </a:r>
          </a:p>
        </p:txBody>
      </p:sp>
      <p:sp>
        <p:nvSpPr>
          <p:cNvPr id="7" name="6 CuadroTexto"/>
          <p:cNvSpPr txBox="1"/>
          <p:nvPr/>
        </p:nvSpPr>
        <p:spPr>
          <a:xfrm rot="19304346">
            <a:off x="8043036" y="6067620"/>
            <a:ext cx="11560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2014</a:t>
            </a:r>
            <a:endParaRPr lang="es-AR" dirty="0">
              <a:solidFill>
                <a:schemeClr val="bg1"/>
              </a:solidFill>
              <a:latin typeface="Coneria Script Demo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menteesmaravillosa.com/s_img_new.php?image=http://d1kjmh6tf9738x.cloudfront.net/uploads/article/article_cropped/article_1390752802.jpg&amp;width=683px&amp;zc=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19304346">
            <a:off x="8043036" y="6067620"/>
            <a:ext cx="11560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2014</a:t>
            </a:r>
            <a:endParaRPr lang="es-AR" dirty="0">
              <a:solidFill>
                <a:schemeClr val="bg1"/>
              </a:solidFill>
              <a:latin typeface="Coneria Script Demo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64447" y="260648"/>
            <a:ext cx="6622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1ra parte: </a:t>
            </a:r>
            <a:r>
              <a:rPr lang="es-A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Reflexiones </a:t>
            </a:r>
            <a:r>
              <a:rPr lang="es-A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sobre la indiferencia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400702" y="764704"/>
            <a:ext cx="634981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2da parte: </a:t>
            </a:r>
            <a:r>
              <a:rPr lang="es-A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Carta  a </a:t>
            </a:r>
            <a:r>
              <a:rPr lang="es-AR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mis amigos de Mis </a:t>
            </a:r>
            <a:r>
              <a:rPr lang="es-AR" sz="3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pps</a:t>
            </a:r>
            <a:endParaRPr lang="es-A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52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1.bp.blogspot.com/-81WlxDm0tds/UZa3ArUphXI/AAAAAAAAAFo/H6FIHzQ1NU0/s1600/mascara1_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0"/>
            <a:ext cx="7072362" cy="521497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286388"/>
            <a:ext cx="7929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800" dirty="0" smtClean="0">
                <a:solidFill>
                  <a:schemeClr val="bg1"/>
                </a:solidFill>
              </a:rPr>
              <a:t>“</a:t>
            </a:r>
            <a:r>
              <a:rPr lang="es-AR" sz="2800" dirty="0" smtClean="0">
                <a:solidFill>
                  <a:srgbClr val="FFFF00"/>
                </a:solidFill>
              </a:rPr>
              <a:t>La </a:t>
            </a:r>
            <a:r>
              <a:rPr lang="es-AR" sz="2800" dirty="0">
                <a:solidFill>
                  <a:srgbClr val="FFFF00"/>
                </a:solidFill>
              </a:rPr>
              <a:t>indiferencia </a:t>
            </a:r>
            <a:r>
              <a:rPr lang="es-AR" sz="2800" dirty="0">
                <a:solidFill>
                  <a:schemeClr val="bg1"/>
                </a:solidFill>
              </a:rPr>
              <a:t>es una máscara del egoísmo que utiliza para ocultarse y no aparecer como </a:t>
            </a:r>
            <a:r>
              <a:rPr lang="es-AR" sz="2800" dirty="0" smtClean="0">
                <a:solidFill>
                  <a:schemeClr val="bg1"/>
                </a:solidFill>
              </a:rPr>
              <a:t>tal”</a:t>
            </a:r>
            <a:endParaRPr lang="es-AR" sz="2800" dirty="0">
              <a:solidFill>
                <a:schemeClr val="bg1"/>
              </a:solidFill>
            </a:endParaRPr>
          </a:p>
          <a:p>
            <a:pPr algn="ctr"/>
            <a:r>
              <a:rPr lang="es-AR" sz="2800" dirty="0" smtClean="0">
                <a:solidFill>
                  <a:schemeClr val="bg1"/>
                </a:solidFill>
              </a:rPr>
              <a:t>- Francisco Bilbao -</a:t>
            </a:r>
            <a:endParaRPr lang="es-AR" sz="2800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2000240"/>
            <a:ext cx="807249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“El </a:t>
            </a:r>
            <a:r>
              <a:rPr lang="es-AR" sz="3200" dirty="0">
                <a:solidFill>
                  <a:schemeClr val="bg1"/>
                </a:solidFill>
              </a:rPr>
              <a:t>envidioso mira con inocultable rabia la riqueza y éxitos de los demás y, como no puede exteriorizar su frustración, demerita los logros de otros, llegando a veces hasta el extremo de la calumnia </a:t>
            </a:r>
            <a:r>
              <a:rPr lang="es-AR" sz="3200" dirty="0" smtClean="0">
                <a:solidFill>
                  <a:schemeClr val="bg1"/>
                </a:solidFill>
              </a:rPr>
              <a:t>o </a:t>
            </a:r>
            <a:r>
              <a:rPr lang="es-AR" sz="3200" dirty="0" smtClean="0">
                <a:solidFill>
                  <a:srgbClr val="FFFF00"/>
                </a:solidFill>
              </a:rPr>
              <a:t>la indiferencia</a:t>
            </a:r>
            <a:r>
              <a:rPr lang="es-AR" sz="3200" dirty="0" smtClean="0">
                <a:solidFill>
                  <a:schemeClr val="bg1"/>
                </a:solidFill>
              </a:rPr>
              <a:t>.”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1520" y="1268760"/>
            <a:ext cx="8640960" cy="410445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2860064"/>
            <a:ext cx="80724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“La distancia no separa a las personas,</a:t>
            </a:r>
          </a:p>
          <a:p>
            <a:pPr algn="ctr"/>
            <a:r>
              <a:rPr lang="es-AR" sz="3200" dirty="0" smtClean="0">
                <a:solidFill>
                  <a:srgbClr val="FFFF00"/>
                </a:solidFill>
              </a:rPr>
              <a:t>la indiferencia </a:t>
            </a:r>
            <a:r>
              <a:rPr lang="es-AR" sz="3200" dirty="0" smtClean="0">
                <a:solidFill>
                  <a:schemeClr val="bg1"/>
                </a:solidFill>
              </a:rPr>
              <a:t>sí.”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1520" y="1978924"/>
            <a:ext cx="8640960" cy="2893327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558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2604398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“El amor tiene dos enemigos, </a:t>
            </a:r>
            <a:r>
              <a:rPr lang="es-AR" sz="3200" dirty="0" smtClean="0">
                <a:solidFill>
                  <a:srgbClr val="FFFF00"/>
                </a:solidFill>
              </a:rPr>
              <a:t>la indiferencia </a:t>
            </a:r>
            <a:r>
              <a:rPr lang="es-AR" sz="3200" dirty="0" smtClean="0">
                <a:solidFill>
                  <a:schemeClr val="bg1"/>
                </a:solidFill>
              </a:rPr>
              <a:t>que lo mata lentamente y la desilusión que lo mata de una vez.”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1520" y="1268760"/>
            <a:ext cx="8640960" cy="410445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555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472" y="2428868"/>
            <a:ext cx="79296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“Pensar </a:t>
            </a:r>
            <a:r>
              <a:rPr lang="es-AR" sz="3200" dirty="0">
                <a:solidFill>
                  <a:schemeClr val="bg1"/>
                </a:solidFill>
              </a:rPr>
              <a:t>en alguien indiferente es atribuirle una serie de adjetivos, que poco o nada tienen que ver con el ideal de una persona virtuosa</a:t>
            </a:r>
            <a:r>
              <a:rPr lang="es-AR" sz="3200" dirty="0" smtClean="0">
                <a:solidFill>
                  <a:schemeClr val="bg1"/>
                </a:solidFill>
              </a:rPr>
              <a:t>.” 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95536" y="1556792"/>
            <a:ext cx="8352928" cy="3384376"/>
          </a:xfrm>
          <a:prstGeom prst="rect">
            <a:avLst/>
          </a:prstGeom>
          <a:noFill/>
          <a:ln w="317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4135272" y="2497540"/>
            <a:ext cx="1924334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2889887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“Sólo el calor de la amistad verdadera, es capaz de romper el hielo de </a:t>
            </a:r>
            <a:r>
              <a:rPr lang="es-AR" sz="3200" dirty="0" smtClean="0">
                <a:solidFill>
                  <a:srgbClr val="FFFF00"/>
                </a:solidFill>
              </a:rPr>
              <a:t>la indiferencia </a:t>
            </a:r>
            <a:r>
              <a:rPr lang="es-AR" sz="3200" dirty="0" smtClean="0">
                <a:solidFill>
                  <a:schemeClr val="bg1"/>
                </a:solidFill>
              </a:rPr>
              <a:t>y el egoísmo.”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1520" y="2060344"/>
            <a:ext cx="8640960" cy="2736304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51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akifrases.com/frases-imagenes/frase-a-un-gran-corazon-ninguna-ingratitud-lo-cierra-ninguna-indiferencia-lo-cansa-leon-tolstoi-140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829" y="1523665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37055" y="4775706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2 Rectángulo"/>
          <p:cNvSpPr/>
          <p:nvPr/>
        </p:nvSpPr>
        <p:spPr>
          <a:xfrm>
            <a:off x="6372200" y="3553966"/>
            <a:ext cx="72008" cy="1440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90615" y="2961564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kifrases.com/frases-imagenes/frase-la-indiferencia-es-una-forma-de-pereza-y-la-pereza-es-uno-de-los-sintomas-del-desamor-nadie-es-aldous-huxley-1003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42896" y="4627533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682295" y="2276872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3152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kifrases.com/frases-imagenes/frase-mas-que-los-actos-de-los-malos-me-horroriza-la-indiferencia-de-los-buenos-mahatma-gandhi-1127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45112" y="4610923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3968" y="2867400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9267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akifrases.com/frases-imagenes/frase-lo-preocupante-no-es-la-perversidad-de-los-malvados-sino-la-indiferencia-de-los-buenos-martin-luther-king-1181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50703" y="4652875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090615" y="2961564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2329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kifrases.com/frases-imagenes/frase-la-indiferencia-es-abulia-parasitismo-y-cobardia-no-es-vida-por-eso-odio-a-los-indiferentes-antonio-gramsci-1426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68816" y="4639229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7884368" y="2976982"/>
            <a:ext cx="245580" cy="3052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b="1" dirty="0" smtClean="0">
                <a:solidFill>
                  <a:schemeClr val="bg1"/>
                </a:solidFill>
              </a:rPr>
              <a:t>.</a:t>
            </a:r>
            <a:endParaRPr lang="es-AR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07224" y="2524836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016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33880" y="1316760"/>
            <a:ext cx="7721487" cy="4141370"/>
          </a:xfrm>
          <a:prstGeom prst="rect">
            <a:avLst/>
          </a:prstGeom>
          <a:solidFill>
            <a:srgbClr val="0A0A0A"/>
          </a:solidFill>
          <a:ln w="317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6489457" y="4913130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542192" y="2468888"/>
            <a:ext cx="4747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400" dirty="0">
                <a:solidFill>
                  <a:schemeClr val="bg1"/>
                </a:solidFill>
              </a:rPr>
              <a:t>¡La fuerza de la indiferencia! es la que permitió a las piedras perdurar inmutables durante millones de años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853"/>
          <a:stretch/>
        </p:blipFill>
        <p:spPr bwMode="auto">
          <a:xfrm>
            <a:off x="788472" y="1958253"/>
            <a:ext cx="2186740" cy="2845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4139952" y="60212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8" name="AutoShape 4" descr="Resultado de imagen para cesare pave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4788024" y="4149080"/>
            <a:ext cx="21407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</a:rPr>
              <a:t>(Cesare </a:t>
            </a:r>
            <a:r>
              <a:rPr lang="es-AR" sz="2400" dirty="0" err="1" smtClean="0">
                <a:solidFill>
                  <a:schemeClr val="bg1"/>
                </a:solidFill>
              </a:rPr>
              <a:t>Pavese</a:t>
            </a:r>
            <a:r>
              <a:rPr lang="es-AR" sz="2400" dirty="0" smtClean="0">
                <a:solidFill>
                  <a:schemeClr val="bg1"/>
                </a:solidFill>
              </a:rPr>
              <a:t>)</a:t>
            </a:r>
            <a:endParaRPr lang="es-AR" sz="2400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718412" y="2470245"/>
            <a:ext cx="1555845" cy="423080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9643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akifrases.com/frases-imagenes/frase-no-hay-nada-mas-duro-que-la-suavidad-de-la-indiferencia-juan-montalvo-1486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37055" y="4680173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173592" y="2976981"/>
            <a:ext cx="245580" cy="3052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b="1" dirty="0" smtClean="0">
                <a:solidFill>
                  <a:schemeClr val="bg1"/>
                </a:solidFill>
              </a:rPr>
              <a:t>.</a:t>
            </a:r>
            <a:endParaRPr lang="es-AR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885898" y="2920621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6592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akifrases.com/frases-imagenes/frase-el-amor-no-puede-soportar-la-indiferencia-es-necesario-ser-querido-como-una-lampara-que-henry-ward-beecher-1875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893" y="1525655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09760" y="4734763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400800" y="2224585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7541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akifrases.com/frases-imagenes/frase-lo-contrario-del-amor-no-es-odio-es-la-indiferencia-lo-contrario-de-la-belleza-no-es-la-fealdad-elie-wiesel-134087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37055" y="4693820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084395" y="2210937"/>
            <a:ext cx="1385829" cy="357918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4383272" y="2565779"/>
            <a:ext cx="1385829" cy="347345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>
            <a:off x="4764316" y="2947915"/>
            <a:ext cx="1385829" cy="373629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6142741" y="3302758"/>
            <a:ext cx="1385829" cy="34633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5206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akifrases.com/frases-imagenes/frase-el-peor-pecado-contra-el-projimo-no-consiste-en-odiarle-sino-en-mirarle-con-indiferencia-esta-george-bernard-shaw-1773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37055" y="4680172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991368" y="2743200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5084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 rot="19304346">
            <a:off x="8100744" y="6206119"/>
            <a:ext cx="1040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Coneria Script Demo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Coneria Script Demo" pitchFamily="2" charset="0"/>
            </a:endParaRPr>
          </a:p>
        </p:txBody>
      </p:sp>
      <p:pic>
        <p:nvPicPr>
          <p:cNvPr id="10242" name="Picture 2" descr="http://akifrases.com/frases-imagenes/frase-a-veces-la-indiferencia-y-la-frialdad-hacen-mas-dano-que-la-aversion-declarada-j-k-rowling-147190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530" y="1556792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737056" y="4734763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7356784" y="3044300"/>
            <a:ext cx="242374" cy="277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.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5397" y="2606722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akifrases.com/frases-imagenes/frase-la-indiferencia-es-el-apoyo-silencioso-a-favor-de-la-injusticia-jorge-gonzalez-moore-1476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886" y="1547223"/>
            <a:ext cx="8096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0" r="20751"/>
          <a:stretch/>
        </p:blipFill>
        <p:spPr bwMode="auto">
          <a:xfrm>
            <a:off x="604538" y="2064420"/>
            <a:ext cx="2527301" cy="255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723407" y="4697231"/>
            <a:ext cx="1800200" cy="504056"/>
          </a:xfrm>
          <a:prstGeom prst="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3131839" y="2509959"/>
            <a:ext cx="5400600" cy="83099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La indiferencia es el apoyo silencioso a favor de la injusticia.</a:t>
            </a:r>
            <a:endParaRPr lang="es-AR" sz="2400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739486" y="2511188"/>
            <a:ext cx="1528550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0695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.frasesgo.com/images/frases/j/frase-nos_escondemos_en_la_fria_indiferencia_al_sufrimiento_innece-james_carro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572500" cy="3810000"/>
          </a:xfrm>
          <a:prstGeom prst="rect">
            <a:avLst/>
          </a:prstGeom>
          <a:solidFill>
            <a:srgbClr val="0A0A0A"/>
          </a:solidFill>
          <a:ln w="28575">
            <a:solidFill>
              <a:schemeClr val="bg1">
                <a:lumMod val="85000"/>
              </a:schemeClr>
            </a:solidFill>
          </a:ln>
          <a:extLst/>
        </p:spPr>
      </p:pic>
      <p:sp>
        <p:nvSpPr>
          <p:cNvPr id="6" name="5 Rectángulo"/>
          <p:cNvSpPr/>
          <p:nvPr/>
        </p:nvSpPr>
        <p:spPr>
          <a:xfrm>
            <a:off x="4932040" y="5063450"/>
            <a:ext cx="2448272" cy="425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209732" y="2033517"/>
            <a:ext cx="1296537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920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s.frasesgo.com/images/frases/a/frase-prefiero_los_errores_del_entusiasmo_a_la_indiferencia_de_la_-anatole_fra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572500" cy="3810000"/>
          </a:xfrm>
          <a:prstGeom prst="rect">
            <a:avLst/>
          </a:prstGeom>
          <a:solidFill>
            <a:srgbClr val="0A0A0A"/>
          </a:solidFill>
          <a:ln w="28575">
            <a:solidFill>
              <a:schemeClr val="bg1">
                <a:lumMod val="85000"/>
              </a:schemeClr>
            </a:solidFill>
          </a:ln>
          <a:extLst/>
        </p:spPr>
      </p:pic>
      <p:sp>
        <p:nvSpPr>
          <p:cNvPr id="5" name="4 Rectángulo"/>
          <p:cNvSpPr/>
          <p:nvPr/>
        </p:nvSpPr>
        <p:spPr>
          <a:xfrm>
            <a:off x="4932040" y="4869160"/>
            <a:ext cx="2448272" cy="425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451678" y="1842448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24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.frasesgo.com/images/frases/e/frase-la_indiferencia_para_mi_es_la_personificacion_del_mal_-elie_wies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572500" cy="3810000"/>
          </a:xfrm>
          <a:prstGeom prst="rect">
            <a:avLst/>
          </a:prstGeom>
          <a:solidFill>
            <a:srgbClr val="0A0A0A"/>
          </a:solidFill>
          <a:ln w="28575">
            <a:solidFill>
              <a:schemeClr val="bg1">
                <a:lumMod val="85000"/>
              </a:schemeClr>
            </a:solidFill>
          </a:ln>
          <a:extLst/>
        </p:spPr>
      </p:pic>
      <p:sp>
        <p:nvSpPr>
          <p:cNvPr id="4" name="3 Rectángulo"/>
          <p:cNvSpPr/>
          <p:nvPr/>
        </p:nvSpPr>
        <p:spPr>
          <a:xfrm>
            <a:off x="4932040" y="4869160"/>
            <a:ext cx="2448272" cy="497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603009" y="1883391"/>
            <a:ext cx="1385829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0325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563886" y="2631354"/>
            <a:ext cx="51911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800" dirty="0" smtClean="0">
                <a:solidFill>
                  <a:schemeClr val="bg1"/>
                </a:solidFill>
              </a:rPr>
              <a:t>“Cuando </a:t>
            </a:r>
            <a:r>
              <a:rPr lang="es-AR" sz="2800" dirty="0">
                <a:solidFill>
                  <a:schemeClr val="bg1"/>
                </a:solidFill>
              </a:rPr>
              <a:t>recibimos un zarpazo de indiferencia de alguien</a:t>
            </a:r>
            <a:r>
              <a:rPr lang="es-AR" sz="2800" dirty="0" smtClean="0">
                <a:solidFill>
                  <a:schemeClr val="bg1"/>
                </a:solidFill>
              </a:rPr>
              <a:t>,  </a:t>
            </a:r>
            <a:r>
              <a:rPr lang="es-AR" sz="2800" dirty="0">
                <a:solidFill>
                  <a:schemeClr val="bg1"/>
                </a:solidFill>
              </a:rPr>
              <a:t>sus garras nos producen heridas </a:t>
            </a:r>
            <a:r>
              <a:rPr lang="es-AR" sz="2800" dirty="0" smtClean="0">
                <a:solidFill>
                  <a:schemeClr val="bg1"/>
                </a:solidFill>
              </a:rPr>
              <a:t>dolorosas”. </a:t>
            </a:r>
          </a:p>
          <a:p>
            <a:pPr algn="ctr"/>
            <a:endParaRPr lang="es-AR" sz="2800" dirty="0">
              <a:solidFill>
                <a:schemeClr val="bg1"/>
              </a:solidFill>
            </a:endParaRPr>
          </a:p>
          <a:p>
            <a:pPr algn="ctr"/>
            <a:r>
              <a:rPr lang="es-AR" sz="2800" dirty="0" smtClean="0">
                <a:solidFill>
                  <a:schemeClr val="bg1"/>
                </a:solidFill>
              </a:rPr>
              <a:t>José Linares Cerón</a:t>
            </a:r>
            <a:endParaRPr lang="es-AR" sz="2800" dirty="0">
              <a:solidFill>
                <a:schemeClr val="bg1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136" y="1628800"/>
            <a:ext cx="2881048" cy="339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67544" y="1268760"/>
            <a:ext cx="8287497" cy="4176464"/>
          </a:xfrm>
          <a:prstGeom prst="rect">
            <a:avLst/>
          </a:prstGeom>
          <a:noFill/>
          <a:ln w="317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3601708" y="3103950"/>
            <a:ext cx="1857396" cy="439804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42910" y="214290"/>
            <a:ext cx="792961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>
                <a:solidFill>
                  <a:schemeClr val="bg1"/>
                </a:solidFill>
              </a:rPr>
              <a:t>Dice la sabiduría popular </a:t>
            </a:r>
            <a:r>
              <a:rPr lang="es-AR" sz="3200" dirty="0" smtClean="0">
                <a:solidFill>
                  <a:schemeClr val="bg1"/>
                </a:solidFill>
              </a:rPr>
              <a:t>que:</a:t>
            </a:r>
          </a:p>
          <a:p>
            <a:pPr algn="ctr"/>
            <a:endParaRPr lang="es-AR" sz="3200" dirty="0" smtClean="0">
              <a:solidFill>
                <a:schemeClr val="bg1"/>
              </a:solidFill>
            </a:endParaRPr>
          </a:p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 </a:t>
            </a:r>
            <a:r>
              <a:rPr lang="es-AR" sz="3200" dirty="0" smtClean="0">
                <a:solidFill>
                  <a:srgbClr val="FFFF00"/>
                </a:solidFill>
              </a:rPr>
              <a:t>“La </a:t>
            </a:r>
            <a:r>
              <a:rPr lang="es-AR" sz="3200" dirty="0">
                <a:solidFill>
                  <a:srgbClr val="FFFF00"/>
                </a:solidFill>
              </a:rPr>
              <a:t>indiferencia es la respuesta más dura, </a:t>
            </a:r>
            <a:r>
              <a:rPr lang="es-AR" sz="3200" dirty="0" smtClean="0">
                <a:solidFill>
                  <a:srgbClr val="FFFF00"/>
                </a:solidFill>
              </a:rPr>
              <a:t>aún </a:t>
            </a:r>
            <a:r>
              <a:rPr lang="es-AR" sz="3200" dirty="0">
                <a:solidFill>
                  <a:srgbClr val="FFFF00"/>
                </a:solidFill>
              </a:rPr>
              <a:t>cuando esperas poco</a:t>
            </a:r>
            <a:r>
              <a:rPr lang="es-AR" sz="3200" dirty="0" smtClean="0">
                <a:solidFill>
                  <a:srgbClr val="FFFF00"/>
                </a:solidFill>
              </a:rPr>
              <a:t>”</a:t>
            </a:r>
            <a:endParaRPr lang="es-AR" sz="3200" dirty="0" smtClean="0">
              <a:solidFill>
                <a:schemeClr val="bg1"/>
              </a:solidFill>
            </a:endParaRPr>
          </a:p>
          <a:p>
            <a:pPr algn="ctr"/>
            <a:endParaRPr lang="es-AR" sz="3200" dirty="0" smtClean="0">
              <a:solidFill>
                <a:schemeClr val="bg1"/>
              </a:solidFill>
            </a:endParaRPr>
          </a:p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Está </a:t>
            </a:r>
            <a:r>
              <a:rPr lang="es-AR" sz="3200" dirty="0">
                <a:solidFill>
                  <a:schemeClr val="bg1"/>
                </a:solidFill>
              </a:rPr>
              <a:t>demostrado que cuando hacemos gala de nuestra indiferencia hacia otra persona, esta actitud es una de las más agresivas y dolorosas que podemos proyectar. </a:t>
            </a:r>
            <a:endParaRPr lang="es-AR" sz="3200" dirty="0" smtClean="0">
              <a:solidFill>
                <a:schemeClr val="bg1"/>
              </a:solidFill>
            </a:endParaRPr>
          </a:p>
          <a:p>
            <a:pPr algn="ctr"/>
            <a:endParaRPr lang="es-AR" sz="3200" dirty="0" smtClean="0">
              <a:solidFill>
                <a:schemeClr val="bg1"/>
              </a:solidFill>
            </a:endParaRPr>
          </a:p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Mostrar </a:t>
            </a:r>
            <a:r>
              <a:rPr lang="es-AR" sz="3200" dirty="0">
                <a:solidFill>
                  <a:schemeClr val="bg1"/>
                </a:solidFill>
              </a:rPr>
              <a:t>nuestra indiferencia a alguien implica que estás retirando todo tus sentimientos, </a:t>
            </a:r>
            <a:endParaRPr lang="es-AR" sz="3200" dirty="0" smtClean="0">
              <a:solidFill>
                <a:schemeClr val="bg1"/>
              </a:solidFill>
            </a:endParaRPr>
          </a:p>
          <a:p>
            <a:pPr algn="ctr"/>
            <a:r>
              <a:rPr lang="es-AR" sz="3200" u="sng" dirty="0" smtClean="0">
                <a:solidFill>
                  <a:schemeClr val="bg1"/>
                </a:solidFill>
              </a:rPr>
              <a:t>que </a:t>
            </a:r>
            <a:r>
              <a:rPr lang="es-AR" sz="3200" u="sng" dirty="0">
                <a:solidFill>
                  <a:schemeClr val="bg1"/>
                </a:solidFill>
              </a:rPr>
              <a:t>no existe para ti</a:t>
            </a:r>
            <a:r>
              <a:rPr lang="es-AR" sz="32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87156" y="395790"/>
            <a:ext cx="878687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3200" dirty="0" err="1" smtClean="0">
                <a:solidFill>
                  <a:schemeClr val="bg1"/>
                </a:solidFill>
              </a:rPr>
              <a:t>Sigmund</a:t>
            </a:r>
            <a:r>
              <a:rPr lang="es-AR" sz="3200" dirty="0" smtClean="0">
                <a:solidFill>
                  <a:schemeClr val="bg1"/>
                </a:solidFill>
              </a:rPr>
              <a:t> </a:t>
            </a:r>
            <a:r>
              <a:rPr lang="es-AR" sz="3200" dirty="0">
                <a:solidFill>
                  <a:schemeClr val="bg1"/>
                </a:solidFill>
              </a:rPr>
              <a:t>Freud decía </a:t>
            </a:r>
            <a:r>
              <a:rPr lang="es-AR" sz="3200" dirty="0" smtClean="0">
                <a:solidFill>
                  <a:schemeClr val="bg1"/>
                </a:solidFill>
              </a:rPr>
              <a:t>que: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AR" sz="3200" dirty="0" smtClean="0">
                <a:solidFill>
                  <a:srgbClr val="FFFF00"/>
                </a:solidFill>
              </a:rPr>
              <a:t>“Lo contrario </a:t>
            </a:r>
            <a:r>
              <a:rPr lang="es-AR" sz="3200" dirty="0">
                <a:solidFill>
                  <a:srgbClr val="FFFF00"/>
                </a:solidFill>
              </a:rPr>
              <a:t>del amor no </a:t>
            </a:r>
            <a:r>
              <a:rPr lang="es-AR" sz="3200" dirty="0" smtClean="0">
                <a:solidFill>
                  <a:srgbClr val="FFFF00"/>
                </a:solidFill>
              </a:rPr>
              <a:t>es </a:t>
            </a:r>
            <a:r>
              <a:rPr lang="es-AR" sz="3200" dirty="0">
                <a:solidFill>
                  <a:srgbClr val="FFFF00"/>
                </a:solidFill>
              </a:rPr>
              <a:t>el odio sino la </a:t>
            </a:r>
            <a:r>
              <a:rPr lang="es-AR" sz="3200" dirty="0" smtClean="0">
                <a:solidFill>
                  <a:srgbClr val="FFFF00"/>
                </a:solidFill>
              </a:rPr>
              <a:t>indiferencia”</a:t>
            </a:r>
          </a:p>
          <a:p>
            <a:pPr algn="ctr"/>
            <a:endParaRPr lang="es-AR" sz="1600" dirty="0" smtClean="0">
              <a:solidFill>
                <a:srgbClr val="FFFF00"/>
              </a:solidFill>
            </a:endParaRPr>
          </a:p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Y tenía muchísima </a:t>
            </a:r>
            <a:r>
              <a:rPr lang="es-AR" sz="3200" dirty="0">
                <a:solidFill>
                  <a:schemeClr val="bg1"/>
                </a:solidFill>
              </a:rPr>
              <a:t>razón al aseverar </a:t>
            </a:r>
            <a:r>
              <a:rPr lang="es-AR" sz="3200" dirty="0" smtClean="0">
                <a:solidFill>
                  <a:schemeClr val="bg1"/>
                </a:solidFill>
              </a:rPr>
              <a:t>esto. </a:t>
            </a:r>
          </a:p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El amor </a:t>
            </a:r>
            <a:r>
              <a:rPr lang="es-AR" sz="3200" dirty="0">
                <a:solidFill>
                  <a:schemeClr val="bg1"/>
                </a:solidFill>
              </a:rPr>
              <a:t>y el odio son dos caras de una misma moneda, están tan </a:t>
            </a:r>
            <a:r>
              <a:rPr lang="es-AR" sz="3200" dirty="0" smtClean="0">
                <a:solidFill>
                  <a:schemeClr val="bg1"/>
                </a:solidFill>
              </a:rPr>
              <a:t>juntas </a:t>
            </a:r>
            <a:r>
              <a:rPr lang="es-AR" sz="3200" dirty="0">
                <a:solidFill>
                  <a:schemeClr val="bg1"/>
                </a:solidFill>
              </a:rPr>
              <a:t>que podemos pasar de un estado al otro sin darnos </a:t>
            </a:r>
            <a:r>
              <a:rPr lang="es-AR" sz="3200" dirty="0" smtClean="0">
                <a:solidFill>
                  <a:schemeClr val="bg1"/>
                </a:solidFill>
              </a:rPr>
              <a:t>cuenta. </a:t>
            </a:r>
          </a:p>
          <a:p>
            <a:pPr algn="ctr"/>
            <a:endParaRPr lang="es-AR" sz="1600" dirty="0">
              <a:solidFill>
                <a:schemeClr val="bg1"/>
              </a:solidFill>
            </a:endParaRPr>
          </a:p>
          <a:p>
            <a:pPr algn="ctr"/>
            <a:r>
              <a:rPr lang="es-AR" sz="3200" dirty="0" smtClean="0">
                <a:solidFill>
                  <a:srgbClr val="FFFF00"/>
                </a:solidFill>
              </a:rPr>
              <a:t>“En </a:t>
            </a:r>
            <a:r>
              <a:rPr lang="es-AR" sz="3200" dirty="0">
                <a:solidFill>
                  <a:srgbClr val="FFFF00"/>
                </a:solidFill>
              </a:rPr>
              <a:t>cambio la indiferencia, es fría </a:t>
            </a:r>
            <a:r>
              <a:rPr lang="es-AR" sz="3200" dirty="0" smtClean="0">
                <a:solidFill>
                  <a:srgbClr val="FFFF00"/>
                </a:solidFill>
              </a:rPr>
              <a:t>y amarga </a:t>
            </a:r>
          </a:p>
          <a:p>
            <a:pPr algn="ctr"/>
            <a:r>
              <a:rPr lang="es-AR" sz="3200" dirty="0" smtClean="0">
                <a:solidFill>
                  <a:srgbClr val="FFFF00"/>
                </a:solidFill>
              </a:rPr>
              <a:t>como </a:t>
            </a:r>
            <a:r>
              <a:rPr lang="es-AR" sz="3200" dirty="0">
                <a:solidFill>
                  <a:srgbClr val="FFFF00"/>
                </a:solidFill>
              </a:rPr>
              <a:t>la </a:t>
            </a:r>
            <a:r>
              <a:rPr lang="es-AR" sz="3200" dirty="0" smtClean="0">
                <a:solidFill>
                  <a:srgbClr val="FFFF00"/>
                </a:solidFill>
              </a:rPr>
              <a:t>hiel”</a:t>
            </a:r>
            <a:r>
              <a:rPr lang="es-AR" sz="3200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es-AR" sz="3200" dirty="0" smtClean="0">
                <a:solidFill>
                  <a:schemeClr val="bg1"/>
                </a:solidFill>
              </a:rPr>
              <a:t>Por </a:t>
            </a:r>
            <a:r>
              <a:rPr lang="es-AR" sz="3200" dirty="0">
                <a:solidFill>
                  <a:schemeClr val="bg1"/>
                </a:solidFill>
              </a:rPr>
              <a:t>eso cuando tenemos una pelea con </a:t>
            </a:r>
            <a:r>
              <a:rPr lang="es-AR" sz="3200" dirty="0" smtClean="0">
                <a:solidFill>
                  <a:schemeClr val="bg1"/>
                </a:solidFill>
              </a:rPr>
              <a:t>alguien, </a:t>
            </a:r>
            <a:r>
              <a:rPr lang="es-AR" sz="3200" dirty="0">
                <a:solidFill>
                  <a:schemeClr val="bg1"/>
                </a:solidFill>
              </a:rPr>
              <a:t>nos suelen aconsejar </a:t>
            </a:r>
            <a:r>
              <a:rPr lang="es-AR" sz="3200" dirty="0" smtClean="0">
                <a:solidFill>
                  <a:srgbClr val="FFFF00"/>
                </a:solidFill>
              </a:rPr>
              <a:t>“mátalo </a:t>
            </a:r>
            <a:r>
              <a:rPr lang="es-AR" sz="3200" dirty="0">
                <a:solidFill>
                  <a:srgbClr val="FFFF00"/>
                </a:solidFill>
              </a:rPr>
              <a:t>con la indiferencia”.</a:t>
            </a:r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.desmotivaciones.es/201110/0117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10185" y="696036"/>
            <a:ext cx="6455392" cy="45447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600048" y="5500702"/>
            <a:ext cx="7929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800" dirty="0" smtClean="0">
                <a:solidFill>
                  <a:schemeClr val="bg1"/>
                </a:solidFill>
              </a:rPr>
              <a:t>El amor encontrará un camino,</a:t>
            </a:r>
          </a:p>
          <a:p>
            <a:pPr algn="ctr"/>
            <a:r>
              <a:rPr lang="es-AR" sz="2800" dirty="0" smtClean="0">
                <a:solidFill>
                  <a:srgbClr val="FFFF00"/>
                </a:solidFill>
              </a:rPr>
              <a:t>la indiferencia </a:t>
            </a:r>
            <a:r>
              <a:rPr lang="es-AR" sz="2800" dirty="0" smtClean="0">
                <a:solidFill>
                  <a:schemeClr val="bg1"/>
                </a:solidFill>
              </a:rPr>
              <a:t>encontrará una excusa.</a:t>
            </a:r>
            <a:endParaRPr lang="es-AR" sz="2800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58147" y="1412776"/>
            <a:ext cx="5617307" cy="646331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Queridos amigos de Mis </a:t>
            </a:r>
            <a:r>
              <a:rPr lang="es-A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PPS</a:t>
            </a:r>
            <a:endParaRPr lang="es-AR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796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9785" y="301935"/>
            <a:ext cx="8496944" cy="626400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No sé si leerán los comentarios después de pasado un tiempo de la publicación de sus </a:t>
            </a:r>
            <a:r>
              <a:rPr lang="es-AR" sz="2400" dirty="0" err="1" smtClean="0">
                <a:solidFill>
                  <a:schemeClr val="bg1"/>
                </a:solidFill>
              </a:rPr>
              <a:t>pps</a:t>
            </a:r>
            <a:r>
              <a:rPr lang="es-AR" sz="2400" dirty="0" smtClean="0">
                <a:solidFill>
                  <a:schemeClr val="bg1"/>
                </a:solidFill>
              </a:rPr>
              <a:t>, pero siento la obligación moral y espiritual de “retribuirles” de algún modo lo que me hacen sentir, o lo que uno aprende y disfruta, con cada publicación o comentario, aunque sea fuera de tiempo.</a:t>
            </a:r>
          </a:p>
          <a:p>
            <a:pPr algn="ctr"/>
            <a:endParaRPr lang="es-AR" sz="1600" dirty="0" smtClean="0">
              <a:solidFill>
                <a:schemeClr val="bg1"/>
              </a:solidFill>
            </a:endParaRP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Sin embargo, salvo excepciones, he sentido el silencio y la indiferencia, desde hace algún tiempo, ante mis últimas publicaciones. </a:t>
            </a: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Por un tiempo me he planteado muchos motivos, y el que menos me lastimaba era pensar que sólo es que no les gustaba lo publicado, o que muchos de ustedes estuvieron de vacaciones, o que simplemente no han tenido tiempo, como a menudo me pasa. </a:t>
            </a:r>
          </a:p>
          <a:p>
            <a:pPr algn="ctr"/>
            <a:endParaRPr lang="es-AR" sz="2400" dirty="0" smtClean="0">
              <a:solidFill>
                <a:schemeClr val="bg1"/>
              </a:solidFill>
            </a:endParaRP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Pero este consuelo dio por tierra cuando veo sus comentarios en las publicaciones de otros integrantes del sitio. Y ahí entonces no puedo seguir planteándome esos motivos.</a:t>
            </a:r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268184"/>
            <a:ext cx="8496000" cy="6370975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AR" sz="2400" dirty="0">
                <a:solidFill>
                  <a:schemeClr val="bg1"/>
                </a:solidFill>
              </a:rPr>
              <a:t>Quisiera expresar que cada uno tiene su manera de administrar su tiempo, en medio de sus problemas, como mucho de nosotros los hemos tenido, o lo seguimos teniendo. 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Que  abierto de corazón se los he hecho llegar a los que considero amigos de Mis PPS y les he pedido disculpas en la demora de los comentarios.</a:t>
            </a: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 Algunos lo han entendido, otros se ve que no.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No es indiferencia a lo publicado por ustedes, leo y comento los pps  de los demás con el mismo cariño con que hago los míos y trato de que los comentarios tengan el valor y la importancia debidos, ya que el que produjo y compartió su creación, puso lo mejor de sí en ella. 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No los comento con una frase armada, ni con falsedad pretendiendo que me gustó cuando en verdad no fue así.</a:t>
            </a:r>
          </a:p>
        </p:txBody>
      </p:sp>
      <p:sp>
        <p:nvSpPr>
          <p:cNvPr id="3" name="2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92629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0544" y="479016"/>
            <a:ext cx="8496000" cy="6001643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Tampoco me fijo, como </a:t>
            </a:r>
            <a:r>
              <a:rPr lang="es-AR" sz="2400" dirty="0">
                <a:solidFill>
                  <a:schemeClr val="bg1"/>
                </a:solidFill>
              </a:rPr>
              <a:t>algunos </a:t>
            </a:r>
            <a:r>
              <a:rPr lang="es-AR" sz="2400" dirty="0" smtClean="0">
                <a:solidFill>
                  <a:schemeClr val="bg1"/>
                </a:solidFill>
              </a:rPr>
              <a:t>(textual sacado de un comentario) </a:t>
            </a:r>
            <a:r>
              <a:rPr lang="es-AR" sz="2400" dirty="0" smtClean="0">
                <a:solidFill>
                  <a:srgbClr val="FFFF00"/>
                </a:solidFill>
              </a:rPr>
              <a:t>“</a:t>
            </a:r>
            <a:r>
              <a:rPr lang="es-AR" sz="2400" dirty="0" err="1" smtClean="0">
                <a:solidFill>
                  <a:srgbClr val="FFFF00"/>
                </a:solidFill>
              </a:rPr>
              <a:t>Porquë</a:t>
            </a:r>
            <a:r>
              <a:rPr lang="es-AR" sz="2400" dirty="0" smtClean="0">
                <a:solidFill>
                  <a:srgbClr val="FFFF00"/>
                </a:solidFill>
              </a:rPr>
              <a:t> </a:t>
            </a:r>
            <a:r>
              <a:rPr lang="es-AR" sz="2400" dirty="0">
                <a:solidFill>
                  <a:srgbClr val="FFFF00"/>
                </a:solidFill>
              </a:rPr>
              <a:t>si te comento tu presentación no cambia de lugar y sube al primer puesto</a:t>
            </a:r>
            <a:r>
              <a:rPr lang="es-AR" sz="2400" dirty="0" smtClean="0">
                <a:solidFill>
                  <a:srgbClr val="FFFF00"/>
                </a:solidFill>
              </a:rPr>
              <a:t>....”</a:t>
            </a: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Como para la mayoría, para mí esto NO ES UNA COMPETENCIA.</a:t>
            </a:r>
          </a:p>
          <a:p>
            <a:pPr algn="ctr"/>
            <a:endParaRPr lang="es-AR" sz="2400" dirty="0" smtClean="0">
              <a:solidFill>
                <a:schemeClr val="bg1"/>
              </a:solidFill>
            </a:endParaRP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Me </a:t>
            </a:r>
            <a:r>
              <a:rPr lang="es-AR" sz="2400" dirty="0">
                <a:solidFill>
                  <a:schemeClr val="bg1"/>
                </a:solidFill>
              </a:rPr>
              <a:t>tomo mi tiempo para comentar y realzar cada detalle de sus presentaciones que con cariño hicieron y comparten.</a:t>
            </a: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Lo hago disponiendo del tiempo que me dejan mis trabajos, mis obligaciones y mis problemas, que forman parte de mi vida personal, como les pasará a ustedes.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Me han preguntado si he empleado tal o cual programa o tal o cual versión, y honestamente les he contestado y les he brindado  mi ayuda de la mejor manera que lo puedo hacer y es a través de este sitio. No me guardo ningún “secreto”, los comparto y me alegra después verlos aplicados en otros </a:t>
            </a:r>
            <a:r>
              <a:rPr lang="es-AR" sz="2400" dirty="0" err="1">
                <a:solidFill>
                  <a:schemeClr val="bg1"/>
                </a:solidFill>
              </a:rPr>
              <a:t>pps</a:t>
            </a:r>
            <a:r>
              <a:rPr lang="es-AR" sz="2400" dirty="0">
                <a:solidFill>
                  <a:schemeClr val="bg1"/>
                </a:solidFill>
              </a:rPr>
              <a:t> de ustedes. </a:t>
            </a:r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6623" y="393360"/>
            <a:ext cx="8496000" cy="6001643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AR" sz="2400" dirty="0">
                <a:solidFill>
                  <a:schemeClr val="bg1"/>
                </a:solidFill>
              </a:rPr>
              <a:t>Todos aprendemos de todos, eso es lo lindo de una amistad sincera, aunque sea a la </a:t>
            </a:r>
            <a:r>
              <a:rPr lang="es-AR" sz="2400" dirty="0" smtClean="0">
                <a:solidFill>
                  <a:schemeClr val="bg1"/>
                </a:solidFill>
              </a:rPr>
              <a:t>distancia.</a:t>
            </a:r>
          </a:p>
          <a:p>
            <a:pPr algn="ctr"/>
            <a:endParaRPr lang="es-AR" sz="2400" dirty="0" smtClean="0">
              <a:solidFill>
                <a:schemeClr val="bg1"/>
              </a:solidFill>
            </a:endParaRP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Me </a:t>
            </a:r>
            <a:r>
              <a:rPr lang="es-AR" sz="2400" dirty="0">
                <a:solidFill>
                  <a:schemeClr val="bg1"/>
                </a:solidFill>
              </a:rPr>
              <a:t>gustaría, y creo que cualquiera persona de bien lo pediría y cualquier persona de bien lo haría, que aquellos que creí mis amigos, y sobre todo los de los primeros tiempos, tuvieran la confianza y honestidad de hacerme ver o notar el error cometido, si lo hubo, y así poder enmendarlo.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Pero hasta ahora nada parecido a sucedido…,</a:t>
            </a:r>
          </a:p>
          <a:p>
            <a:pPr algn="ctr"/>
            <a:r>
              <a:rPr lang="es-AR" sz="2400" dirty="0">
                <a:solidFill>
                  <a:srgbClr val="FFFF00"/>
                </a:solidFill>
              </a:rPr>
              <a:t>“SÓLO HAN DESAPARECIDO”.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Recuerdo al principio de mi participación en Mis PPS, </a:t>
            </a:r>
            <a:r>
              <a:rPr lang="es-AR" sz="2400" dirty="0" smtClean="0">
                <a:solidFill>
                  <a:schemeClr val="bg1"/>
                </a:solidFill>
              </a:rPr>
              <a:t>todavía no hace un año, en </a:t>
            </a:r>
            <a:r>
              <a:rPr lang="es-AR" sz="2400" dirty="0">
                <a:solidFill>
                  <a:schemeClr val="bg1"/>
                </a:solidFill>
              </a:rPr>
              <a:t>la </a:t>
            </a:r>
            <a:r>
              <a:rPr lang="es-AR" sz="2400" dirty="0" smtClean="0">
                <a:solidFill>
                  <a:schemeClr val="bg1"/>
                </a:solidFill>
              </a:rPr>
              <a:t>que, en el entusiasmo, publiqué </a:t>
            </a:r>
            <a:r>
              <a:rPr lang="es-AR" sz="2400" dirty="0">
                <a:solidFill>
                  <a:schemeClr val="bg1"/>
                </a:solidFill>
              </a:rPr>
              <a:t>tres </a:t>
            </a:r>
            <a:r>
              <a:rPr lang="es-AR" sz="2400" dirty="0" err="1">
                <a:solidFill>
                  <a:schemeClr val="bg1"/>
                </a:solidFill>
              </a:rPr>
              <a:t>pps</a:t>
            </a:r>
            <a:r>
              <a:rPr lang="es-AR" sz="2400" dirty="0">
                <a:solidFill>
                  <a:schemeClr val="bg1"/>
                </a:solidFill>
              </a:rPr>
              <a:t> en un día, uno de ustedes por el chat me hizo ver el error, lo entendí, entendí su explicación y aprendí a conocer las reglas. </a:t>
            </a:r>
            <a:endParaRPr lang="es-AR" sz="2400" dirty="0" smtClean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7629" y="62040"/>
            <a:ext cx="8496000" cy="675000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AR" sz="2400" dirty="0">
                <a:solidFill>
                  <a:schemeClr val="bg1"/>
                </a:solidFill>
              </a:rPr>
              <a:t>Soy respetuoso y trato  de corregir lo que se me observa. </a:t>
            </a: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Creo ser merecedor del mismo respeto de parte de ustedes.</a:t>
            </a: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Yo </a:t>
            </a:r>
            <a:r>
              <a:rPr lang="es-AR" sz="2400" dirty="0">
                <a:solidFill>
                  <a:schemeClr val="bg1"/>
                </a:solidFill>
              </a:rPr>
              <a:t>por mi lado seguiré publicando, mientras el sitio me lo permita, leyendo, comentado y agradeciendo, como lo he hecho hasta ahora, con el espacio y tiempo que me da mi vida personal y mis obligaciones.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Además tengan por seguro que mi falta de comentario </a:t>
            </a:r>
            <a:r>
              <a:rPr lang="es-AR" sz="2400" dirty="0" smtClean="0">
                <a:solidFill>
                  <a:srgbClr val="FFFF00"/>
                </a:solidFill>
              </a:rPr>
              <a:t>“NUNCA </a:t>
            </a:r>
            <a:r>
              <a:rPr lang="es-AR" sz="2400" dirty="0">
                <a:solidFill>
                  <a:srgbClr val="FFFF00"/>
                </a:solidFill>
              </a:rPr>
              <a:t>ES ADREDE, NI POR </a:t>
            </a:r>
            <a:r>
              <a:rPr lang="es-AR" sz="2400" dirty="0" smtClean="0">
                <a:solidFill>
                  <a:srgbClr val="FFFF00"/>
                </a:solidFill>
              </a:rPr>
              <a:t>INDIFERENCIA”</a:t>
            </a:r>
            <a:r>
              <a:rPr lang="es-AR" sz="2400" dirty="0" smtClean="0">
                <a:solidFill>
                  <a:schemeClr val="bg1"/>
                </a:solidFill>
              </a:rPr>
              <a:t>, jamás </a:t>
            </a:r>
            <a:r>
              <a:rPr lang="es-AR" sz="2400" dirty="0">
                <a:solidFill>
                  <a:schemeClr val="bg1"/>
                </a:solidFill>
              </a:rPr>
              <a:t>estando en mis cabales haría algo así sin que mi conciencia </a:t>
            </a:r>
            <a:r>
              <a:rPr lang="es-AR" sz="2400" dirty="0" smtClean="0">
                <a:solidFill>
                  <a:schemeClr val="bg1"/>
                </a:solidFill>
              </a:rPr>
              <a:t>no me </a:t>
            </a:r>
            <a:r>
              <a:rPr lang="es-AR" sz="2400" dirty="0">
                <a:solidFill>
                  <a:schemeClr val="bg1"/>
                </a:solidFill>
              </a:rPr>
              <a:t>lo reprochara. 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Si con esa intención algunos lo hacen, </a:t>
            </a:r>
            <a:endParaRPr lang="es-AR" sz="2400" dirty="0" smtClean="0">
              <a:solidFill>
                <a:schemeClr val="bg1"/>
              </a:solidFill>
            </a:endParaRPr>
          </a:p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agradezco </a:t>
            </a:r>
            <a:r>
              <a:rPr lang="es-AR" sz="2400" dirty="0">
                <a:solidFill>
                  <a:schemeClr val="bg1"/>
                </a:solidFill>
              </a:rPr>
              <a:t>entonces que no comenten.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Prefiero </a:t>
            </a:r>
            <a:r>
              <a:rPr lang="es-AR" sz="2400" dirty="0" smtClean="0">
                <a:solidFill>
                  <a:schemeClr val="bg1"/>
                </a:solidFill>
              </a:rPr>
              <a:t>la</a:t>
            </a:r>
            <a:r>
              <a:rPr lang="es-AR" sz="2400" dirty="0" smtClean="0">
                <a:solidFill>
                  <a:srgbClr val="FFFF00"/>
                </a:solidFill>
              </a:rPr>
              <a:t> INDIFERENCIA </a:t>
            </a:r>
            <a:r>
              <a:rPr lang="es-AR" sz="2400" dirty="0" smtClean="0">
                <a:solidFill>
                  <a:schemeClr val="bg1"/>
                </a:solidFill>
              </a:rPr>
              <a:t>a </a:t>
            </a:r>
            <a:r>
              <a:rPr lang="es-AR" sz="2400" dirty="0">
                <a:solidFill>
                  <a:schemeClr val="bg1"/>
                </a:solidFill>
              </a:rPr>
              <a:t>la </a:t>
            </a:r>
            <a:r>
              <a:rPr lang="es-AR" sz="2400" dirty="0" smtClean="0">
                <a:solidFill>
                  <a:srgbClr val="FFFF00"/>
                </a:solidFill>
              </a:rPr>
              <a:t>HIPOCRESÍA</a:t>
            </a:r>
            <a:r>
              <a:rPr lang="es-AR" sz="2400" dirty="0" smtClean="0">
                <a:solidFill>
                  <a:schemeClr val="bg1"/>
                </a:solidFill>
              </a:rPr>
              <a:t>.</a:t>
            </a:r>
            <a:endParaRPr lang="es-AR" sz="2400" dirty="0">
              <a:solidFill>
                <a:schemeClr val="bg1"/>
              </a:solidFill>
            </a:endParaRP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Tengo la esperanza  que  mis </a:t>
            </a:r>
            <a:r>
              <a:rPr lang="es-AR" sz="2400" dirty="0">
                <a:solidFill>
                  <a:srgbClr val="FFFF00"/>
                </a:solidFill>
              </a:rPr>
              <a:t>“VERDADEROS AMIGOS”</a:t>
            </a:r>
            <a:r>
              <a:rPr lang="es-AR" sz="24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de Mis PPS lo entenderán.</a:t>
            </a:r>
          </a:p>
        </p:txBody>
      </p:sp>
      <p:sp>
        <p:nvSpPr>
          <p:cNvPr id="5" name="4 CuadroTexto"/>
          <p:cNvSpPr txBox="1"/>
          <p:nvPr/>
        </p:nvSpPr>
        <p:spPr>
          <a:xfrm rot="19304346">
            <a:off x="8100744" y="6206119"/>
            <a:ext cx="1040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Coneria Script Demo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Coneria Script Demo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7" y="-19078"/>
            <a:ext cx="9096664" cy="687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77688" y="1319639"/>
            <a:ext cx="8001056" cy="3046988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AR" sz="2400" dirty="0" smtClean="0">
                <a:solidFill>
                  <a:schemeClr val="bg1"/>
                </a:solidFill>
              </a:rPr>
              <a:t>Agradezco </a:t>
            </a:r>
            <a:r>
              <a:rPr lang="es-AR" sz="2400" dirty="0">
                <a:solidFill>
                  <a:schemeClr val="bg1"/>
                </a:solidFill>
              </a:rPr>
              <a:t>a los administradores del sitio el espacio que dan a los que tenemos este “hermoso  vicio” que es el de hacer, compartir, aprender y disfrutar  de los </a:t>
            </a:r>
            <a:r>
              <a:rPr lang="es-AR" sz="2400" dirty="0" err="1">
                <a:solidFill>
                  <a:schemeClr val="bg1"/>
                </a:solidFill>
              </a:rPr>
              <a:t>pps</a:t>
            </a:r>
            <a:r>
              <a:rPr lang="es-AR" sz="2400" dirty="0" smtClean="0">
                <a:solidFill>
                  <a:schemeClr val="bg1"/>
                </a:solidFill>
              </a:rPr>
              <a:t>, propios o ajenos, </a:t>
            </a:r>
            <a:r>
              <a:rPr lang="es-AR" sz="2400" dirty="0">
                <a:solidFill>
                  <a:schemeClr val="bg1"/>
                </a:solidFill>
              </a:rPr>
              <a:t>además del apoyo que siempre he tenido de parte de </a:t>
            </a:r>
            <a:r>
              <a:rPr lang="es-AR" sz="2400" dirty="0" smtClean="0">
                <a:solidFill>
                  <a:schemeClr val="bg1"/>
                </a:solidFill>
              </a:rPr>
              <a:t>ustedes.</a:t>
            </a:r>
            <a:endParaRPr lang="es-AR" sz="2400" dirty="0">
              <a:solidFill>
                <a:schemeClr val="bg1"/>
              </a:solidFill>
            </a:endParaRP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Con el cariño y agradecimiento de siempre</a:t>
            </a:r>
          </a:p>
          <a:p>
            <a:pPr algn="ctr"/>
            <a:endParaRPr lang="es-AR" sz="2400" dirty="0">
              <a:solidFill>
                <a:schemeClr val="bg1"/>
              </a:solidFill>
            </a:endParaRPr>
          </a:p>
          <a:p>
            <a:pPr algn="ctr"/>
            <a:r>
              <a:rPr lang="es-AR" sz="2400" dirty="0">
                <a:solidFill>
                  <a:schemeClr val="bg1"/>
                </a:solidFill>
              </a:rPr>
              <a:t>Raúl</a:t>
            </a:r>
          </a:p>
        </p:txBody>
      </p:sp>
      <p:sp>
        <p:nvSpPr>
          <p:cNvPr id="7" name="6 CuadroTexto"/>
          <p:cNvSpPr txBox="1"/>
          <p:nvPr/>
        </p:nvSpPr>
        <p:spPr>
          <a:xfrm rot="19304346">
            <a:off x="8043036" y="6206119"/>
            <a:ext cx="115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oneria Script Demo" pitchFamily="2" charset="0"/>
              </a:rPr>
              <a:t>Raúl TM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1047</TotalTime>
  <Words>1330</Words>
  <Application>Microsoft Office PowerPoint</Application>
  <PresentationFormat>Presentación en pantalla (4:3)</PresentationFormat>
  <Paragraphs>143</Paragraphs>
  <Slides>36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Arial</vt:lpstr>
      <vt:lpstr>Alex Brush</vt:lpstr>
      <vt:lpstr>Calibri</vt:lpstr>
      <vt:lpstr>Berlin Sans FB Demi</vt:lpstr>
      <vt:lpstr>Coneria Script Demo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RaúlTM</dc:creator>
  <cp:lastModifiedBy>Raúl Tarulla</cp:lastModifiedBy>
  <cp:revision>74</cp:revision>
  <dcterms:created xsi:type="dcterms:W3CDTF">2014-09-02T13:39:56Z</dcterms:created>
  <dcterms:modified xsi:type="dcterms:W3CDTF">2014-12-20T21:57:47Z</dcterms:modified>
</cp:coreProperties>
</file>