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68" r:id="rId4"/>
    <p:sldId id="269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0" r:id="rId16"/>
    <p:sldId id="271" r:id="rId1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37b61JGRmgiqY2wrhvekg==" hashData="r0V6Qax5wOoSjAD7La3MF8QucQ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14000A"/>
    <a:srgbClr val="462D55"/>
    <a:srgbClr val="B9A3B6"/>
    <a:srgbClr val="27132B"/>
    <a:srgbClr val="3E001F"/>
    <a:srgbClr val="33192A"/>
    <a:srgbClr val="301C30"/>
    <a:srgbClr val="ADAAB2"/>
    <a:srgbClr val="C3C1C7"/>
    <a:srgbClr val="74003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4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8A33A7-08F7-4204-9425-2F8003CDCDE7}" type="datetimeFigureOut">
              <a:rPr lang="es-ES_tradnl" smtClean="0"/>
              <a:pPr/>
              <a:t>23/10/2016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E04987-7717-433A-8774-D95D326A7A7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D7A44-C489-4808-A484-D8E3EF96C2A5}" type="datetimeFigureOut">
              <a:rPr lang="es-ES_tradnl" smtClean="0"/>
              <a:pPr/>
              <a:t>23/10/2016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A-CE8C-4749-8C1E-CF36C80DF8C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D7A44-C489-4808-A484-D8E3EF96C2A5}" type="datetimeFigureOut">
              <a:rPr lang="es-ES_tradnl" smtClean="0"/>
              <a:pPr/>
              <a:t>23/10/2016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A-CE8C-4749-8C1E-CF36C80DF8C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D7A44-C489-4808-A484-D8E3EF96C2A5}" type="datetimeFigureOut">
              <a:rPr lang="es-ES_tradnl" smtClean="0"/>
              <a:pPr/>
              <a:t>23/10/2016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A-CE8C-4749-8C1E-CF36C80DF8C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D7A44-C489-4808-A484-D8E3EF96C2A5}" type="datetimeFigureOut">
              <a:rPr lang="es-ES_tradnl" smtClean="0"/>
              <a:pPr/>
              <a:t>23/10/2016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A-CE8C-4749-8C1E-CF36C80DF8C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D7A44-C489-4808-A484-D8E3EF96C2A5}" type="datetimeFigureOut">
              <a:rPr lang="es-ES_tradnl" smtClean="0"/>
              <a:pPr/>
              <a:t>23/10/2016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A-CE8C-4749-8C1E-CF36C80DF8C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D7A44-C489-4808-A484-D8E3EF96C2A5}" type="datetimeFigureOut">
              <a:rPr lang="es-ES_tradnl" smtClean="0"/>
              <a:pPr/>
              <a:t>23/10/2016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A-CE8C-4749-8C1E-CF36C80DF8C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D7A44-C489-4808-A484-D8E3EF96C2A5}" type="datetimeFigureOut">
              <a:rPr lang="es-ES_tradnl" smtClean="0"/>
              <a:pPr/>
              <a:t>23/10/2016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A-CE8C-4749-8C1E-CF36C80DF8C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D7A44-C489-4808-A484-D8E3EF96C2A5}" type="datetimeFigureOut">
              <a:rPr lang="es-ES_tradnl" smtClean="0"/>
              <a:pPr/>
              <a:t>23/10/2016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A-CE8C-4749-8C1E-CF36C80DF8C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D7A44-C489-4808-A484-D8E3EF96C2A5}" type="datetimeFigureOut">
              <a:rPr lang="es-ES_tradnl" smtClean="0"/>
              <a:pPr/>
              <a:t>23/10/2016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A-CE8C-4749-8C1E-CF36C80DF8C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D7A44-C489-4808-A484-D8E3EF96C2A5}" type="datetimeFigureOut">
              <a:rPr lang="es-ES_tradnl" smtClean="0"/>
              <a:pPr/>
              <a:t>23/10/2016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A-CE8C-4749-8C1E-CF36C80DF8C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D7A44-C489-4808-A484-D8E3EF96C2A5}" type="datetimeFigureOut">
              <a:rPr lang="es-ES_tradnl" smtClean="0"/>
              <a:pPr/>
              <a:t>23/10/2016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AE46A-CE8C-4749-8C1E-CF36C80DF8C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_tradn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_tradnl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Informal Roman" pitchFamily="66" charset="0"/>
              </a:defRPr>
            </a:lvl1pPr>
          </a:lstStyle>
          <a:p>
            <a:fld id="{368D7A44-C489-4808-A484-D8E3EF96C2A5}" type="datetimeFigureOut">
              <a:rPr lang="es-ES_tradnl" smtClean="0"/>
              <a:pPr/>
              <a:t>23/10/2016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Informal Roman" pitchFamily="66" charset="0"/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Informal Roman" pitchFamily="66" charset="0"/>
              </a:defRPr>
            </a:lvl1pPr>
          </a:lstStyle>
          <a:p>
            <a:fld id="{904AE46A-CE8C-4749-8C1E-CF36C80DF8C4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Informal Roman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Informal Roman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Informal Roman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Informal Roman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Informal Roman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Informal Roman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6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Nueva carpeta\PPS DE CREACION PROPIA - EXCLUSIVOS\- 10 Dosis de optimismo\Imágenes\1 - 40bb6b9c1e9e54dd2c18067f655a43f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220072" y="476672"/>
            <a:ext cx="3456384" cy="1902073"/>
          </a:xfrm>
          <a:ln>
            <a:noFill/>
          </a:ln>
        </p:spPr>
        <p:txBody>
          <a:bodyPr>
            <a:noAutofit/>
          </a:bodyPr>
          <a:lstStyle/>
          <a:p>
            <a:r>
              <a:rPr lang="es-ES" sz="4000" b="1" dirty="0" smtClean="0">
                <a:ln>
                  <a:solidFill>
                    <a:srgbClr val="14000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10 DOSIS </a:t>
            </a:r>
            <a:br>
              <a:rPr lang="es-ES" sz="4000" b="1" dirty="0" smtClean="0">
                <a:ln>
                  <a:solidFill>
                    <a:srgbClr val="14000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</a:br>
            <a:r>
              <a:rPr lang="es-ES" sz="4000" b="1" dirty="0" smtClean="0">
                <a:ln>
                  <a:solidFill>
                    <a:srgbClr val="14000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DE </a:t>
            </a:r>
            <a:br>
              <a:rPr lang="es-ES" sz="4000" b="1" dirty="0" smtClean="0">
                <a:ln>
                  <a:solidFill>
                    <a:srgbClr val="14000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</a:br>
            <a:r>
              <a:rPr lang="es-ES" sz="4000" b="1" dirty="0" smtClean="0">
                <a:ln>
                  <a:solidFill>
                    <a:srgbClr val="14000A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OPTIMISMO</a:t>
            </a:r>
            <a:endParaRPr lang="es-ES_tradnl" sz="4000" b="1" dirty="0">
              <a:ln>
                <a:solidFill>
                  <a:srgbClr val="14000A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itchFamily="82" charset="0"/>
            </a:endParaRPr>
          </a:p>
        </p:txBody>
      </p:sp>
      <p:sp>
        <p:nvSpPr>
          <p:cNvPr id="9" name="8 Ordenar"/>
          <p:cNvSpPr/>
          <p:nvPr/>
        </p:nvSpPr>
        <p:spPr>
          <a:xfrm>
            <a:off x="1043608" y="0"/>
            <a:ext cx="7128792" cy="6858000"/>
          </a:xfrm>
          <a:prstGeom prst="flowChartSor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2" name="11 Ordenar"/>
          <p:cNvSpPr/>
          <p:nvPr/>
        </p:nvSpPr>
        <p:spPr>
          <a:xfrm>
            <a:off x="971600" y="0"/>
            <a:ext cx="7128792" cy="6858000"/>
          </a:xfrm>
          <a:prstGeom prst="flowChartSort">
            <a:avLst/>
          </a:prstGeom>
          <a:blipFill>
            <a:blip r:embed="rId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0" name="9 Combinar"/>
          <p:cNvSpPr/>
          <p:nvPr/>
        </p:nvSpPr>
        <p:spPr>
          <a:xfrm rot="16200000">
            <a:off x="-1143000" y="1143000"/>
            <a:ext cx="6858000" cy="4572000"/>
          </a:xfrm>
          <a:prstGeom prst="flowChartMerge">
            <a:avLst/>
          </a:prstGeom>
          <a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1" name="10 Combinar"/>
          <p:cNvSpPr/>
          <p:nvPr/>
        </p:nvSpPr>
        <p:spPr>
          <a:xfrm rot="16200000" flipV="1">
            <a:off x="3428999" y="1143003"/>
            <a:ext cx="6858000" cy="4571998"/>
          </a:xfrm>
          <a:prstGeom prst="flowChartMerge">
            <a:avLst/>
          </a:prstGeom>
          <a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5" name="4 Combinar"/>
          <p:cNvSpPr/>
          <p:nvPr/>
        </p:nvSpPr>
        <p:spPr>
          <a:xfrm>
            <a:off x="0" y="3"/>
            <a:ext cx="4572000" cy="3429000"/>
          </a:xfrm>
          <a:prstGeom prst="flowChartMerge">
            <a:avLst/>
          </a:prstGeom>
          <a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6" name="5 Combinar"/>
          <p:cNvSpPr/>
          <p:nvPr/>
        </p:nvSpPr>
        <p:spPr>
          <a:xfrm>
            <a:off x="4572000" y="3"/>
            <a:ext cx="4572000" cy="3429000"/>
          </a:xfrm>
          <a:prstGeom prst="flowChartMerge">
            <a:avLst/>
          </a:prstGeom>
          <a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7" name="6 Combinar"/>
          <p:cNvSpPr/>
          <p:nvPr/>
        </p:nvSpPr>
        <p:spPr>
          <a:xfrm flipV="1">
            <a:off x="0" y="3429002"/>
            <a:ext cx="4572000" cy="3429000"/>
          </a:xfrm>
          <a:prstGeom prst="flowChartMerge">
            <a:avLst/>
          </a:prstGeom>
          <a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8" name="7 Combinar"/>
          <p:cNvSpPr/>
          <p:nvPr/>
        </p:nvSpPr>
        <p:spPr>
          <a:xfrm flipV="1">
            <a:off x="4572000" y="3429002"/>
            <a:ext cx="4572000" cy="3429000"/>
          </a:xfrm>
          <a:prstGeom prst="flowChartMerge">
            <a:avLst/>
          </a:prstGeom>
          <a:blipFill>
            <a:blip r:embed="rId7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Harrington" pitchFamily="82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1870">
    <p:sndAc>
      <p:stSnd>
        <p:snd r:embed="rId2" name="Armik -  Fantas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" presetClass="exit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2" grpId="0" animBg="1"/>
      <p:bldP spid="10" grpId="0" animBg="1"/>
      <p:bldP spid="11" grpId="0" animBg="1"/>
      <p:bldP spid="5" grpId="0" animBg="1"/>
      <p:bldP spid="6" grpId="0" animBg="1"/>
      <p:bldP spid="7" grpId="0" animBg="1"/>
      <p:bldP spid="8" grpId="0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9B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Nueva carpeta\PPS DE CREACION PROPIA - EXCLUSIVOS\- 10 Dosis de optimismo\Imágenes\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63688" y="332656"/>
            <a:ext cx="55801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99FF33"/>
                </a:solidFill>
                <a:effectLst>
                  <a:glow rad="63500">
                    <a:srgbClr val="3A2000"/>
                  </a:glow>
                </a:effectLst>
                <a:latin typeface="Informal Roman" pitchFamily="66" charset="0"/>
              </a:rPr>
              <a:t>Tus niveles de felicidad dependen de tus pensamientos. </a:t>
            </a:r>
          </a:p>
        </p:txBody>
      </p:sp>
      <p:pic>
        <p:nvPicPr>
          <p:cNvPr id="9220" name="Picture 4" descr="D:\Nueva carpeta\PPS DE CREACION PROPIA - EXCLUSIVOS\- 10 Dosis de optimismo\Imágenes\14717234_611316579075987_6146106338066546962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7544" y="4149080"/>
            <a:ext cx="81369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  <a:effectLst>
                  <a:glow rad="63500">
                    <a:srgbClr val="3A2000"/>
                  </a:glow>
                </a:effectLst>
                <a:latin typeface="Informal Roman" pitchFamily="66" charset="0"/>
              </a:rPr>
              <a:t>Tus juicios dependen de la forma en la que ves a las personas; tus emociones dependen de tus experiencias personales, pero tu vida entera depende de la forma en la que actúas.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76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D:\Nueva carpeta\PPS DE CREACION PROPIA - EXCLUSIVOS\- 10 Dosis de optimismo\Imágenes\14680602_1747767805473570_6825121093280242527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899592" y="332656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92D050"/>
                </a:solidFill>
                <a:effectLst>
                  <a:glow rad="63500">
                    <a:srgbClr val="2E1900"/>
                  </a:glow>
                </a:effectLst>
                <a:latin typeface="Informal Roman" pitchFamily="66" charset="0"/>
              </a:rPr>
              <a:t>Ninguna vida es como la tuya, cada quien hace su camino y escoge la manera en la que quieres vivir. </a:t>
            </a:r>
          </a:p>
        </p:txBody>
      </p:sp>
      <p:pic>
        <p:nvPicPr>
          <p:cNvPr id="10243" name="Picture 3" descr="D:\Nueva carpeta\PPS DE CREACION PROPIA - EXCLUSIVOS\- 10 Dosis de optimismo\Imágenes\14713708_881759925288140_216782256426730692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9552" y="692696"/>
            <a:ext cx="81369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FFFF"/>
                </a:solidFill>
                <a:effectLst>
                  <a:glow rad="63500">
                    <a:srgbClr val="072045"/>
                  </a:glow>
                </a:effectLst>
                <a:latin typeface="Informal Roman" pitchFamily="66" charset="0"/>
              </a:rPr>
              <a:t>No te desanimes porque la vida, aunque esté llena de problemas, también está cargada de bendiciones y muchas oportunidades.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27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ueva carpeta\PPS DE CREACION PROPIA - EXCLUSIVOS\- 10 Dosis de optimismo\Imágenes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pic>
        <p:nvPicPr>
          <p:cNvPr id="11267" name="Picture 3" descr="D:\Nueva carpeta\PPS DE CREACION PROPIA - EXCLUSIVOS\- 10 Dosis de optimismo\Imágenes\7 - 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71600" y="3501008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itchFamily="66" charset="0"/>
              </a:rPr>
              <a:t>No dejes que una persona desagradecida arruine tu día entero</a:t>
            </a:r>
            <a:endParaRPr lang="es-ES_tradnl" sz="36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 descr="D:\Nueva carpeta\PPS DE CREACION PROPIA - EXCLUSIVOS\- 10 Dosis de optimismo\Imágenes\14691028_1843884159174999_8646895686298803141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83768" y="2276872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  <a:effectLst>
                  <a:glow rad="63500">
                    <a:srgbClr val="1D2806"/>
                  </a:glow>
                </a:effectLst>
                <a:latin typeface="Informal Roman" pitchFamily="66" charset="0"/>
              </a:rPr>
              <a:t>Hay muchas razones en este vida para estar agradecidos, </a:t>
            </a:r>
            <a:endParaRPr lang="es-ES_tradnl" sz="3600" b="1" dirty="0">
              <a:solidFill>
                <a:srgbClr val="FFFF00"/>
              </a:solidFill>
              <a:effectLst>
                <a:glow rad="63500">
                  <a:srgbClr val="1D2806"/>
                </a:glow>
              </a:effectLst>
              <a:latin typeface="Informal Roman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2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Nueva carpeta\PPS DE CREACION PROPIA - EXCLUSIVOS\- 10 Dosis de optimismo\Imágenes\8 - D7B15742r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4098" name="Picture 2" descr="D:\Nueva carpeta\PPS DE CREACION PROPIA - EXCLUSIVOS\- 10 Dosis de optimismo\Imágenes\4 _D7B15742r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404664"/>
            <a:ext cx="56886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63500">
                    <a:srgbClr val="061B34"/>
                  </a:glow>
                </a:effectLst>
                <a:latin typeface="Informal Roman" pitchFamily="66" charset="0"/>
              </a:rPr>
              <a:t>Un hombre puede morir, </a:t>
            </a:r>
          </a:p>
          <a:p>
            <a:pPr algn="ctr"/>
            <a:r>
              <a:rPr lang="es-ES" sz="36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63500">
                    <a:srgbClr val="061B34"/>
                  </a:glow>
                </a:effectLst>
                <a:latin typeface="Informal Roman" pitchFamily="66" charset="0"/>
              </a:rPr>
              <a:t>las naciones pueden subir y caer, pero la idea vive</a:t>
            </a:r>
            <a:endParaRPr lang="es-ES_tradnl" sz="36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glow rad="63500">
                  <a:srgbClr val="061B34"/>
                </a:glow>
              </a:effectLst>
              <a:latin typeface="Informal Roman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-2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8999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-1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429001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D:\Nueva carpeta\PPS DE CREACION PROPIA - EXCLUSIVOS\- 10 Dosis de optimismo\Imágenes\2014-10-22_QuebecRiver_EN-CA9811126834_1920x108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404664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63500">
                    <a:srgbClr val="081A4C"/>
                  </a:glow>
                </a:effectLst>
                <a:latin typeface="Informal Roman" pitchFamily="66" charset="0"/>
              </a:rPr>
              <a:t>Uno de los momentos mas felices de la vida es cuando tienes el coraje de dejar ir aquello que no puedes cambiar.</a:t>
            </a:r>
            <a:endParaRPr lang="es-ES_tradnl" sz="36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glow rad="63500">
                  <a:srgbClr val="081A4C"/>
                </a:glow>
              </a:effectLst>
              <a:latin typeface="Informal Roman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10 Dosis de optimismo\Imágenes\572905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-6350" y="-6350"/>
            <a:ext cx="9150350" cy="687019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23528" y="476672"/>
            <a:ext cx="4536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63500">
                    <a:srgbClr val="281302"/>
                  </a:glow>
                </a:effectLst>
                <a:latin typeface="Informal Roman" pitchFamily="66" charset="0"/>
              </a:rPr>
              <a:t>El primero en disculparse es el mas valiente. </a:t>
            </a:r>
            <a:endParaRPr lang="es-ES_tradnl" sz="3600" dirty="0">
              <a:solidFill>
                <a:schemeClr val="accent3">
                  <a:lumMod val="20000"/>
                  <a:lumOff val="80000"/>
                </a:schemeClr>
              </a:solidFill>
              <a:effectLst>
                <a:glow rad="63500">
                  <a:srgbClr val="281302"/>
                </a:glow>
              </a:effectLst>
            </a:endParaRPr>
          </a:p>
        </p:txBody>
      </p:sp>
      <p:pic>
        <p:nvPicPr>
          <p:cNvPr id="2050" name="Picture 2" descr="D:\Nueva carpeta\PPS DE CREACION PROPIA - EXCLUSIVOS\- 10 Dosis de optimismo\Imágenes\2d8f2cf3-e3c0-4689-a01c-e9d43a9aa1b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99992" y="476672"/>
            <a:ext cx="4203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glow rad="63500">
                    <a:srgbClr val="281302">
                      <a:alpha val="40000"/>
                    </a:srgbClr>
                  </a:glow>
                </a:effectLst>
                <a:latin typeface="Informal Roman" pitchFamily="66" charset="0"/>
              </a:rPr>
              <a:t>El primero en perdonar es el más fuerte. </a:t>
            </a:r>
            <a:endParaRPr lang="es-ES_tradnl" sz="3600" dirty="0">
              <a:solidFill>
                <a:schemeClr val="bg1"/>
              </a:solidFill>
              <a:effectLst>
                <a:glow rad="63500">
                  <a:srgbClr val="281302">
                    <a:alpha val="40000"/>
                  </a:srgbClr>
                </a:glow>
              </a:effectLst>
            </a:endParaRPr>
          </a:p>
        </p:txBody>
      </p:sp>
      <p:pic>
        <p:nvPicPr>
          <p:cNvPr id="2051" name="Picture 3" descr="D:\Nueva carpeta\PPS DE CREACION PROPIA - EXCLUSIVOS\- 10 Dosis de optimismo\Imágenes\7fbf1415o4dbf5fbf0668bcaa6794bd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476672"/>
            <a:ext cx="48498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glow rad="63500">
                    <a:srgbClr val="080400"/>
                  </a:glow>
                </a:effectLst>
                <a:latin typeface="Informal Roman" pitchFamily="66" charset="0"/>
              </a:rPr>
              <a:t>Pero el primero en olvidar es el más feliz …</a:t>
            </a:r>
            <a:endParaRPr lang="es-ES_tradnl" sz="3600" b="1" dirty="0">
              <a:solidFill>
                <a:schemeClr val="bg1"/>
              </a:solidFill>
              <a:effectLst>
                <a:glow rad="63500">
                  <a:srgbClr val="080400"/>
                </a:glow>
              </a:effectLst>
              <a:latin typeface="Informal Roman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2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8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1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A5A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3075" name="Picture 3" descr="D:\Nueva carpeta\PPS DE CREACION PROPIA - EXCLUSIVOS\- 10 Dosis de optimismo\Imágenes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2204864"/>
            <a:ext cx="57606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glow rad="63500">
                    <a:srgbClr val="1A2406"/>
                  </a:glow>
                </a:effectLst>
                <a:latin typeface="Informal Roman" pitchFamily="66" charset="0"/>
              </a:rPr>
              <a:t>Preocuparse es </a:t>
            </a:r>
          </a:p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glow rad="63500">
                    <a:srgbClr val="1A2406"/>
                  </a:glow>
                </a:effectLst>
                <a:latin typeface="Informal Roman" pitchFamily="66" charset="0"/>
              </a:rPr>
              <a:t>como caminar con un paraguas esperando a que llueva.</a:t>
            </a:r>
            <a:endParaRPr lang="es-ES_tradnl" sz="3600" b="1" dirty="0">
              <a:solidFill>
                <a:schemeClr val="bg1"/>
              </a:solidFill>
              <a:effectLst>
                <a:glow rad="63500">
                  <a:srgbClr val="1A2406"/>
                </a:glow>
              </a:effectLst>
              <a:latin typeface="Informal Roman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2" grpId="0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Nueva carpeta\PPS DE CREACION PROPIA - EXCLUSIVOS\- 10 Dosis de optimismo\Imágenes\14 - 9c7476c2-7178-4a23-b377-bcf75e3f0370peq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D:\Nueva carpeta\PPS DE CREACION PROPIA - EXCLUSIVOS\- 10 Dosis de optimismo\Imágenes\9c7476c2-7178-4a23-b377-bcf75e3f03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1590"/>
            <a:ext cx="9150350" cy="685959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95736" y="620688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  <a:effectLst>
                  <a:glow rad="101600">
                    <a:srgbClr val="140B00">
                      <a:alpha val="60000"/>
                    </a:srgbClr>
                  </a:glow>
                </a:effectLst>
                <a:latin typeface="Informal Roman" pitchFamily="66" charset="0"/>
              </a:rPr>
              <a:t>Si quieres algo que nunca has tenido, </a:t>
            </a:r>
          </a:p>
          <a:p>
            <a:pPr algn="ctr"/>
            <a:r>
              <a:rPr lang="es-ES" sz="3600" b="1" dirty="0" smtClean="0">
                <a:solidFill>
                  <a:srgbClr val="FFFF00"/>
                </a:solidFill>
                <a:effectLst>
                  <a:glow rad="101600">
                    <a:srgbClr val="140B00">
                      <a:alpha val="60000"/>
                    </a:srgbClr>
                  </a:glow>
                </a:effectLst>
                <a:latin typeface="Informal Roman" pitchFamily="66" charset="0"/>
              </a:rPr>
              <a:t>tendrás que hacer algo </a:t>
            </a:r>
          </a:p>
          <a:p>
            <a:pPr algn="ctr"/>
            <a:r>
              <a:rPr lang="es-ES" sz="3600" b="1" dirty="0" smtClean="0">
                <a:solidFill>
                  <a:srgbClr val="FFFF00"/>
                </a:solidFill>
                <a:effectLst>
                  <a:glow rad="101600">
                    <a:srgbClr val="140B00">
                      <a:alpha val="60000"/>
                    </a:srgbClr>
                  </a:glow>
                </a:effectLst>
                <a:latin typeface="Informal Roman" pitchFamily="66" charset="0"/>
              </a:rPr>
              <a:t>que nunca has hecho.</a:t>
            </a:r>
            <a:endParaRPr lang="es-ES_tradnl" sz="3600" b="1" dirty="0">
              <a:solidFill>
                <a:srgbClr val="FFFF00"/>
              </a:solidFill>
              <a:effectLst>
                <a:glow rad="101600">
                  <a:srgbClr val="140B00">
                    <a:alpha val="60000"/>
                  </a:srgbClr>
                </a:glow>
              </a:effectLst>
              <a:latin typeface="Informal Roman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10 Dosis de optimismo\Imágenes\11 - 23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972"/>
            <a:ext cx="9144000" cy="6863972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07704" y="476672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CC99"/>
                </a:solidFill>
                <a:effectLst>
                  <a:glow rad="63500">
                    <a:srgbClr val="1D2806"/>
                  </a:glow>
                </a:effectLst>
                <a:latin typeface="Informal Roman" pitchFamily="66" charset="0"/>
              </a:rPr>
              <a:t>Si no ves el libro que quieres en la biblioteca, escríbelo.</a:t>
            </a:r>
            <a:endParaRPr lang="es-ES_tradnl" sz="3600" b="1" dirty="0">
              <a:solidFill>
                <a:srgbClr val="00CC99"/>
              </a:solidFill>
              <a:effectLst>
                <a:glow rad="63500">
                  <a:srgbClr val="1D2806"/>
                </a:glow>
              </a:effectLst>
              <a:latin typeface="Informal Roman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3399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3399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10 Dosis de optimismo\Imágenes\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49"/>
            <a:ext cx="9150349" cy="6870699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332656"/>
            <a:ext cx="39604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140B00"/>
                </a:solidFill>
                <a:latin typeface="Informal Roman" pitchFamily="66" charset="0"/>
              </a:rPr>
              <a:t>Sé amable, </a:t>
            </a:r>
          </a:p>
          <a:p>
            <a:pPr algn="ctr"/>
            <a:r>
              <a:rPr lang="es-ES" sz="3600" b="1" dirty="0" smtClean="0">
                <a:solidFill>
                  <a:srgbClr val="140B00"/>
                </a:solidFill>
                <a:latin typeface="Informal Roman" pitchFamily="66" charset="0"/>
              </a:rPr>
              <a:t>todas las personas que conoces están librando </a:t>
            </a:r>
          </a:p>
          <a:p>
            <a:pPr algn="ctr"/>
            <a:r>
              <a:rPr lang="es-ES" sz="3600" b="1" dirty="0" smtClean="0">
                <a:solidFill>
                  <a:srgbClr val="140B00"/>
                </a:solidFill>
                <a:latin typeface="Informal Roman" pitchFamily="66" charset="0"/>
              </a:rPr>
              <a:t>una batalla.</a:t>
            </a:r>
            <a:endParaRPr lang="es-ES_tradnl" sz="3600" b="1" dirty="0">
              <a:solidFill>
                <a:srgbClr val="140B00"/>
              </a:solidFill>
              <a:latin typeface="Informal Roman" pitchFamily="66" charset="0"/>
            </a:endParaRPr>
          </a:p>
        </p:txBody>
      </p:sp>
      <p:pic>
        <p:nvPicPr>
          <p:cNvPr id="1026" name="Picture 2" descr="D:\Nueva carpeta\PPS DE CREACION PROPIA - EXCLUSIVOS\- 10 Dosis de optimismo\Imágenes\16 - 33peq.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05112"/>
            <a:ext cx="8055389" cy="6048224"/>
          </a:xfrm>
          <a:prstGeom prst="rect">
            <a:avLst/>
          </a:prstGeom>
          <a:noFill/>
        </p:spPr>
      </p:pic>
      <p:pic>
        <p:nvPicPr>
          <p:cNvPr id="1027" name="Picture 3" descr="D:\Nueva carpeta\PPS DE CREACION PROPIA - EXCLUSIVOS\- 10 Dosis de optimismo\Imágenes\16 - 33peq.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728701"/>
            <a:ext cx="7128792" cy="534659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10 Dosis de optimismo\Imágenes\17 - espectaculares-puestas-de-sol-sobre-el-marSEP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D:\Nueva carpeta\PPS DE CREACION PROPIA - EXCLUSIVOS\- 10 Dosis de optimismo\Imágenes\13 - espectaculares-puestas-de-sol-sobre-el-m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691680" y="548680"/>
            <a:ext cx="53174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glow rad="63500">
                    <a:srgbClr val="353227"/>
                  </a:glow>
                </a:effectLst>
                <a:latin typeface="Informal Roman" pitchFamily="66" charset="0"/>
              </a:rPr>
              <a:t>El miedo tiene dos significados:</a:t>
            </a:r>
          </a:p>
        </p:txBody>
      </p:sp>
      <p:pic>
        <p:nvPicPr>
          <p:cNvPr id="7171" name="Picture 3" descr="D:\Nueva carpeta\PPS DE CREACION PROPIA - EXCLUSIVOS\- 10 Dosis de optimismo\Imágenes\14 - f300abbb-9425-4634-b81b-624164ce78b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1052736"/>
            <a:ext cx="374653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glow rad="63500">
                    <a:srgbClr val="140B00"/>
                  </a:glow>
                </a:effectLst>
                <a:latin typeface="Informal Roman" pitchFamily="66" charset="0"/>
              </a:rPr>
              <a:t>Olvida todo y corre o </a:t>
            </a:r>
          </a:p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glow rad="63500">
                    <a:srgbClr val="140B00"/>
                  </a:glow>
                </a:effectLst>
                <a:latin typeface="Informal Roman" pitchFamily="66" charset="0"/>
              </a:rPr>
              <a:t>enfrenta todo y crece.</a:t>
            </a:r>
          </a:p>
        </p:txBody>
      </p:sp>
      <p:pic>
        <p:nvPicPr>
          <p:cNvPr id="7172" name="Picture 4" descr="D:\Nueva carpeta\PPS DE CREACION PROPIA - EXCLUSIVOS\- 10 Dosis de optimismo\Imágenes\2025f3ec-98c2-40c0-a414-1a6e1368d55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39552" y="1916832"/>
            <a:ext cx="23762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  <a:effectLst>
                  <a:glow rad="63500">
                    <a:srgbClr val="3E001F"/>
                  </a:glow>
                </a:effectLst>
                <a:latin typeface="Informal Roman" pitchFamily="66" charset="0"/>
              </a:rPr>
              <a:t>La decisión es tuya.</a:t>
            </a:r>
            <a:endParaRPr lang="es-ES_tradnl" sz="3600" b="1" dirty="0">
              <a:solidFill>
                <a:schemeClr val="bg1"/>
              </a:solidFill>
              <a:effectLst>
                <a:glow rad="63500">
                  <a:srgbClr val="3E001F"/>
                </a:glow>
              </a:effectLst>
              <a:latin typeface="Informal Roman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6" grpId="0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10 Dosis de optimismo\Imágenes\20 - 7a2a2cc8-b20f-46e0-99f7-c71e6debab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pic>
        <p:nvPicPr>
          <p:cNvPr id="8195" name="Picture 3" descr="D:\Nueva carpeta\PPS DE CREACION PROPIA - EXCLUSIVOS\- 10 Dosis de optimismo\Imágenes\7a2a2cc8-b20f-46e0-99f7-c71e6debab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643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404664"/>
            <a:ext cx="82089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81A4C"/>
                </a:solidFill>
                <a:effectLst>
                  <a:glow rad="63500">
                    <a:srgbClr val="ADAAB2"/>
                  </a:glow>
                </a:effectLst>
                <a:latin typeface="Informal Roman" pitchFamily="66" charset="0"/>
              </a:rPr>
              <a:t>A veces, el paso más pequeño en la dirección correcta </a:t>
            </a:r>
          </a:p>
          <a:p>
            <a:pPr algn="ctr"/>
            <a:r>
              <a:rPr lang="es-ES" sz="3600" b="1" dirty="0" smtClean="0">
                <a:solidFill>
                  <a:srgbClr val="081A4C"/>
                </a:solidFill>
                <a:effectLst>
                  <a:glow rad="63500">
                    <a:srgbClr val="ADAAB2"/>
                  </a:glow>
                </a:effectLst>
                <a:latin typeface="Informal Roman" pitchFamily="66" charset="0"/>
              </a:rPr>
              <a:t>termina siendo el paso más grande de tu vida.</a:t>
            </a:r>
            <a:endParaRPr lang="es-ES_tradnl" sz="3600" b="1" dirty="0">
              <a:solidFill>
                <a:srgbClr val="081A4C"/>
              </a:solidFill>
              <a:effectLst>
                <a:glow rad="63500">
                  <a:srgbClr val="ADAAB2"/>
                </a:glow>
              </a:effectLst>
              <a:latin typeface="Informal Roman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19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Nueva carpeta\PPS DE CREACION PROPIA - EXCLUSIVOS\- 10 Dosis de optimismo\Imágenes\64a834e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grpSp>
        <p:nvGrpSpPr>
          <p:cNvPr id="13" name="13 Grupo"/>
          <p:cNvGrpSpPr>
            <a:grpSpLocks/>
          </p:cNvGrpSpPr>
          <p:nvPr/>
        </p:nvGrpSpPr>
        <p:grpSpPr bwMode="auto">
          <a:xfrm flipH="1">
            <a:off x="6948264" y="4653136"/>
            <a:ext cx="1676398" cy="1839095"/>
            <a:chOff x="6948264" y="2205038"/>
            <a:chExt cx="1763959" cy="1564285"/>
          </a:xfrm>
        </p:grpSpPr>
        <p:pic>
          <p:nvPicPr>
            <p:cNvPr id="1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440160" cy="340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b="1" dirty="0">
                  <a:solidFill>
                    <a:srgbClr val="B9A3B6"/>
                  </a:solidFill>
                  <a:effectLst>
                    <a:glow rad="63500">
                      <a:srgbClr val="462D55">
                        <a:alpha val="40000"/>
                      </a:srgb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3" name="2 CuadroTexto"/>
          <p:cNvSpPr txBox="1"/>
          <p:nvPr/>
        </p:nvSpPr>
        <p:spPr>
          <a:xfrm>
            <a:off x="827584" y="980728"/>
            <a:ext cx="24128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solidFill>
                  <a:srgbClr val="B9A3B6"/>
                </a:solidFill>
                <a:effectLst>
                  <a:glow rad="63500">
                    <a:srgbClr val="462D5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itchFamily="66" charset="0"/>
              </a:rPr>
              <a:t>Octubre 2016</a:t>
            </a:r>
            <a:endParaRPr lang="es-ES_tradnl" sz="3600" b="1" dirty="0">
              <a:solidFill>
                <a:srgbClr val="B9A3B6"/>
              </a:solidFill>
              <a:effectLst>
                <a:glow rad="63500">
                  <a:srgbClr val="462D55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7544" y="2204864"/>
            <a:ext cx="31053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solidFill>
                  <a:srgbClr val="B9A3B6"/>
                </a:solidFill>
                <a:effectLst>
                  <a:glow rad="63500">
                    <a:srgbClr val="462D5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itchFamily="66" charset="0"/>
              </a:rPr>
              <a:t>Música</a:t>
            </a:r>
            <a:r>
              <a:rPr lang="es-ES" sz="3600" b="1" dirty="0" smtClean="0">
                <a:solidFill>
                  <a:srgbClr val="B9A3B6"/>
                </a:solidFill>
                <a:effectLst>
                  <a:glow rad="63500">
                    <a:srgbClr val="462D5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itchFamily="66" charset="0"/>
              </a:rPr>
              <a:t>:  Fantasía</a:t>
            </a:r>
          </a:p>
          <a:p>
            <a:r>
              <a:rPr lang="es-ES" sz="3600" b="1" dirty="0" smtClean="0">
                <a:solidFill>
                  <a:srgbClr val="B9A3B6"/>
                </a:solidFill>
                <a:effectLst>
                  <a:glow rad="63500">
                    <a:srgbClr val="462D5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itchFamily="66" charset="0"/>
              </a:rPr>
              <a:t> </a:t>
            </a:r>
            <a:r>
              <a:rPr lang="es-ES" sz="3600" b="1" dirty="0" smtClean="0">
                <a:solidFill>
                  <a:srgbClr val="B9A3B6"/>
                </a:solidFill>
                <a:effectLst>
                  <a:glow rad="63500">
                    <a:srgbClr val="462D5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itchFamily="66" charset="0"/>
              </a:rPr>
              <a:t>      </a:t>
            </a:r>
            <a:r>
              <a:rPr lang="es-ES" sz="3600" b="1" dirty="0" err="1" smtClean="0">
                <a:solidFill>
                  <a:srgbClr val="B9A3B6"/>
                </a:solidFill>
                <a:effectLst>
                  <a:glow rad="63500">
                    <a:srgbClr val="462D5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itchFamily="66" charset="0"/>
              </a:rPr>
              <a:t>Armik</a:t>
            </a:r>
            <a:endParaRPr lang="es-ES_tradnl" sz="3600" b="1" dirty="0">
              <a:solidFill>
                <a:srgbClr val="B9A3B6"/>
              </a:solidFill>
              <a:effectLst>
                <a:glow rad="63500">
                  <a:srgbClr val="462D55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itchFamily="66" charset="0"/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2420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2713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611187" y="620713"/>
            <a:ext cx="7932787" cy="5616575"/>
          </a:xfrm>
          <a:prstGeom prst="frame">
            <a:avLst>
              <a:gd name="adj1" fmla="val 12927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2713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187449" y="1196975"/>
            <a:ext cx="6757201" cy="4464050"/>
          </a:xfrm>
          <a:prstGeom prst="frame">
            <a:avLst>
              <a:gd name="adj1" fmla="val 16098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2713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763713" y="1773238"/>
            <a:ext cx="5581612" cy="3311525"/>
          </a:xfrm>
          <a:prstGeom prst="frame">
            <a:avLst>
              <a:gd name="adj1" fmla="val 24460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2713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411413" y="2349500"/>
            <a:ext cx="4333158" cy="2087563"/>
          </a:xfrm>
          <a:prstGeom prst="frame">
            <a:avLst>
              <a:gd name="adj1" fmla="val 39643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rgbClr val="2713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059113" y="3068960"/>
            <a:ext cx="3011836" cy="720403"/>
          </a:xfrm>
          <a:prstGeom prst="frame">
            <a:avLst>
              <a:gd name="adj1" fmla="val 50000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rgbClr val="2713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855</TotalTime>
  <Words>311</Words>
  <Application>Microsoft Office PowerPoint</Application>
  <PresentationFormat>Presentación en pantalla (4:3)</PresentationFormat>
  <Paragraphs>35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10 DOSIS  DE  OPTIMISMO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 DOSIS DE OPTIMISMO</dc:title>
  <dc:creator>Margarita</dc:creator>
  <cp:lastModifiedBy>Margarita</cp:lastModifiedBy>
  <cp:revision>89</cp:revision>
  <dcterms:created xsi:type="dcterms:W3CDTF">2016-09-24T21:59:50Z</dcterms:created>
  <dcterms:modified xsi:type="dcterms:W3CDTF">2016-10-23T17:50:20Z</dcterms:modified>
</cp:coreProperties>
</file>