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7" r:id="rId1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Script MT Bold" pitchFamily="66" charset="0"/>
        <a:ea typeface="+mn-ea"/>
        <a:cs typeface="+mn-cs"/>
      </a:defRPr>
    </a:lvl1pPr>
    <a:lvl2pPr marL="457200" algn="l" rtl="0" fontAlgn="base">
      <a:spcBef>
        <a:spcPct val="0"/>
      </a:spcBef>
      <a:spcAft>
        <a:spcPct val="0"/>
      </a:spcAft>
      <a:defRPr kern="1200">
        <a:solidFill>
          <a:schemeClr val="tx1"/>
        </a:solidFill>
        <a:latin typeface="Script MT Bold" pitchFamily="66" charset="0"/>
        <a:ea typeface="+mn-ea"/>
        <a:cs typeface="+mn-cs"/>
      </a:defRPr>
    </a:lvl2pPr>
    <a:lvl3pPr marL="914400" algn="l" rtl="0" fontAlgn="base">
      <a:spcBef>
        <a:spcPct val="0"/>
      </a:spcBef>
      <a:spcAft>
        <a:spcPct val="0"/>
      </a:spcAft>
      <a:defRPr kern="1200">
        <a:solidFill>
          <a:schemeClr val="tx1"/>
        </a:solidFill>
        <a:latin typeface="Script MT Bold" pitchFamily="66" charset="0"/>
        <a:ea typeface="+mn-ea"/>
        <a:cs typeface="+mn-cs"/>
      </a:defRPr>
    </a:lvl3pPr>
    <a:lvl4pPr marL="1371600" algn="l" rtl="0" fontAlgn="base">
      <a:spcBef>
        <a:spcPct val="0"/>
      </a:spcBef>
      <a:spcAft>
        <a:spcPct val="0"/>
      </a:spcAft>
      <a:defRPr kern="1200">
        <a:solidFill>
          <a:schemeClr val="tx1"/>
        </a:solidFill>
        <a:latin typeface="Script MT Bold" pitchFamily="66" charset="0"/>
        <a:ea typeface="+mn-ea"/>
        <a:cs typeface="+mn-cs"/>
      </a:defRPr>
    </a:lvl4pPr>
    <a:lvl5pPr marL="1828800" algn="l" rtl="0" fontAlgn="base">
      <a:spcBef>
        <a:spcPct val="0"/>
      </a:spcBef>
      <a:spcAft>
        <a:spcPct val="0"/>
      </a:spcAft>
      <a:defRPr kern="1200">
        <a:solidFill>
          <a:schemeClr val="tx1"/>
        </a:solidFill>
        <a:latin typeface="Script MT Bold" pitchFamily="66" charset="0"/>
        <a:ea typeface="+mn-ea"/>
        <a:cs typeface="+mn-cs"/>
      </a:defRPr>
    </a:lvl5pPr>
    <a:lvl6pPr marL="2286000" algn="l" defTabSz="914400" rtl="0" eaLnBrk="1" latinLnBrk="0" hangingPunct="1">
      <a:defRPr kern="1200">
        <a:solidFill>
          <a:schemeClr val="tx1"/>
        </a:solidFill>
        <a:latin typeface="Script MT Bold" pitchFamily="66" charset="0"/>
        <a:ea typeface="+mn-ea"/>
        <a:cs typeface="+mn-cs"/>
      </a:defRPr>
    </a:lvl6pPr>
    <a:lvl7pPr marL="2743200" algn="l" defTabSz="914400" rtl="0" eaLnBrk="1" latinLnBrk="0" hangingPunct="1">
      <a:defRPr kern="1200">
        <a:solidFill>
          <a:schemeClr val="tx1"/>
        </a:solidFill>
        <a:latin typeface="Script MT Bold" pitchFamily="66" charset="0"/>
        <a:ea typeface="+mn-ea"/>
        <a:cs typeface="+mn-cs"/>
      </a:defRPr>
    </a:lvl7pPr>
    <a:lvl8pPr marL="3200400" algn="l" defTabSz="914400" rtl="0" eaLnBrk="1" latinLnBrk="0" hangingPunct="1">
      <a:defRPr kern="1200">
        <a:solidFill>
          <a:schemeClr val="tx1"/>
        </a:solidFill>
        <a:latin typeface="Script MT Bold" pitchFamily="66" charset="0"/>
        <a:ea typeface="+mn-ea"/>
        <a:cs typeface="+mn-cs"/>
      </a:defRPr>
    </a:lvl8pPr>
    <a:lvl9pPr marL="3657600" algn="l" defTabSz="914400" rtl="0" eaLnBrk="1" latinLnBrk="0" hangingPunct="1">
      <a:defRPr kern="1200">
        <a:solidFill>
          <a:schemeClr val="tx1"/>
        </a:solidFill>
        <a:latin typeface="Script MT Bold" pitchFamily="66" charset="0"/>
        <a:ea typeface="+mn-ea"/>
        <a:cs typeface="+mn-cs"/>
      </a:defRPr>
    </a:lvl9pPr>
  </p:defaultTextStyle>
  <p:modifyVerifier cryptProviderType="rsaFull" cryptAlgorithmClass="hash" cryptAlgorithmType="typeAny" cryptAlgorithmSid="4" spinCount="50000" saltData="kzUDU0OkoyS1neMQzzG8qw" hashData="/8KRh1eEPsv+gBHAaTgcwMMYw8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30303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68" d="100"/>
          <a:sy n="68" d="100"/>
        </p:scale>
        <p:origin x="-480" y="-16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205FF7C6-6A9C-4741-997A-65C2E3DF0228}"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C5F7CB3-7316-48D8-BE84-80AB17E169EB}"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C64E43D-A748-4132-A814-FB3FC0EDECBF}"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DA121B2-DC91-46F1-916A-28DBAB35D520}"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70160538-188A-4F9B-A169-9644889F5759}"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6BAE5397-E38E-4C55-82E5-F9AFE7202B58}"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5FA3539C-82EC-498B-9432-4FCB90B77C62}"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264E49DD-15AA-4357-BE91-D66FDD4DA4AE}"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4FB0EA84-1EAC-46AB-A0F8-280779BF29C2}"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2DEF5CF3-CD6C-403F-A06F-84BCAB270F0F}"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2C54D60-3A78-4E86-AA16-BD4364CC1448}"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pPr>
              <a:defRPr/>
            </a:pPr>
            <a:fld id="{27E05772-8E23-4563-8EDA-78A0D3F46190}"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hyperlink" Target="https://vk.com/mispps" TargetMode="External"/><Relationship Id="rId3" Type="http://schemas.openxmlformats.org/officeDocument/2006/relationships/image" Target="../media/image11.png"/><Relationship Id="rId7" Type="http://schemas.openxmlformats.org/officeDocument/2006/relationships/hyperlink" Target="https://www.facebook.com/mispps" TargetMode="External"/><Relationship Id="rId12" Type="http://schemas.openxmlformats.org/officeDocument/2006/relationships/image" Target="../media/image1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3.png"/><Relationship Id="rId11" Type="http://schemas.openxmlformats.org/officeDocument/2006/relationships/hyperlink" Target="https://plus.google.com/+Mispps/" TargetMode="External"/><Relationship Id="rId5" Type="http://schemas.openxmlformats.org/officeDocument/2006/relationships/image" Target="../media/image12.png"/><Relationship Id="rId10" Type="http://schemas.openxmlformats.org/officeDocument/2006/relationships/image" Target="../media/image1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9388" y="188913"/>
            <a:ext cx="6192837" cy="1920875"/>
          </a:xfrm>
          <a:prstGeom prst="rect">
            <a:avLst/>
          </a:prstGeom>
          <a:solidFill>
            <a:srgbClr val="FFFF00">
              <a:alpha val="5098"/>
            </a:srgbClr>
          </a:solidFill>
          <a:ln w="9525">
            <a:noFill/>
            <a:miter lim="800000"/>
            <a:headEnd/>
            <a:tailEnd/>
          </a:ln>
        </p:spPr>
        <p:txBody>
          <a:bodyPr>
            <a:spAutoFit/>
          </a:bodyPr>
          <a:lstStyle/>
          <a:p>
            <a:pPr>
              <a:spcBef>
                <a:spcPct val="50000"/>
              </a:spcBef>
            </a:pPr>
            <a:r>
              <a:rPr lang="es-ES" sz="12000" dirty="0">
                <a:solidFill>
                  <a:srgbClr val="FFFFCC"/>
                </a:solidFill>
                <a:latin typeface="Edwardian Script ITC" pitchFamily="66" charset="0"/>
              </a:rPr>
              <a:t>¿Tienes sed?</a:t>
            </a:r>
          </a:p>
        </p:txBody>
      </p:sp>
    </p:spTree>
  </p:cSld>
  <p:clrMapOvr>
    <a:masterClrMapping/>
  </p:clrMapOvr>
  <p:transition>
    <p:sndAc>
      <p:stSnd loop="1">
        <p:snd r:embed="rId2" name="139 Melodí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5"/>
                                        </p:tgtEl>
                                        <p:attrNameLst>
                                          <p:attrName>style.visibility</p:attrName>
                                        </p:attrNameLst>
                                      </p:cBhvr>
                                      <p:to>
                                        <p:strVal val="visible"/>
                                      </p:to>
                                    </p:set>
                                    <p:animEffect transition="in" filter="fade">
                                      <p:cBhvr>
                                        <p:cTn id="7" dur="20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8" name="Text Box 6"/>
          <p:cNvSpPr txBox="1">
            <a:spLocks noChangeArrowheads="1"/>
          </p:cNvSpPr>
          <p:nvPr/>
        </p:nvSpPr>
        <p:spPr bwMode="auto">
          <a:xfrm>
            <a:off x="179388" y="620713"/>
            <a:ext cx="8785225" cy="5632450"/>
          </a:xfrm>
          <a:prstGeom prst="rect">
            <a:avLst/>
          </a:prstGeom>
          <a:solidFill>
            <a:srgbClr val="003300">
              <a:alpha val="50195"/>
            </a:srgbClr>
          </a:solidFill>
          <a:ln w="9525">
            <a:noFill/>
            <a:miter lim="800000"/>
            <a:headEnd/>
            <a:tailEnd/>
          </a:ln>
        </p:spPr>
        <p:txBody>
          <a:bodyPr>
            <a:spAutoFit/>
          </a:bodyPr>
          <a:lstStyle/>
          <a:p>
            <a:pPr algn="ctr"/>
            <a:r>
              <a:rPr lang="es-ES" sz="3200">
                <a:solidFill>
                  <a:srgbClr val="FFFFCC"/>
                </a:solidFill>
                <a:latin typeface="Century Gothic" pitchFamily="34" charset="0"/>
              </a:rPr>
              <a:t>Es momento de hacer conciencia sobre uno de nuestros más preciados valores, el AGUA, recurso primordial para mantener la vida. Les invitamos a hacer una cadena para que este mensaje trascienda más allá de nuestras fronteras si es posible.</a:t>
            </a:r>
          </a:p>
          <a:p>
            <a:pPr algn="ctr"/>
            <a:r>
              <a:rPr lang="es-ES" sz="3200">
                <a:solidFill>
                  <a:srgbClr val="FFFFCC"/>
                </a:solidFill>
                <a:latin typeface="Century Gothic" pitchFamily="34" charset="0"/>
              </a:rPr>
              <a:t/>
            </a:r>
            <a:br>
              <a:rPr lang="es-ES" sz="3200">
                <a:solidFill>
                  <a:srgbClr val="FFFFCC"/>
                </a:solidFill>
                <a:latin typeface="Century Gothic" pitchFamily="34" charset="0"/>
              </a:rPr>
            </a:br>
            <a:r>
              <a:rPr lang="es-ES" sz="3200">
                <a:solidFill>
                  <a:srgbClr val="FFFFCC"/>
                </a:solidFill>
                <a:latin typeface="Century Gothic" pitchFamily="34" charset="0"/>
              </a:rPr>
              <a:t>Y a nosotros que nos cuesta, cerrar la llave mientras nos enjabonamos, o cuando nos lavamos los dientes…</a:t>
            </a:r>
            <a:br>
              <a:rPr lang="es-ES" sz="3200">
                <a:solidFill>
                  <a:srgbClr val="FFFFCC"/>
                </a:solidFill>
                <a:latin typeface="Century Gothic" pitchFamily="34" charset="0"/>
              </a:rPr>
            </a:br>
            <a:r>
              <a:rPr lang="es-ES" sz="4000" b="1">
                <a:solidFill>
                  <a:srgbClr val="FFFF00"/>
                </a:solidFill>
                <a:latin typeface="Century Gothic" pitchFamily="34" charset="0"/>
              </a:rPr>
              <a:t>CUIDEMOS EL AGUA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8"/>
                                        </p:tgtEl>
                                        <p:attrNameLst>
                                          <p:attrName>style.visibility</p:attrName>
                                        </p:attrNameLst>
                                      </p:cBhvr>
                                      <p:to>
                                        <p:strVal val="visible"/>
                                      </p:to>
                                    </p:set>
                                    <p:animEffect transition="in" filter="fade">
                                      <p:cBhvr>
                                        <p:cTn id="7" dur="20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image002"/>
          <p:cNvPicPr>
            <a:picLocks noChangeAspect="1" noChangeArrowheads="1"/>
          </p:cNvPicPr>
          <p:nvPr/>
        </p:nvPicPr>
        <p:blipFill>
          <a:blip r:embed="rId2"/>
          <a:srcRect/>
          <a:stretch>
            <a:fillRect/>
          </a:stretch>
        </p:blipFill>
        <p:spPr bwMode="auto">
          <a:xfrm>
            <a:off x="684213" y="163513"/>
            <a:ext cx="7848600" cy="5189537"/>
          </a:xfrm>
          <a:prstGeom prst="rect">
            <a:avLst/>
          </a:prstGeom>
          <a:noFill/>
          <a:ln w="9525">
            <a:noFill/>
            <a:miter lim="800000"/>
            <a:headEnd/>
            <a:tailEnd/>
          </a:ln>
        </p:spPr>
      </p:pic>
      <p:sp>
        <p:nvSpPr>
          <p:cNvPr id="4103" name="Text Box 7"/>
          <p:cNvSpPr txBox="1">
            <a:spLocks noChangeArrowheads="1"/>
          </p:cNvSpPr>
          <p:nvPr/>
        </p:nvSpPr>
        <p:spPr bwMode="auto">
          <a:xfrm>
            <a:off x="0" y="5613400"/>
            <a:ext cx="9144000" cy="1158875"/>
          </a:xfrm>
          <a:prstGeom prst="rect">
            <a:avLst/>
          </a:prstGeom>
          <a:noFill/>
          <a:ln w="9525">
            <a:noFill/>
            <a:miter lim="800000"/>
            <a:headEnd/>
            <a:tailEnd/>
          </a:ln>
        </p:spPr>
        <p:txBody>
          <a:bodyPr>
            <a:spAutoFit/>
          </a:bodyPr>
          <a:lstStyle/>
          <a:p>
            <a:pPr algn="ctr"/>
            <a:r>
              <a:rPr lang="es-ES" sz="3500">
                <a:solidFill>
                  <a:srgbClr val="FFFFCC"/>
                </a:solidFill>
                <a:latin typeface="Century Gothic" pitchFamily="34" charset="0"/>
              </a:rPr>
              <a:t>Delhi, India. Todos quieren solo un poco de agua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fade">
                                      <p:cBhvr>
                                        <p:cTn id="7" dur="2000"/>
                                        <p:tgtEl>
                                          <p:spTgt spid="410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103"/>
                                        </p:tgtEl>
                                        <p:attrNameLst>
                                          <p:attrName>style.visibility</p:attrName>
                                        </p:attrNameLst>
                                      </p:cBhvr>
                                      <p:to>
                                        <p:strVal val="visible"/>
                                      </p:to>
                                    </p:set>
                                    <p:animEffect transition="in" filter="fade">
                                      <p:cBhvr>
                                        <p:cTn id="10" dur="2000"/>
                                        <p:tgtEl>
                                          <p:spTgt spid="4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image003"/>
          <p:cNvPicPr>
            <a:picLocks noChangeAspect="1" noChangeArrowheads="1"/>
          </p:cNvPicPr>
          <p:nvPr/>
        </p:nvPicPr>
        <p:blipFill>
          <a:blip r:embed="rId2"/>
          <a:srcRect/>
          <a:stretch>
            <a:fillRect/>
          </a:stretch>
        </p:blipFill>
        <p:spPr bwMode="auto">
          <a:xfrm>
            <a:off x="827088" y="115888"/>
            <a:ext cx="7489825" cy="4953000"/>
          </a:xfrm>
          <a:prstGeom prst="rect">
            <a:avLst/>
          </a:prstGeom>
          <a:noFill/>
          <a:ln w="9525">
            <a:noFill/>
            <a:miter lim="800000"/>
            <a:headEnd/>
            <a:tailEnd/>
          </a:ln>
        </p:spPr>
      </p:pic>
      <p:sp>
        <p:nvSpPr>
          <p:cNvPr id="5127" name="Text Box 7"/>
          <p:cNvSpPr txBox="1">
            <a:spLocks noChangeArrowheads="1"/>
          </p:cNvSpPr>
          <p:nvPr/>
        </p:nvSpPr>
        <p:spPr bwMode="auto">
          <a:xfrm>
            <a:off x="0" y="5241925"/>
            <a:ext cx="9144000" cy="1616075"/>
          </a:xfrm>
          <a:prstGeom prst="rect">
            <a:avLst/>
          </a:prstGeom>
          <a:noFill/>
          <a:ln w="9525">
            <a:noFill/>
            <a:miter lim="800000"/>
            <a:headEnd/>
            <a:tailEnd/>
          </a:ln>
        </p:spPr>
        <p:txBody>
          <a:bodyPr>
            <a:spAutoFit/>
          </a:bodyPr>
          <a:lstStyle/>
          <a:p>
            <a:pPr algn="ctr"/>
            <a:r>
              <a:rPr lang="es-ES" sz="2000">
                <a:solidFill>
                  <a:srgbClr val="FFFFCC"/>
                </a:solidFill>
                <a:latin typeface="Century Gothic" pitchFamily="34" charset="0"/>
              </a:rPr>
              <a:t>Dos muchachos sudaneses beben agua de pantanos con tubos plásticos especialmente concebidos para este fin con un filtro, para filtrar las larvas flotantes que son responsables de la enfermedad del gusano de Guinea. El programa ha distribuido millones de tubos y ha reducido la extensión de esta enfermedad debilitante en un 70%.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6"/>
                                        </p:tgtEl>
                                        <p:attrNameLst>
                                          <p:attrName>style.visibility</p:attrName>
                                        </p:attrNameLst>
                                      </p:cBhvr>
                                      <p:to>
                                        <p:strVal val="visible"/>
                                      </p:to>
                                    </p:set>
                                    <p:animEffect transition="in" filter="fade">
                                      <p:cBhvr>
                                        <p:cTn id="7" dur="2000"/>
                                        <p:tgtEl>
                                          <p:spTgt spid="51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7"/>
                                        </p:tgtEl>
                                        <p:attrNameLst>
                                          <p:attrName>style.visibility</p:attrName>
                                        </p:attrNameLst>
                                      </p:cBhvr>
                                      <p:to>
                                        <p:strVal val="visible"/>
                                      </p:to>
                                    </p:set>
                                    <p:animEffect transition="in" filter="fade">
                                      <p:cBhvr>
                                        <p:cTn id="10" dur="2000"/>
                                        <p:tgtEl>
                                          <p:spTgt spid="5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image004"/>
          <p:cNvPicPr>
            <a:picLocks noChangeAspect="1" noChangeArrowheads="1"/>
          </p:cNvPicPr>
          <p:nvPr/>
        </p:nvPicPr>
        <p:blipFill>
          <a:blip r:embed="rId2"/>
          <a:srcRect/>
          <a:stretch>
            <a:fillRect/>
          </a:stretch>
        </p:blipFill>
        <p:spPr bwMode="auto">
          <a:xfrm>
            <a:off x="755650" y="115888"/>
            <a:ext cx="7704138" cy="5094287"/>
          </a:xfrm>
          <a:prstGeom prst="rect">
            <a:avLst/>
          </a:prstGeom>
          <a:noFill/>
          <a:ln w="9525">
            <a:noFill/>
            <a:miter lim="800000"/>
            <a:headEnd/>
            <a:tailEnd/>
          </a:ln>
        </p:spPr>
      </p:pic>
      <p:sp>
        <p:nvSpPr>
          <p:cNvPr id="6151" name="Text Box 7"/>
          <p:cNvSpPr txBox="1">
            <a:spLocks noChangeArrowheads="1"/>
          </p:cNvSpPr>
          <p:nvPr/>
        </p:nvSpPr>
        <p:spPr bwMode="auto">
          <a:xfrm>
            <a:off x="0" y="5229225"/>
            <a:ext cx="9144000" cy="1616075"/>
          </a:xfrm>
          <a:prstGeom prst="rect">
            <a:avLst/>
          </a:prstGeom>
          <a:noFill/>
          <a:ln w="9525">
            <a:noFill/>
            <a:miter lim="800000"/>
            <a:headEnd/>
            <a:tailEnd/>
          </a:ln>
        </p:spPr>
        <p:txBody>
          <a:bodyPr>
            <a:spAutoFit/>
          </a:bodyPr>
          <a:lstStyle/>
          <a:p>
            <a:pPr algn="ctr"/>
            <a:r>
              <a:rPr lang="es-ES" sz="2000">
                <a:solidFill>
                  <a:srgbClr val="FFFFCC"/>
                </a:solidFill>
                <a:latin typeface="Century Gothic" pitchFamily="34" charset="0"/>
              </a:rPr>
              <a:t>Los glaciares que proveen a Europa el agua potable han perdido más de la mitad de su volumen en el siglo pasado. En esta foto, trabajadores en la estación de esquí del glaciar de Pitztal en Austria cubren son una manta especial el glaciar para proteger la nieve durante los meses del verano y retardar el derretimiento.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150"/>
                                        </p:tgtEl>
                                        <p:attrNameLst>
                                          <p:attrName>style.visibility</p:attrName>
                                        </p:attrNameLst>
                                      </p:cBhvr>
                                      <p:to>
                                        <p:strVal val="visible"/>
                                      </p:to>
                                    </p:set>
                                    <p:animEffect transition="in" filter="fade">
                                      <p:cBhvr>
                                        <p:cTn id="7" dur="2000"/>
                                        <p:tgtEl>
                                          <p:spTgt spid="615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151"/>
                                        </p:tgtEl>
                                        <p:attrNameLst>
                                          <p:attrName>style.visibility</p:attrName>
                                        </p:attrNameLst>
                                      </p:cBhvr>
                                      <p:to>
                                        <p:strVal val="visible"/>
                                      </p:to>
                                    </p:set>
                                    <p:animEffect transition="in" filter="fade">
                                      <p:cBhvr>
                                        <p:cTn id="10" dur="2000"/>
                                        <p:tgtEl>
                                          <p:spTgt spid="6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4" name="Picture 6" descr="image005"/>
          <p:cNvPicPr>
            <a:picLocks noChangeAspect="1" noChangeArrowheads="1"/>
          </p:cNvPicPr>
          <p:nvPr/>
        </p:nvPicPr>
        <p:blipFill>
          <a:blip r:embed="rId2"/>
          <a:srcRect/>
          <a:stretch>
            <a:fillRect/>
          </a:stretch>
        </p:blipFill>
        <p:spPr bwMode="auto">
          <a:xfrm>
            <a:off x="755650" y="115888"/>
            <a:ext cx="7704138" cy="5094287"/>
          </a:xfrm>
          <a:prstGeom prst="rect">
            <a:avLst/>
          </a:prstGeom>
          <a:noFill/>
          <a:ln w="9525">
            <a:noFill/>
            <a:miter lim="800000"/>
            <a:headEnd/>
            <a:tailEnd/>
          </a:ln>
        </p:spPr>
      </p:pic>
      <p:sp>
        <p:nvSpPr>
          <p:cNvPr id="7175" name="Text Box 7"/>
          <p:cNvSpPr txBox="1">
            <a:spLocks noChangeArrowheads="1"/>
          </p:cNvSpPr>
          <p:nvPr/>
        </p:nvSpPr>
        <p:spPr bwMode="auto">
          <a:xfrm>
            <a:off x="0" y="5589588"/>
            <a:ext cx="9144000" cy="1006475"/>
          </a:xfrm>
          <a:prstGeom prst="rect">
            <a:avLst/>
          </a:prstGeom>
          <a:noFill/>
          <a:ln w="9525">
            <a:noFill/>
            <a:miter lim="800000"/>
            <a:headEnd/>
            <a:tailEnd/>
          </a:ln>
        </p:spPr>
        <p:txBody>
          <a:bodyPr>
            <a:spAutoFit/>
          </a:bodyPr>
          <a:lstStyle/>
          <a:p>
            <a:pPr algn="ctr"/>
            <a:r>
              <a:rPr lang="es-ES" sz="3000">
                <a:solidFill>
                  <a:srgbClr val="FFFFCC"/>
                </a:solidFill>
                <a:latin typeface="Century Gothic" pitchFamily="34" charset="0"/>
              </a:rPr>
              <a:t>Las aguas del delta del río de Niger se utilizan para defecar, bañarse, pescar y tirar la basura.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74"/>
                                        </p:tgtEl>
                                        <p:attrNameLst>
                                          <p:attrName>style.visibility</p:attrName>
                                        </p:attrNameLst>
                                      </p:cBhvr>
                                      <p:to>
                                        <p:strVal val="visible"/>
                                      </p:to>
                                    </p:set>
                                    <p:animEffect transition="in" filter="fade">
                                      <p:cBhvr>
                                        <p:cTn id="7" dur="2000"/>
                                        <p:tgtEl>
                                          <p:spTgt spid="717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175"/>
                                        </p:tgtEl>
                                        <p:attrNameLst>
                                          <p:attrName>style.visibility</p:attrName>
                                        </p:attrNameLst>
                                      </p:cBhvr>
                                      <p:to>
                                        <p:strVal val="visible"/>
                                      </p:to>
                                    </p:set>
                                    <p:animEffect transition="in" filter="fade">
                                      <p:cBhvr>
                                        <p:cTn id="10" dur="2000"/>
                                        <p:tgtEl>
                                          <p:spTgt spid="7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image006"/>
          <p:cNvPicPr>
            <a:picLocks noChangeAspect="1" noChangeArrowheads="1"/>
          </p:cNvPicPr>
          <p:nvPr/>
        </p:nvPicPr>
        <p:blipFill>
          <a:blip r:embed="rId2"/>
          <a:srcRect/>
          <a:stretch>
            <a:fillRect/>
          </a:stretch>
        </p:blipFill>
        <p:spPr bwMode="auto">
          <a:xfrm>
            <a:off x="900113" y="449263"/>
            <a:ext cx="7416800" cy="4903787"/>
          </a:xfrm>
          <a:prstGeom prst="rect">
            <a:avLst/>
          </a:prstGeom>
          <a:noFill/>
          <a:ln w="9525">
            <a:noFill/>
            <a:miter lim="800000"/>
            <a:headEnd/>
            <a:tailEnd/>
          </a:ln>
        </p:spPr>
      </p:pic>
      <p:sp>
        <p:nvSpPr>
          <p:cNvPr id="8199" name="Text Box 7"/>
          <p:cNvSpPr txBox="1">
            <a:spLocks noChangeArrowheads="1"/>
          </p:cNvSpPr>
          <p:nvPr/>
        </p:nvSpPr>
        <p:spPr bwMode="auto">
          <a:xfrm>
            <a:off x="0" y="5589588"/>
            <a:ext cx="9144000" cy="1006475"/>
          </a:xfrm>
          <a:prstGeom prst="rect">
            <a:avLst/>
          </a:prstGeom>
          <a:noFill/>
          <a:ln w="9525">
            <a:noFill/>
            <a:miter lim="800000"/>
            <a:headEnd/>
            <a:tailEnd/>
          </a:ln>
        </p:spPr>
        <p:txBody>
          <a:bodyPr>
            <a:spAutoFit/>
          </a:bodyPr>
          <a:lstStyle/>
          <a:p>
            <a:pPr algn="ctr"/>
            <a:r>
              <a:rPr lang="es-ES" sz="3000">
                <a:solidFill>
                  <a:srgbClr val="FFFFCC"/>
                </a:solidFill>
                <a:latin typeface="Century Gothic" pitchFamily="34" charset="0"/>
              </a:rPr>
              <a:t>Aguas sucias en grifos residenciales a causa de el avance indiscriminado del desarrollo.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8"/>
                                        </p:tgtEl>
                                        <p:attrNameLst>
                                          <p:attrName>style.visibility</p:attrName>
                                        </p:attrNameLst>
                                      </p:cBhvr>
                                      <p:to>
                                        <p:strVal val="visible"/>
                                      </p:to>
                                    </p:set>
                                    <p:animEffect transition="in" filter="fade">
                                      <p:cBhvr>
                                        <p:cTn id="7" dur="2000"/>
                                        <p:tgtEl>
                                          <p:spTgt spid="819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199"/>
                                        </p:tgtEl>
                                        <p:attrNameLst>
                                          <p:attrName>style.visibility</p:attrName>
                                        </p:attrNameLst>
                                      </p:cBhvr>
                                      <p:to>
                                        <p:strVal val="visible"/>
                                      </p:to>
                                    </p:set>
                                    <p:animEffect transition="in" filter="fade">
                                      <p:cBhvr>
                                        <p:cTn id="10" dur="2000"/>
                                        <p:tgtEl>
                                          <p:spTgt spid="8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2" name="Picture 6" descr="image007"/>
          <p:cNvPicPr>
            <a:picLocks noChangeAspect="1" noChangeArrowheads="1"/>
          </p:cNvPicPr>
          <p:nvPr/>
        </p:nvPicPr>
        <p:blipFill>
          <a:blip r:embed="rId2"/>
          <a:srcRect/>
          <a:stretch>
            <a:fillRect/>
          </a:stretch>
        </p:blipFill>
        <p:spPr bwMode="auto">
          <a:xfrm>
            <a:off x="827088" y="188913"/>
            <a:ext cx="7489825" cy="4953000"/>
          </a:xfrm>
          <a:prstGeom prst="rect">
            <a:avLst/>
          </a:prstGeom>
          <a:noFill/>
          <a:ln w="9525">
            <a:noFill/>
            <a:miter lim="800000"/>
            <a:headEnd/>
            <a:tailEnd/>
          </a:ln>
        </p:spPr>
      </p:pic>
      <p:sp>
        <p:nvSpPr>
          <p:cNvPr id="9224" name="Text Box 8"/>
          <p:cNvSpPr txBox="1">
            <a:spLocks noChangeArrowheads="1"/>
          </p:cNvSpPr>
          <p:nvPr/>
        </p:nvSpPr>
        <p:spPr bwMode="auto">
          <a:xfrm>
            <a:off x="0" y="5241925"/>
            <a:ext cx="9144000" cy="1616075"/>
          </a:xfrm>
          <a:prstGeom prst="rect">
            <a:avLst/>
          </a:prstGeom>
          <a:noFill/>
          <a:ln w="9525">
            <a:noFill/>
            <a:miter lim="800000"/>
            <a:headEnd/>
            <a:tailEnd/>
          </a:ln>
        </p:spPr>
        <p:txBody>
          <a:bodyPr>
            <a:spAutoFit/>
          </a:bodyPr>
          <a:lstStyle/>
          <a:p>
            <a:pPr algn="ctr"/>
            <a:r>
              <a:rPr lang="es-ES" sz="2500">
                <a:solidFill>
                  <a:srgbClr val="FFFFCC"/>
                </a:solidFill>
                <a:latin typeface="Century Gothic" pitchFamily="34" charset="0"/>
              </a:rPr>
              <a:t>Aldeanos en la isla de Coronilla, Kenya, cavan pozos profundos en busca del preciado liquido, apenas a 300 metros del mar, el agua que obtienen es insalubre pero digerible.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22"/>
                                        </p:tgtEl>
                                        <p:attrNameLst>
                                          <p:attrName>style.visibility</p:attrName>
                                        </p:attrNameLst>
                                      </p:cBhvr>
                                      <p:to>
                                        <p:strVal val="visible"/>
                                      </p:to>
                                    </p:set>
                                    <p:animEffect transition="in" filter="fade">
                                      <p:cBhvr>
                                        <p:cTn id="7" dur="2000"/>
                                        <p:tgtEl>
                                          <p:spTgt spid="92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224"/>
                                        </p:tgtEl>
                                        <p:attrNameLst>
                                          <p:attrName>style.visibility</p:attrName>
                                        </p:attrNameLst>
                                      </p:cBhvr>
                                      <p:to>
                                        <p:strVal val="visible"/>
                                      </p:to>
                                    </p:set>
                                    <p:animEffect transition="in" filter="fade">
                                      <p:cBhvr>
                                        <p:cTn id="10" dur="2000"/>
                                        <p:tgtEl>
                                          <p:spTgt spid="92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6" name="Picture 6" descr="image008"/>
          <p:cNvPicPr>
            <a:picLocks noChangeAspect="1" noChangeArrowheads="1"/>
          </p:cNvPicPr>
          <p:nvPr/>
        </p:nvPicPr>
        <p:blipFill>
          <a:blip r:embed="rId2"/>
          <a:srcRect/>
          <a:stretch>
            <a:fillRect/>
          </a:stretch>
        </p:blipFill>
        <p:spPr bwMode="auto">
          <a:xfrm>
            <a:off x="971550" y="544513"/>
            <a:ext cx="7272338" cy="4808537"/>
          </a:xfrm>
          <a:prstGeom prst="rect">
            <a:avLst/>
          </a:prstGeom>
          <a:noFill/>
          <a:ln w="9525">
            <a:noFill/>
            <a:miter lim="800000"/>
            <a:headEnd/>
            <a:tailEnd/>
          </a:ln>
        </p:spPr>
      </p:pic>
      <p:sp>
        <p:nvSpPr>
          <p:cNvPr id="10247" name="Text Box 7"/>
          <p:cNvSpPr txBox="1">
            <a:spLocks noChangeArrowheads="1"/>
          </p:cNvSpPr>
          <p:nvPr/>
        </p:nvSpPr>
        <p:spPr bwMode="auto">
          <a:xfrm>
            <a:off x="0" y="5622925"/>
            <a:ext cx="9144000" cy="1235075"/>
          </a:xfrm>
          <a:prstGeom prst="rect">
            <a:avLst/>
          </a:prstGeom>
          <a:noFill/>
          <a:ln w="9525">
            <a:noFill/>
            <a:miter lim="800000"/>
            <a:headEnd/>
            <a:tailEnd/>
          </a:ln>
        </p:spPr>
        <p:txBody>
          <a:bodyPr>
            <a:spAutoFit/>
          </a:bodyPr>
          <a:lstStyle/>
          <a:p>
            <a:pPr algn="ctr"/>
            <a:r>
              <a:rPr lang="es-ES" sz="2500">
                <a:solidFill>
                  <a:srgbClr val="FFFFCC"/>
                </a:solidFill>
                <a:latin typeface="Century Gothic" pitchFamily="34" charset="0"/>
              </a:rPr>
              <a:t>El que una vez fue el cuarto lago mas grande del mundo, ahora es un cementerio polvoriento en el que se aprecian naves que nunca zarparan.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46"/>
                                        </p:tgtEl>
                                        <p:attrNameLst>
                                          <p:attrName>style.visibility</p:attrName>
                                        </p:attrNameLst>
                                      </p:cBhvr>
                                      <p:to>
                                        <p:strVal val="visible"/>
                                      </p:to>
                                    </p:set>
                                    <p:animEffect transition="in" filter="fade">
                                      <p:cBhvr>
                                        <p:cTn id="7" dur="2000"/>
                                        <p:tgtEl>
                                          <p:spTgt spid="1024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247"/>
                                        </p:tgtEl>
                                        <p:attrNameLst>
                                          <p:attrName>style.visibility</p:attrName>
                                        </p:attrNameLst>
                                      </p:cBhvr>
                                      <p:to>
                                        <p:strVal val="visible"/>
                                      </p:to>
                                    </p:set>
                                    <p:animEffect transition="in" filter="fade">
                                      <p:cBhvr>
                                        <p:cTn id="10" dur="2000"/>
                                        <p:tgtEl>
                                          <p:spTgt spid="10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270" name="Text Box 6"/>
          <p:cNvSpPr txBox="1">
            <a:spLocks noChangeArrowheads="1"/>
          </p:cNvSpPr>
          <p:nvPr/>
        </p:nvSpPr>
        <p:spPr bwMode="auto">
          <a:xfrm>
            <a:off x="0" y="3214686"/>
            <a:ext cx="8785225" cy="2862322"/>
          </a:xfrm>
          <a:prstGeom prst="rect">
            <a:avLst/>
          </a:prstGeom>
          <a:noFill/>
          <a:ln w="9525">
            <a:noFill/>
            <a:miter lim="800000"/>
            <a:headEnd/>
            <a:tailEnd/>
          </a:ln>
        </p:spPr>
        <p:txBody>
          <a:bodyPr>
            <a:spAutoFit/>
          </a:bodyPr>
          <a:lstStyle/>
          <a:p>
            <a:pPr algn="ctr"/>
            <a:r>
              <a:rPr lang="es-ES" sz="3600" b="1" spc="50" dirty="0">
                <a:ln w="12700" cmpd="sng">
                  <a:solidFill>
                    <a:schemeClr val="accent6">
                      <a:satMod val="120000"/>
                      <a:shade val="80000"/>
                    </a:schemeClr>
                  </a:solidFill>
                  <a:prstDash val="solid"/>
                </a:ln>
                <a:solidFill>
                  <a:schemeClr val="bg1"/>
                </a:solidFill>
                <a:effectLst>
                  <a:glow rad="53100">
                    <a:schemeClr val="accent6">
                      <a:satMod val="180000"/>
                      <a:alpha val="30000"/>
                    </a:schemeClr>
                  </a:glow>
                </a:effectLst>
                <a:latin typeface="Century Gothic" pitchFamily="34" charset="0"/>
              </a:rPr>
              <a:t>UN MENSAJE A LA CONCIENCIA HUMANA DEL MUNDO PARA QUE APRECIE EL VALOR DEL AGUA QUE EN ALGUNOS LUGARES TODAVIA TENEMOS.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270"/>
                                        </p:tgtEl>
                                        <p:attrNameLst>
                                          <p:attrName>style.visibility</p:attrName>
                                        </p:attrNameLst>
                                      </p:cBhvr>
                                      <p:to>
                                        <p:strVal val="visible"/>
                                      </p:to>
                                    </p:set>
                                    <p:animEffect transition="in" filter="fade">
                                      <p:cBhvr>
                                        <p:cTn id="7" dur="2000"/>
                                        <p:tgtEl>
                                          <p:spTgt spid="11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p3228">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pp3228</Template>
  <TotalTime>4</TotalTime>
  <Words>254</Words>
  <Application>Microsoft Office PowerPoint</Application>
  <PresentationFormat>Presentación en pantalla (4:3)</PresentationFormat>
  <Paragraphs>13</Paragraphs>
  <Slides>11</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11</vt:i4>
      </vt:variant>
    </vt:vector>
  </HeadingPairs>
  <TitlesOfParts>
    <vt:vector size="20" baseType="lpstr">
      <vt:lpstr>Script MT Bold</vt:lpstr>
      <vt:lpstr>Arial</vt:lpstr>
      <vt:lpstr>Calibri</vt:lpstr>
      <vt:lpstr>Edwardian Script ITC</vt:lpstr>
      <vt:lpstr>Century Gothic</vt:lpstr>
      <vt:lpstr>Comic Sans MS</vt:lpstr>
      <vt:lpstr>Batang</vt:lpstr>
      <vt:lpstr>pp3228</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2017-10-20T09:31:42Z</dcterms:created>
  <dcterms:modified xsi:type="dcterms:W3CDTF">2017-10-20T09:35:50Z</dcterms:modified>
</cp:coreProperties>
</file>