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57" r:id="rId4"/>
    <p:sldId id="258" r:id="rId5"/>
    <p:sldId id="290" r:id="rId6"/>
    <p:sldId id="259" r:id="rId7"/>
    <p:sldId id="260" r:id="rId8"/>
    <p:sldId id="261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305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301" r:id="rId26"/>
    <p:sldId id="306" r:id="rId27"/>
  </p:sldIdLst>
  <p:sldSz cx="9144000" cy="6858000" type="screen4x3"/>
  <p:notesSz cx="6858000" cy="9144000"/>
  <p:defaultTextStyle>
    <a:defPPr>
      <a:defRPr lang="es-MX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k/6i0s8MHEIIqydqt7XmYA" hashData="NkNqia9fjm9qzbAkU3Bg+TloTj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993300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5" d="100"/>
          <a:sy n="55" d="100"/>
        </p:scale>
        <p:origin x="-86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F8E75E3-BBCA-4B7A-8E6E-9E4096A04246}" type="datetimeFigureOut">
              <a:rPr lang="es-MX"/>
              <a:pPr>
                <a:defRPr/>
              </a:pPr>
              <a:t>05/08/2015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643FCB7-1697-4EA7-AFB6-36DB7A8C82F0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1536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27E1855-CEFA-4154-8E6A-BB7C6CC87B8A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1741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8928CA-B84E-4DF8-A51A-818FA5B64E20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1945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72EA4E5-19AD-4D65-ABCC-816DCCCDF03A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2150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A0685FD-BF32-46BF-B017-ACB3104DD988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2355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3A31CEE-D9C8-4D3A-B4B7-BC82369B6BF7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2560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73C1703-EB72-4AAB-85F7-5D0EA9DCDF29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2765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7621573-ED45-4237-87EE-23C69F05EAEA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2969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7CC864B-96ED-4EEA-90AB-D27F32CE71AB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3174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3BB23D2-F064-4115-B210-8469BF51F103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3379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5E79FBD-9C4B-4894-B6C3-3BBE8AAF88F6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3584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EF4945-325B-4AC2-8254-024AB512C6B0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3789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C58A853-E3EA-455C-AED5-1BBA6DAC7703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3993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AB95D02-0304-417A-9E4B-04C78549FB66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4198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FC887E3-92C5-4C77-BACE-6A6365F42206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4403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1CCF9D-62EC-436C-8DE7-DFD19079497B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4608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76F9AAF-A9A2-4997-8697-5AC8031DFD5D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4813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CF4BFD5-46D0-4CBE-8B97-1CF93FA3A793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5017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6E0297F-A2AE-4178-BA69-B15F48893096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5222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5E3028-035E-42CC-8BE3-2AF2E16BF7E0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5427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65F4D4-D24C-4084-93A8-EAB7344C51DF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5632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11BBCED-7422-42F1-86FD-C5B9AA479E79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5837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9FD0714-C367-4ACA-B9BC-28EB6E556231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6041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99BA70D-27FC-413E-AA93-635BF436C975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6246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0E4B60E-666D-4904-9F7C-A0EFCC02B6A2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E595A-2378-4ED4-B354-CAC12526E122}" type="datetimeFigureOut">
              <a:rPr lang="es-MX"/>
              <a:pPr>
                <a:defRPr/>
              </a:pPr>
              <a:t>05/08/2015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2C023-2C3F-4098-9BCE-593554F3456E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C4EE6-420A-4EAD-B943-978AEFA9FC7E}" type="datetimeFigureOut">
              <a:rPr lang="es-MX"/>
              <a:pPr>
                <a:defRPr/>
              </a:pPr>
              <a:t>05/08/2015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A1634-4B11-4C50-8FDA-025382FAEF59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5EF78-8740-4FF2-8AE2-3611C3EAC53D}" type="datetimeFigureOut">
              <a:rPr lang="es-MX"/>
              <a:pPr>
                <a:defRPr/>
              </a:pPr>
              <a:t>05/08/2015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6AB8A-A0D4-4724-BC32-982799AFC48D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149A8-4312-4D14-8901-8BC005E5FC32}" type="datetimeFigureOut">
              <a:rPr lang="es-MX"/>
              <a:pPr>
                <a:defRPr/>
              </a:pPr>
              <a:t>05/08/2015</a:t>
            </a:fld>
            <a:endParaRPr lang="es-MX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6DB17-087C-4242-AF27-4FC11DCE9839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CA8E4-3D8C-4DBB-BE94-111BEAE28CE9}" type="datetimeFigureOut">
              <a:rPr lang="es-MX"/>
              <a:pPr>
                <a:defRPr/>
              </a:pPr>
              <a:t>05/08/2015</a:t>
            </a:fld>
            <a:endParaRPr lang="es-MX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FA007-9BB2-4B91-81C7-C73CCE85826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7D0E-5C94-4B87-BAE6-08C6D7D71DCD}" type="datetimeFigureOut">
              <a:rPr lang="es-MX"/>
              <a:pPr>
                <a:defRPr/>
              </a:pPr>
              <a:t>05/08/2015</a:t>
            </a:fld>
            <a:endParaRPr lang="es-MX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40676-99E6-4215-A741-E3DB08D5ABAD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84428-9955-47A4-A09F-6AC107B75987}" type="datetimeFigureOut">
              <a:rPr lang="es-MX"/>
              <a:pPr>
                <a:defRPr/>
              </a:pPr>
              <a:t>05/08/2015</a:t>
            </a:fld>
            <a:endParaRPr lang="es-MX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66981-E8D8-453D-9F58-4C9049B0CD2D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74277-5984-4F0F-B3BF-5BFF13240D70}" type="datetimeFigureOut">
              <a:rPr lang="es-MX"/>
              <a:pPr>
                <a:defRPr/>
              </a:pPr>
              <a:t>05/08/2015</a:t>
            </a:fld>
            <a:endParaRPr lang="es-MX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B770C-20EF-4BB3-8077-7D23BEAA30AD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39282-3304-4A9E-83FF-28C5AFB98BB4}" type="datetimeFigureOut">
              <a:rPr lang="es-MX"/>
              <a:pPr>
                <a:defRPr/>
              </a:pPr>
              <a:t>05/08/2015</a:t>
            </a:fld>
            <a:endParaRPr lang="es-MX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23CAF4-E6D6-4636-A3A1-FD23BBB04FE4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F7987-2082-4CCE-87BA-9C94F1AAFC63}" type="datetimeFigureOut">
              <a:rPr lang="es-MX"/>
              <a:pPr>
                <a:defRPr/>
              </a:pPr>
              <a:t>05/08/2015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4474A-99E2-4CBF-A0DA-A1F09FE1B073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49BF8-D075-4801-AFC3-3E9309889A16}" type="datetimeFigureOut">
              <a:rPr lang="es-MX"/>
              <a:pPr>
                <a:defRPr/>
              </a:pPr>
              <a:t>05/08/2015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0846A-2C22-4770-B314-21B725D7604B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MX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D242D80-6E2B-4AC8-AA5B-C1EE023213C5}" type="datetimeFigureOut">
              <a:rPr lang="es-MX"/>
              <a:pPr>
                <a:defRPr/>
              </a:pPr>
              <a:t>05/08/2015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1A4997-D436-4E76-ABCD-B3BE3DBBE223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14313" y="71438"/>
            <a:ext cx="87376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MX" sz="3600" b="1">
                <a:solidFill>
                  <a:schemeClr val="bg1"/>
                </a:solidFill>
              </a:rPr>
              <a:t>Reglas básicas para después de los 60 abriles</a:t>
            </a:r>
            <a:endParaRPr lang="es-MX" sz="3600">
              <a:solidFill>
                <a:schemeClr val="bg1"/>
              </a:solidFill>
            </a:endParaRPr>
          </a:p>
        </p:txBody>
      </p:sp>
      <p:pic>
        <p:nvPicPr>
          <p:cNvPr id="14339" name="Picture 2" descr="http://www.concordmonitor.com/csp/mediapool/sites/dt.common.streams.StreamServer.cls?STREAMOID=ZfqVhtokhXxFR4kf5F8R7c$daE2N3K4ZzOUsqbU5sYuTOetmcXt2qZUDiXJf3_MbWCsjLu883Ygn4B49Lvm9bPe2QeMKQdVeZmXF$9l$4uCZ8QDXhaHEp3rvzXRJFdy0KqPHLoMevcTLo3h8xh70Y6N_U_CryOsw6FTOdKL_jpQ-&amp;CONTENTTYPE=image/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800100"/>
            <a:ext cx="9144000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2" descr="http://reparaciondecomputadoras9.files.wordpress.com/2010/10/mous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6286500"/>
            <a:ext cx="785813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8 Conector recto de flecha"/>
          <p:cNvCxnSpPr/>
          <p:nvPr/>
        </p:nvCxnSpPr>
        <p:spPr>
          <a:xfrm rot="10800000" flipV="1">
            <a:off x="714375" y="6572250"/>
            <a:ext cx="857250" cy="1588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2" name="10 CuadroTexto"/>
          <p:cNvSpPr txBox="1">
            <a:spLocks noChangeArrowheads="1"/>
          </p:cNvSpPr>
          <p:nvPr/>
        </p:nvSpPr>
        <p:spPr bwMode="auto">
          <a:xfrm>
            <a:off x="1571625" y="6357938"/>
            <a:ext cx="3214688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s-MX" sz="2000" b="1"/>
              <a:t>Para cambiar de diapositiva</a:t>
            </a:r>
          </a:p>
        </p:txBody>
      </p:sp>
    </p:spTree>
  </p:cSld>
  <p:clrMapOvr>
    <a:masterClrMapping/>
  </p:clrMapOvr>
  <p:transition>
    <p:sndAc>
      <p:stSnd loop="1">
        <p:snd r:embed="rId3" name="Nino Sax   Mi Viej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https://lh4.googleusercontent.com/-k9le59-f114/TWuQFa8jMXI/AAAAAAAAABA/hIFKvTN5xXY/s1600/actividad_fisica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21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5287963"/>
            <a:ext cx="9144000" cy="1570037"/>
          </a:xfrm>
          <a:prstGeom prst="rect">
            <a:avLst/>
          </a:prstGeom>
          <a:solidFill>
            <a:srgbClr val="0000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solidFill>
                  <a:schemeClr val="bg1"/>
                </a:solidFill>
              </a:rPr>
              <a:t>Es hora de usar el dinero que ahorró durante su vida y no guardarlo para que lo disfruten los que no conocen el sacrificio de haberlo conseguido. No es época de inversiones por maravillosas que parezcan pues sólo le traerán angustias y ya es tiempo de paz y tranquilidad. </a:t>
            </a:r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http://contextflorida.com/wp-content/uploads/2013/10/happy-old-ma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8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0" y="0"/>
            <a:ext cx="9144000" cy="12001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MX" b="1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Deje de preocuparse por la situación financiera de hijos y nietos; no se sienta culpable de gastar su dinero en usted mismo. Ya les ofreció lo posible como buena educación. Ahora la responsabilidad es de ellos.</a:t>
            </a:r>
            <a:endParaRPr lang="es-MX">
              <a:latin typeface="Arial" charset="0"/>
              <a:ea typeface="Times New Roman" pitchFamily="18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Sea un poco egoísta pero no usurero. Salga a pasear y dese los gustos de los cuales se privó para que a otros no les faltara lo necesario. </a:t>
            </a:r>
            <a:endParaRPr lang="es-MX">
              <a:ea typeface="Times New Roman" pitchFamily="18" charset="0"/>
              <a:cs typeface="Tahoma" pitchFamily="34" charset="0"/>
            </a:endParaRPr>
          </a:p>
        </p:txBody>
      </p:sp>
      <p:pic>
        <p:nvPicPr>
          <p:cNvPr id="20483" name="Picture 2" descr="http://nwmarriagecounseling.com/wp-content/uploads/2010/02/iStock_000011544566Medium-happy-coupl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8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0"/>
            <a:ext cx="9144000" cy="8302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MX" b="1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Tenga una vida saludable, sin grandes esfuerzos físicos. </a:t>
            </a:r>
          </a:p>
          <a:p>
            <a:r>
              <a:rPr lang="es-MX" b="1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Haga gimnasia moderada y aliméntese bien.</a:t>
            </a:r>
            <a:endParaRPr lang="es-MX" sz="3200">
              <a:latin typeface="Arial" charset="0"/>
              <a:ea typeface="Times New Roman" pitchFamily="18" charset="0"/>
              <a:cs typeface="Tahoma" pitchFamily="34" charset="0"/>
            </a:endParaRPr>
          </a:p>
        </p:txBody>
      </p:sp>
      <p:pic>
        <p:nvPicPr>
          <p:cNvPr id="22530" name="Picture 2" descr="http://i.huffpost.com/gen/1252198/thumbs/o-SMILING-SENIOR-faceboo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57250"/>
            <a:ext cx="914400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farm6.staticflickr.com/5136/5546166751_f1d891ea8a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14438"/>
            <a:ext cx="9144000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/>
              <a:t>Compre lo mejor y más fino. En esta época, un objetivo clave es gastarse el dinero en usted, en sus gustos y caprichos. Recuerde que después de muerto el dinero sólo genera odios y rencores.</a:t>
            </a:r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0"/>
            <a:ext cx="9144000" cy="12001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MX" b="1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Nada de angustiarse por poca cosa. En la vida todo pasa, sean los buenos momentos que deben ser recordados, sean los malos que deben ser rápidamente olvidados.</a:t>
            </a:r>
            <a:endParaRPr lang="es-MX" sz="3200">
              <a:latin typeface="Arial" charset="0"/>
              <a:ea typeface="Times New Roman" pitchFamily="18" charset="0"/>
              <a:cs typeface="Tahoma" pitchFamily="34" charset="0"/>
            </a:endParaRPr>
          </a:p>
        </p:txBody>
      </p:sp>
      <p:pic>
        <p:nvPicPr>
          <p:cNvPr id="26626" name="Picture 4" descr="http://thesurrogatedaughter.org/wp-content/uploads/2013/09/old-man-thinki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4300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85750" y="71438"/>
            <a:ext cx="87153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/>
              <a:t>Independiente de la edad, mantenga vivo el amor siempre.</a:t>
            </a:r>
            <a:endParaRPr lang="es-MX"/>
          </a:p>
        </p:txBody>
      </p:sp>
      <p:pic>
        <p:nvPicPr>
          <p:cNvPr id="28674" name="Picture 2" descr="http://www.lunchdates.com/uploads/userfiles/happy%20senior%20coupl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42938"/>
            <a:ext cx="9144000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http://1.bp.blogspot.com/-sfT9AOJzcfw/TdQh7wJ_b9I/AAAAAAAAAzQ/QlTBNQtCoMw/s1600/P10001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5287963"/>
            <a:ext cx="9144000" cy="15700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/>
              <a:t>Cuide su presencia personal y manténgase limpio. Sea vanidoso: frecuente al peluquero, arréglese las uñas, vaya al dermatólogo, al dentista, y use perfumes y cremas con moderación. Si ya no es joven y guapo, esté por lo menos bien cuidado.</a:t>
            </a:r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http://i.huffpost.com/gen/1069211/thumbs/o-HOW-TO-WORRY-LESS-faceboo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8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/>
              <a:t>Nada de ser muy moderno, intente más bien ser clásico. No haga el ridículo con peinados y atuendos hechos para jovencitos.</a:t>
            </a:r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/>
              <a:t>Esté al día. Lea libros y periódicos, oiga radio, vea buenos programas en la TV, ingrese a internet, envíe y responda e-mails, abra cuentas en las redes sociales, llame a los amigos.</a:t>
            </a:r>
            <a:endParaRPr lang="es-MX"/>
          </a:p>
        </p:txBody>
      </p:sp>
      <p:pic>
        <p:nvPicPr>
          <p:cNvPr id="34818" name="Picture 2" descr="http://www.synel.co.uk/Portals/97882/images/old%20man%20lapto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4300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98425"/>
            <a:ext cx="90725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/>
              <a:t>Respete la opinión de los jóvenes, manifiésteles la suya pero no discuta con ellos a pesar de estar convencido que están equivocados.</a:t>
            </a:r>
            <a:endParaRPr lang="es-MX"/>
          </a:p>
        </p:txBody>
      </p:sp>
      <p:pic>
        <p:nvPicPr>
          <p:cNvPr id="36867" name="Picture 4" descr="http://i1.ytimg.com/vi/09YRs4Ts0w8/maxres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71563"/>
            <a:ext cx="9144000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http://forum.mflenses.com/userpix/200911/big_1116_Old_man_with_cap1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0" y="6027738"/>
            <a:ext cx="9144000" cy="83026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MX" b="1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No viva sólo de recuerdos y jamás use la expresión “en mis tiempos”, pues “su tiempo es hoy”.</a:t>
            </a:r>
            <a:endParaRPr lang="es-MX" sz="3200">
              <a:latin typeface="Arial" charset="0"/>
              <a:ea typeface="Times New Roman" pitchFamily="18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/>
              <a:t>Resista a la tentación de vivir con hijos o nietos y sólo visítelos o esté con ellos como invitado. Consiga más bien un ama de llaves cuando no de más o el fin esté próximo. Puede ser divertido convivir con gente de su generación y, lo más importante, no dará trabajo a nadie.</a:t>
            </a:r>
            <a:endParaRPr lang="es-MX"/>
          </a:p>
        </p:txBody>
      </p:sp>
      <p:pic>
        <p:nvPicPr>
          <p:cNvPr id="40962" name="Picture 2" descr="http://www.carepal.org/Old%20man%20family%2024726606%20medium.rb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00188"/>
            <a:ext cx="9144000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4" descr="http://i.huffpost.com/gen/1186312/thumbs/o-OLD-MAN-TECHNOLOGY-faceboo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14313" y="285750"/>
            <a:ext cx="4786312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/>
              <a:t>Cultive un “hobby” como viajar, caminar, cocinar, leer, bailar, cuidar plantas, pintar, jugar cartas con los amigos, ingresar a Internet, ser voluntario o coleccionar algo. Haga lo que le guste y lo que sus recursos le permitan.</a:t>
            </a:r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elecodecartagena.es/wp-content/uploads/2013/10/apoyo-informatic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8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0"/>
            <a:ext cx="9144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/>
              <a:t>Propóngase siempre aprender algo nuevo o útil y no quedarse al margen de los adelantos tecnológicos.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>
            <a:spLocks noChangeArrowheads="1"/>
          </p:cNvSpPr>
          <p:nvPr/>
        </p:nvSpPr>
        <p:spPr bwMode="auto">
          <a:xfrm>
            <a:off x="0" y="7938"/>
            <a:ext cx="91440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MX" b="1">
                <a:solidFill>
                  <a:schemeClr val="bg1"/>
                </a:solidFill>
                <a:ea typeface="Times New Roman" pitchFamily="18" charset="0"/>
                <a:cs typeface="Tahoma" pitchFamily="34" charset="0"/>
              </a:rPr>
              <a:t>Acepte invitaciones a eventos sociales o culturales. Visite museos, vaya al cine... lo importante es salir de casa por un rato. Pero no se disguste si no lo invitan porque a veces no se puede. Recuerde que cuando usted era joven tampoco invitaba a sus padres a todo.</a:t>
            </a:r>
            <a:endParaRPr lang="es-MX" sz="3200">
              <a:solidFill>
                <a:schemeClr val="bg1"/>
              </a:solidFill>
              <a:latin typeface="Arial" charset="0"/>
              <a:ea typeface="Times New Roman" pitchFamily="18" charset="0"/>
              <a:cs typeface="Tahoma" pitchFamily="34" charset="0"/>
            </a:endParaRPr>
          </a:p>
        </p:txBody>
      </p:sp>
      <p:pic>
        <p:nvPicPr>
          <p:cNvPr id="47107" name="Picture 3" descr="http://www.cakeknifephotography.com/gallery/large/1940-world-war-ball-party-event-airport-unique-classy-boulder-colorado-khyentse-photography-photographer-professional-portrait-cakeknife-happy-fun-special-date-love-pilot-old-man-smile-funny-crowd-dance-part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71625"/>
            <a:ext cx="914400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http://i.huffpost.com/gen/1240901/thumbs/o-MAN-THINKING-faceboo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1" name="Rectangle 1"/>
          <p:cNvSpPr>
            <a:spLocks noChangeArrowheads="1"/>
          </p:cNvSpPr>
          <p:nvPr/>
        </p:nvSpPr>
        <p:spPr bwMode="auto">
          <a:xfrm>
            <a:off x="4500563" y="0"/>
            <a:ext cx="4643437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MX" b="1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Hable poco y oiga más pues su vida y pasado sólo le interesan a usted. Si le preguntan sobre algo, sea breve y procure hablar sólo de cosas buenas y agradables. Jamás se lamente. Hable en tono bajo y cortés. No critique y acepte las situaciones tal como son. Todo es pasajero. </a:t>
            </a:r>
            <a:endParaRPr lang="es-MX" sz="3200">
              <a:latin typeface="Arial" charset="0"/>
              <a:ea typeface="Times New Roman" pitchFamily="18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2" descr="http://alemaniatenecesita.es/wp-content/uploads/2013/12/iStock_000011119404Mediu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3" name="Rectangle 1"/>
          <p:cNvSpPr>
            <a:spLocks noChangeArrowheads="1"/>
          </p:cNvSpPr>
          <p:nvPr/>
        </p:nvSpPr>
        <p:spPr bwMode="auto">
          <a:xfrm>
            <a:off x="0" y="5295900"/>
            <a:ext cx="9144000" cy="15525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MX" b="1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Los dolores y las molestias estarán siempre presentes, no las vuelva más problemáticas de lo que son hablando sobre ellos. Trate de minimizarlos. Al final, lo afectan solamente a usted y son problemas suyos y de sus médicos.</a:t>
            </a:r>
            <a:endParaRPr lang="es-MX" sz="3200">
              <a:latin typeface="Arial" charset="0"/>
              <a:ea typeface="Times New Roman" pitchFamily="18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 descr="http://media.salon.com/2013/05/argentina-pope-tour.jpeg4-1280x9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71438"/>
            <a:ext cx="4357688" cy="2308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/>
              <a:t>No permanezca tan apegado a la religión ahora de viejo, rezando e implorando todo el tiempo como un fanático. Lo bueno es que en breve, podrá hacer sus pedidos personalmente.</a:t>
            </a:r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static.panoramio.com/photos/large/415611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5750"/>
            <a:ext cx="91440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4643438" y="285750"/>
            <a:ext cx="42862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solidFill>
                  <a:schemeClr val="bg1"/>
                </a:solidFill>
              </a:rPr>
              <a:t>Ría, ría mucho, ría de todo. Usted es un suertudo pues ha tenido una vida, y la muerte será sólo una nueva etapa incierta, así como fue incierta toda su vida.</a:t>
            </a:r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1"/>
          <p:cNvSpPr>
            <a:spLocks noChangeArrowheads="1"/>
          </p:cNvSpPr>
          <p:nvPr/>
        </p:nvSpPr>
        <p:spPr bwMode="auto">
          <a:xfrm>
            <a:off x="0" y="0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MX" b="1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Si alguien le dice que usted ya no hace nada de importancia, ignórelo y no se preocupe. Usted ya hizo muchas cosas importantes. Usted y su historia, buena o mala, ya sucedieron.</a:t>
            </a:r>
            <a:endParaRPr lang="es-MX" sz="3200">
              <a:latin typeface="Arial" charset="0"/>
              <a:ea typeface="Times New Roman" pitchFamily="18" charset="0"/>
              <a:cs typeface="Tahoma" pitchFamily="34" charset="0"/>
            </a:endParaRPr>
          </a:p>
        </p:txBody>
      </p:sp>
      <p:pic>
        <p:nvPicPr>
          <p:cNvPr id="57347" name="Picture 2" descr="http://www.gamaplus.eu/blog/wp-content/uploads/2013/09/Post-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4300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4" descr="http://2.bp.blogspot.com/-k2zvjVXmsMI/T0j0ubbGEnI/AAAAAAAAAMs/swS2FP5KyPs/s1600/9_jbrzezinskiimg013926716-edit-2w9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4300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897" name="Rectangle 1"/>
          <p:cNvSpPr>
            <a:spLocks noChangeArrowheads="1"/>
          </p:cNvSpPr>
          <p:nvPr/>
        </p:nvSpPr>
        <p:spPr bwMode="auto">
          <a:xfrm>
            <a:off x="0" y="0"/>
            <a:ext cx="9144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MX" b="1">
                <a:solidFill>
                  <a:schemeClr val="bg1"/>
                </a:solidFill>
                <a:ea typeface="Times New Roman" pitchFamily="18" charset="0"/>
                <a:cs typeface="Tahoma" pitchFamily="34" charset="0"/>
              </a:rPr>
              <a:t>Recuerde lo que dice Mario Benedetti: </a:t>
            </a:r>
          </a:p>
          <a:p>
            <a:r>
              <a:rPr lang="es-MX" b="1" i="1">
                <a:solidFill>
                  <a:schemeClr val="bg1"/>
                </a:solidFill>
                <a:ea typeface="Times New Roman" pitchFamily="18" charset="0"/>
                <a:cs typeface="Tahoma" pitchFamily="34" charset="0"/>
              </a:rPr>
              <a:t>“No te rindas, por favor no cedas aunque el frío queme, aunque el miedo muerda, aunque el sol se ponga y se calle el viento. Aún hay fuego en tu alma, aún hay vida en tus sueños, porque cada día es un comienzo nuevo, porque ésta es la hora y el mejor momento”. </a:t>
            </a:r>
            <a:endParaRPr lang="es-MX" sz="3200" i="1">
              <a:solidFill>
                <a:schemeClr val="bg1"/>
              </a:solidFill>
              <a:latin typeface="Arial" charset="0"/>
              <a:ea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2.bp.blogspot.com/-4BYIJOfkiXQ/US4P9XufdwI/AAAAAAAAA1Y/JGlyhNAUqXk/s1600/la+fot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75" y="0"/>
            <a:ext cx="5572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85750" y="642938"/>
            <a:ext cx="300037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800" b="1">
                <a:latin typeface="Agency FB" pitchFamily="34" charset="0"/>
              </a:rPr>
              <a:t>Tomado de las redes de internet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57188" y="2428875"/>
            <a:ext cx="3000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800" b="1">
                <a:latin typeface="Agency FB" pitchFamily="34" charset="0"/>
              </a:rPr>
              <a:t>Melodía: Mi viejo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57188" y="4714875"/>
            <a:ext cx="30003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800" b="1">
                <a:latin typeface="Agency FB" pitchFamily="34" charset="0"/>
              </a:rPr>
              <a:t>Presentación.</a:t>
            </a:r>
          </a:p>
          <a:p>
            <a:r>
              <a:rPr lang="es-MX" sz="2800" b="1">
                <a:latin typeface="Agency FB" pitchFamily="34" charset="0"/>
              </a:rPr>
              <a:t>Pedro Castro Velasco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glas basicas para la tercera e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Reglas basicas para la tercera edad</Template>
  <TotalTime>1</TotalTime>
  <Words>905</Words>
  <Application>Microsoft Office PowerPoint</Application>
  <PresentationFormat>Presentación en pantalla (4:3)</PresentationFormat>
  <Paragraphs>56</Paragraphs>
  <Slides>25</Slides>
  <Notes>24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2" baseType="lpstr">
      <vt:lpstr>Calibri</vt:lpstr>
      <vt:lpstr>Arial</vt:lpstr>
      <vt:lpstr>Times New Roman</vt:lpstr>
      <vt:lpstr>Tahoma</vt:lpstr>
      <vt:lpstr>Agency FB</vt:lpstr>
      <vt:lpstr>Reglas basicas para la tercera edad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2015-08-05T15:35:13Z</dcterms:created>
  <dcterms:modified xsi:type="dcterms:W3CDTF">2015-08-05T15:36:46Z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sunto">
    <vt:lpwstr>VHS</vt:lpwstr>
  </property>
</Properties>
</file>