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5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00" r:id="rId2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lunes, 15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lunes, 15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lunes, 15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lunes, 15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lunes, 15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lunes, 15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lunes, 15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lunes, 15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lunes, 15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lunes, 15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lunes, 15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lunes, 15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lunes, 15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lunes, 15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lunes, 15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lunes, 15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lunes, 15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lunes, 15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lunes, 15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lunes, 15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lunes, 15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lunes, 15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lunes, 15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lunes, 15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36925" cy="6858000"/>
          </a:xfrm>
          <a:prstGeom prst="rect">
            <a:avLst/>
          </a:prstGeom>
          <a:noFill/>
        </p:spPr>
      </p:pic>
      <p:sp>
        <p:nvSpPr>
          <p:cNvPr id="2" name="Retângulo 1"/>
          <p:cNvSpPr/>
          <p:nvPr/>
        </p:nvSpPr>
        <p:spPr>
          <a:xfrm>
            <a:off x="4500562" y="1428736"/>
            <a:ext cx="387798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Nostalgia...</a:t>
            </a:r>
          </a:p>
        </p:txBody>
      </p:sp>
    </p:spTree>
  </p:cSld>
  <p:clrMapOvr>
    <a:masterClrMapping/>
  </p:clrMapOvr>
  <p:transition spd="med" advTm="5050">
    <p:split orient="vert"/>
    <p:sndAc>
      <p:stSnd loop="1">
        <p:snd r:embed="rId2" name="Zamfir - Theme From Limelight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tângulo 3"/>
          <p:cNvSpPr>
            <a:spLocks noChangeArrowheads="1"/>
          </p:cNvSpPr>
          <p:nvPr/>
        </p:nvSpPr>
        <p:spPr bwMode="auto">
          <a:xfrm>
            <a:off x="684213" y="1052513"/>
            <a:ext cx="45720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chemeClr val="bg1"/>
                </a:solidFill>
              </a:rPr>
              <a:t> DEFINICIÓN DE NOSTALGIA</a:t>
            </a:r>
          </a:p>
          <a:p>
            <a:pPr algn="ctr"/>
            <a:endParaRPr lang="pt-BR">
              <a:solidFill>
                <a:schemeClr val="bg1"/>
              </a:solidFill>
            </a:endParaRPr>
          </a:p>
          <a:p>
            <a:pPr algn="ctr"/>
            <a:r>
              <a:rPr lang="pt-BR">
                <a:solidFill>
                  <a:schemeClr val="bg1"/>
                </a:solidFill>
              </a:rPr>
              <a:t>artículo del Dr. Rogério Brandão, 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Médico oncólogo</a:t>
            </a:r>
          </a:p>
        </p:txBody>
      </p:sp>
    </p:spTree>
  </p:cSld>
  <p:clrMapOvr>
    <a:masterClrMapping/>
  </p:clrMapOvr>
  <p:transition advTm="808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-1466850"/>
            <a:ext cx="9575800" cy="957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tângulo 1"/>
          <p:cNvSpPr>
            <a:spLocks noChangeArrowheads="1"/>
          </p:cNvSpPr>
          <p:nvPr/>
        </p:nvSpPr>
        <p:spPr bwMode="auto">
          <a:xfrm>
            <a:off x="179388" y="3284538"/>
            <a:ext cx="3097212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/>
              <a:t> Como  médico  oncólogo, ya con 29 largos años de</a:t>
            </a:r>
          </a:p>
          <a:p>
            <a:pPr algn="ctr"/>
            <a:r>
              <a:rPr lang="pt-BR" sz="1800"/>
              <a:t>       actuación profesional (...) puedo afirmar que crecí y me modifiqué</a:t>
            </a:r>
          </a:p>
          <a:p>
            <a:pPr algn="ctr"/>
            <a:r>
              <a:rPr lang="pt-BR" sz="1800"/>
              <a:t>con los dramas vividos por mis pacientes...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09638" y="-174625"/>
            <a:ext cx="11242676" cy="703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tângulo 1"/>
          <p:cNvSpPr>
            <a:spLocks noChangeArrowheads="1"/>
          </p:cNvSpPr>
          <p:nvPr/>
        </p:nvSpPr>
        <p:spPr bwMode="auto">
          <a:xfrm>
            <a:off x="3924300" y="908050"/>
            <a:ext cx="4572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/>
              <a:t>No conocemos</a:t>
            </a:r>
          </a:p>
          <a:p>
            <a:pPr algn="ctr"/>
            <a:r>
              <a:rPr lang="pt-BR" sz="1800"/>
              <a:t>nuestra verdadera dimensión hasta que,</a:t>
            </a:r>
          </a:p>
          <a:p>
            <a:pPr algn="ctr"/>
            <a:r>
              <a:rPr lang="pt-BR" sz="1800"/>
              <a:t>atrapados por la adversidad,</a:t>
            </a:r>
          </a:p>
          <a:p>
            <a:pPr algn="ctr"/>
            <a:r>
              <a:rPr lang="pt-BR" sz="1800"/>
              <a:t>       descubrimos que somos capaces de ir mucho más allá...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2"/>
          <p:cNvPicPr>
            <a:picLocks noChangeAspect="1"/>
          </p:cNvPicPr>
          <p:nvPr/>
        </p:nvPicPr>
        <p:blipFill>
          <a:blip r:embed="rId2"/>
          <a:srcRect l="1630" t="12164" r="-1630" b="11575"/>
          <a:stretch>
            <a:fillRect/>
          </a:stretch>
        </p:blipFill>
        <p:spPr bwMode="auto">
          <a:xfrm>
            <a:off x="-2052638" y="0"/>
            <a:ext cx="12136438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tângulo 1"/>
          <p:cNvSpPr>
            <a:spLocks noChangeArrowheads="1"/>
          </p:cNvSpPr>
          <p:nvPr/>
        </p:nvSpPr>
        <p:spPr bwMode="auto">
          <a:xfrm>
            <a:off x="5830888" y="4084638"/>
            <a:ext cx="3313112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/>
              <a:t>  Me acuerdo con  emoción  del Hospital  del  Cáncer  de  Pernambuco,</a:t>
            </a:r>
          </a:p>
          <a:p>
            <a:pPr algn="ctr"/>
            <a:r>
              <a:rPr lang="pt-BR" sz="1800"/>
              <a:t>       donde  di  mis primeros pasos como profesional... Comencé a</a:t>
            </a:r>
          </a:p>
          <a:p>
            <a:pPr algn="ctr"/>
            <a:r>
              <a:rPr lang="pt-BR" sz="1800"/>
              <a:t>       frecuentar la enfermería infantil y me apasioné por la oncopediatría.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0363" y="-531813"/>
            <a:ext cx="9618663" cy="7985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tângulo 1"/>
          <p:cNvSpPr>
            <a:spLocks noChangeArrowheads="1"/>
          </p:cNvSpPr>
          <p:nvPr/>
        </p:nvSpPr>
        <p:spPr bwMode="auto">
          <a:xfrm>
            <a:off x="5611813" y="185738"/>
            <a:ext cx="3254375" cy="2492375"/>
          </a:xfrm>
          <a:prstGeom prst="rect">
            <a:avLst/>
          </a:prstGeom>
          <a:solidFill>
            <a:schemeClr val="accent6">
              <a:lumMod val="20000"/>
              <a:lumOff val="80000"/>
              <a:alpha val="5294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dirty="0"/>
              <a:t> </a:t>
            </a:r>
            <a:r>
              <a:rPr lang="pt-BR" sz="1800" dirty="0" err="1"/>
              <a:t>Viví</a:t>
            </a:r>
            <a:r>
              <a:rPr lang="pt-BR" sz="1800" dirty="0"/>
              <a:t> </a:t>
            </a:r>
            <a:r>
              <a:rPr lang="pt-BR" sz="1800" dirty="0" err="1"/>
              <a:t>los</a:t>
            </a:r>
            <a:r>
              <a:rPr lang="pt-BR" sz="1800" dirty="0"/>
              <a:t> dramas de mis pacientes, </a:t>
            </a:r>
            <a:r>
              <a:rPr lang="pt-BR" sz="1800" dirty="0" err="1"/>
              <a:t>niños</a:t>
            </a:r>
            <a:r>
              <a:rPr lang="pt-BR" sz="1800" dirty="0"/>
              <a:t> </a:t>
            </a:r>
            <a:r>
              <a:rPr lang="pt-BR" sz="1800" dirty="0" err="1"/>
              <a:t>víctimas</a:t>
            </a:r>
            <a:r>
              <a:rPr lang="pt-BR" sz="1800" dirty="0"/>
              <a:t> inocentes </a:t>
            </a:r>
            <a:r>
              <a:rPr lang="pt-BR" sz="1800" dirty="0" err="1"/>
              <a:t>del</a:t>
            </a:r>
            <a:r>
              <a:rPr lang="pt-BR" sz="1800" dirty="0"/>
              <a:t> </a:t>
            </a:r>
            <a:r>
              <a:rPr lang="pt-BR" sz="1800" dirty="0" err="1"/>
              <a:t>cáncer</a:t>
            </a:r>
            <a:r>
              <a:rPr lang="pt-BR" sz="1800" dirty="0"/>
              <a:t>. </a:t>
            </a:r>
            <a:endParaRPr lang="pt-BR" sz="1800" dirty="0"/>
          </a:p>
          <a:p>
            <a:pPr algn="ctr">
              <a:defRPr/>
            </a:pPr>
            <a:endParaRPr lang="pt-BR" sz="1800" dirty="0"/>
          </a:p>
          <a:p>
            <a:pPr algn="ctr">
              <a:defRPr/>
            </a:pPr>
            <a:r>
              <a:rPr lang="pt-BR" sz="1800" dirty="0" err="1"/>
              <a:t>Con</a:t>
            </a:r>
            <a:r>
              <a:rPr lang="pt-BR" sz="1800" dirty="0"/>
              <a:t>  </a:t>
            </a:r>
            <a:r>
              <a:rPr lang="pt-BR" sz="1800" dirty="0" err="1"/>
              <a:t>el</a:t>
            </a:r>
            <a:r>
              <a:rPr lang="pt-BR" sz="1800" dirty="0"/>
              <a:t> </a:t>
            </a:r>
            <a:r>
              <a:rPr lang="pt-BR" sz="1800" dirty="0" err="1"/>
              <a:t>nacimiento</a:t>
            </a:r>
            <a:r>
              <a:rPr lang="pt-BR" sz="1800" dirty="0"/>
              <a:t> de mi </a:t>
            </a:r>
            <a:r>
              <a:rPr lang="pt-BR" sz="1800" dirty="0" err="1"/>
              <a:t>primera</a:t>
            </a:r>
            <a:r>
              <a:rPr lang="pt-BR" sz="1800" dirty="0"/>
              <a:t> </a:t>
            </a:r>
            <a:r>
              <a:rPr lang="pt-BR" sz="1800" dirty="0" err="1"/>
              <a:t>hija</a:t>
            </a:r>
            <a:r>
              <a:rPr lang="pt-BR" sz="1800" dirty="0"/>
              <a:t>, </a:t>
            </a:r>
            <a:r>
              <a:rPr lang="pt-BR" sz="1800" dirty="0" err="1"/>
              <a:t>comencé</a:t>
            </a:r>
            <a:r>
              <a:rPr lang="pt-BR" sz="1800" dirty="0"/>
              <a:t> a</a:t>
            </a:r>
          </a:p>
          <a:p>
            <a:pPr algn="ctr">
              <a:defRPr/>
            </a:pPr>
            <a:r>
              <a:rPr lang="pt-BR" sz="1800" dirty="0" err="1"/>
              <a:t>acobardarme</a:t>
            </a:r>
            <a:r>
              <a:rPr lang="pt-BR" sz="1800" dirty="0"/>
              <a:t> </a:t>
            </a:r>
            <a:r>
              <a:rPr lang="pt-BR" sz="1800" dirty="0"/>
              <a:t>al ver </a:t>
            </a:r>
            <a:r>
              <a:rPr lang="pt-BR" sz="1800" dirty="0" err="1"/>
              <a:t>el</a:t>
            </a:r>
            <a:r>
              <a:rPr lang="pt-BR" sz="1800" dirty="0"/>
              <a:t> </a:t>
            </a:r>
            <a:r>
              <a:rPr lang="pt-BR" sz="1800" dirty="0" err="1"/>
              <a:t>sufrimiento</a:t>
            </a:r>
            <a:r>
              <a:rPr lang="pt-BR" sz="1800" dirty="0"/>
              <a:t> de </a:t>
            </a:r>
            <a:r>
              <a:rPr lang="pt-BR" sz="1800" dirty="0" err="1"/>
              <a:t>los</a:t>
            </a:r>
            <a:r>
              <a:rPr lang="pt-BR" sz="1800" dirty="0"/>
              <a:t> </a:t>
            </a:r>
            <a:r>
              <a:rPr lang="pt-BR" sz="1800" dirty="0" err="1"/>
              <a:t>niños</a:t>
            </a:r>
            <a:r>
              <a:rPr lang="pt-BR" dirty="0"/>
              <a:t>.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-1323975"/>
            <a:ext cx="9505950" cy="950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tângulo 1"/>
          <p:cNvSpPr>
            <a:spLocks noChangeArrowheads="1"/>
          </p:cNvSpPr>
          <p:nvPr/>
        </p:nvSpPr>
        <p:spPr bwMode="auto">
          <a:xfrm>
            <a:off x="2916238" y="4149725"/>
            <a:ext cx="4572000" cy="21240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dirty="0"/>
              <a:t> </a:t>
            </a:r>
            <a:r>
              <a:rPr lang="pt-BR" sz="1800" dirty="0"/>
              <a:t>Hasta </a:t>
            </a:r>
            <a:r>
              <a:rPr lang="pt-BR" sz="1800" dirty="0" err="1"/>
              <a:t>el</a:t>
            </a:r>
            <a:r>
              <a:rPr lang="pt-BR" sz="1800" dirty="0"/>
              <a:t> </a:t>
            </a:r>
            <a:r>
              <a:rPr lang="pt-BR" sz="1800" dirty="0" err="1"/>
              <a:t>día</a:t>
            </a:r>
            <a:r>
              <a:rPr lang="pt-BR" sz="1800" dirty="0"/>
              <a:t>  </a:t>
            </a:r>
            <a:r>
              <a:rPr lang="pt-BR" sz="1800" dirty="0" err="1"/>
              <a:t>en</a:t>
            </a:r>
            <a:r>
              <a:rPr lang="pt-BR" sz="1800" dirty="0"/>
              <a:t>  que  </a:t>
            </a:r>
            <a:r>
              <a:rPr lang="pt-BR" sz="1800" dirty="0" err="1"/>
              <a:t>un</a:t>
            </a:r>
            <a:r>
              <a:rPr lang="pt-BR" sz="1800" dirty="0"/>
              <a:t>  </a:t>
            </a:r>
            <a:r>
              <a:rPr lang="pt-BR" sz="1800" dirty="0" err="1"/>
              <a:t>ángel</a:t>
            </a:r>
            <a:r>
              <a:rPr lang="pt-BR" sz="1800" dirty="0"/>
              <a:t> </a:t>
            </a:r>
            <a:r>
              <a:rPr lang="pt-BR" sz="1800" dirty="0" err="1"/>
              <a:t>pasó</a:t>
            </a:r>
            <a:r>
              <a:rPr lang="pt-BR" sz="1800" dirty="0"/>
              <a:t> por mi! Mi </a:t>
            </a:r>
            <a:r>
              <a:rPr lang="pt-BR" sz="1800" dirty="0" err="1"/>
              <a:t>ángel</a:t>
            </a:r>
            <a:r>
              <a:rPr lang="pt-BR" sz="1800" dirty="0"/>
              <a:t> </a:t>
            </a:r>
            <a:r>
              <a:rPr lang="pt-BR" sz="1800" dirty="0" err="1"/>
              <a:t>vino</a:t>
            </a:r>
            <a:r>
              <a:rPr lang="pt-BR" sz="1800" dirty="0"/>
              <a:t> bajo </a:t>
            </a:r>
            <a:r>
              <a:rPr lang="pt-BR" sz="1800" dirty="0" err="1"/>
              <a:t>la</a:t>
            </a:r>
            <a:r>
              <a:rPr lang="pt-BR" sz="1800" dirty="0"/>
              <a:t> forma de</a:t>
            </a:r>
          </a:p>
          <a:p>
            <a:pPr algn="ctr">
              <a:defRPr/>
            </a:pPr>
            <a:r>
              <a:rPr lang="pt-BR" sz="1800" dirty="0"/>
              <a:t> una </a:t>
            </a:r>
            <a:r>
              <a:rPr lang="pt-BR" sz="1800" dirty="0" err="1"/>
              <a:t>niña</a:t>
            </a:r>
            <a:r>
              <a:rPr lang="pt-BR" sz="1800" dirty="0"/>
              <a:t> de 11 </a:t>
            </a:r>
            <a:r>
              <a:rPr lang="pt-BR" sz="1800" dirty="0" err="1"/>
              <a:t>años</a:t>
            </a:r>
            <a:r>
              <a:rPr lang="pt-BR" sz="1800" dirty="0"/>
              <a:t>, </a:t>
            </a:r>
            <a:r>
              <a:rPr lang="pt-BR" sz="1800" dirty="0" err="1"/>
              <a:t>afectada</a:t>
            </a:r>
            <a:r>
              <a:rPr lang="pt-BR" sz="1800" dirty="0"/>
              <a:t> por dos  largos  </a:t>
            </a:r>
            <a:r>
              <a:rPr lang="pt-BR" sz="1800" dirty="0" err="1"/>
              <a:t>años</a:t>
            </a:r>
            <a:r>
              <a:rPr lang="pt-BR" sz="1800" dirty="0"/>
              <a:t> de diversos </a:t>
            </a:r>
            <a:r>
              <a:rPr lang="pt-BR" sz="1800" dirty="0" err="1"/>
              <a:t>tratamientos</a:t>
            </a:r>
            <a:r>
              <a:rPr lang="pt-BR" sz="1800" dirty="0"/>
              <a:t>,</a:t>
            </a:r>
          </a:p>
          <a:p>
            <a:pPr algn="ctr">
              <a:defRPr/>
            </a:pPr>
            <a:r>
              <a:rPr lang="pt-BR" sz="1800" dirty="0" err="1"/>
              <a:t>manipulaciones</a:t>
            </a:r>
            <a:r>
              <a:rPr lang="pt-BR" sz="1800" dirty="0"/>
              <a:t>, </a:t>
            </a:r>
            <a:r>
              <a:rPr lang="pt-BR" sz="1800" dirty="0" err="1"/>
              <a:t>inyecciones</a:t>
            </a:r>
            <a:r>
              <a:rPr lang="pt-BR" sz="1800" dirty="0"/>
              <a:t> y todas </a:t>
            </a:r>
            <a:r>
              <a:rPr lang="pt-BR" sz="1800" dirty="0" err="1"/>
              <a:t>las</a:t>
            </a:r>
            <a:r>
              <a:rPr lang="pt-BR" sz="1800" dirty="0"/>
              <a:t> </a:t>
            </a:r>
            <a:r>
              <a:rPr lang="pt-BR" sz="1800" dirty="0" err="1"/>
              <a:t>molestias</a:t>
            </a:r>
            <a:r>
              <a:rPr lang="pt-BR" sz="1800" dirty="0"/>
              <a:t> traídas por </a:t>
            </a:r>
            <a:r>
              <a:rPr lang="pt-BR" sz="1800" dirty="0" err="1"/>
              <a:t>los</a:t>
            </a:r>
            <a:r>
              <a:rPr lang="pt-BR" sz="1800" dirty="0"/>
              <a:t> programas  de  químicos y radioterapias.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7163" y="-485775"/>
            <a:ext cx="10129838" cy="734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tângulo 1"/>
          <p:cNvSpPr>
            <a:spLocks noChangeArrowheads="1"/>
          </p:cNvSpPr>
          <p:nvPr/>
        </p:nvSpPr>
        <p:spPr bwMode="auto">
          <a:xfrm>
            <a:off x="755650" y="4724400"/>
            <a:ext cx="457200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/>
              <a:t>Pero nunca vi a mi</a:t>
            </a:r>
          </a:p>
          <a:p>
            <a:pPr algn="ctr"/>
            <a:r>
              <a:rPr lang="pt-BR" sz="1800"/>
              <a:t> pequeño ángel flaquear. La vi llorar muchas veces;  también vi miedo em sus</a:t>
            </a:r>
          </a:p>
          <a:p>
            <a:pPr algn="ctr"/>
            <a:r>
              <a:rPr lang="pt-BR" sz="1800"/>
              <a:t>ojitos; pero, eso es humano!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69913"/>
            <a:ext cx="9324975" cy="7845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tângulo 1"/>
          <p:cNvSpPr>
            <a:spLocks noChangeArrowheads="1"/>
          </p:cNvSpPr>
          <p:nvPr/>
        </p:nvSpPr>
        <p:spPr bwMode="auto">
          <a:xfrm>
            <a:off x="2365375" y="5380038"/>
            <a:ext cx="4151313" cy="147796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800" dirty="0" err="1">
                <a:solidFill>
                  <a:schemeClr val="bg1"/>
                </a:solidFill>
              </a:rPr>
              <a:t>Un</a:t>
            </a:r>
            <a:r>
              <a:rPr lang="pt-BR" sz="1800" dirty="0">
                <a:solidFill>
                  <a:schemeClr val="bg1"/>
                </a:solidFill>
              </a:rPr>
              <a:t> </a:t>
            </a:r>
            <a:r>
              <a:rPr lang="pt-BR" sz="1800" dirty="0" err="1">
                <a:solidFill>
                  <a:schemeClr val="bg1"/>
                </a:solidFill>
              </a:rPr>
              <a:t>día</a:t>
            </a:r>
            <a:r>
              <a:rPr lang="pt-BR" sz="1800" dirty="0">
                <a:solidFill>
                  <a:schemeClr val="bg1"/>
                </a:solidFill>
              </a:rPr>
              <a:t>, </a:t>
            </a:r>
            <a:r>
              <a:rPr lang="pt-BR" sz="1800" dirty="0" err="1">
                <a:solidFill>
                  <a:schemeClr val="bg1"/>
                </a:solidFill>
              </a:rPr>
              <a:t>llegué</a:t>
            </a:r>
            <a:r>
              <a:rPr lang="pt-BR" sz="1800" dirty="0">
                <a:solidFill>
                  <a:schemeClr val="bg1"/>
                </a:solidFill>
              </a:rPr>
              <a:t> al hospital </a:t>
            </a:r>
            <a:r>
              <a:rPr lang="pt-BR" sz="1800" dirty="0" err="1">
                <a:solidFill>
                  <a:schemeClr val="bg1"/>
                </a:solidFill>
              </a:rPr>
              <a:t>temprano</a:t>
            </a:r>
            <a:r>
              <a:rPr lang="pt-BR" sz="1800" dirty="0">
                <a:solidFill>
                  <a:schemeClr val="bg1"/>
                </a:solidFill>
              </a:rPr>
              <a:t>  y </a:t>
            </a:r>
            <a:r>
              <a:rPr lang="pt-BR" sz="1800" dirty="0" err="1">
                <a:solidFill>
                  <a:schemeClr val="bg1"/>
                </a:solidFill>
              </a:rPr>
              <a:t>encontré</a:t>
            </a:r>
            <a:r>
              <a:rPr lang="pt-BR" sz="1800" dirty="0">
                <a:solidFill>
                  <a:schemeClr val="bg1"/>
                </a:solidFill>
              </a:rPr>
              <a:t> a mi </a:t>
            </a:r>
            <a:r>
              <a:rPr lang="pt-BR" sz="1800" dirty="0" err="1">
                <a:solidFill>
                  <a:schemeClr val="bg1"/>
                </a:solidFill>
              </a:rPr>
              <a:t>ángel</a:t>
            </a:r>
            <a:r>
              <a:rPr lang="pt-BR" sz="1800" dirty="0">
                <a:solidFill>
                  <a:schemeClr val="bg1"/>
                </a:solidFill>
              </a:rPr>
              <a:t> sola </a:t>
            </a:r>
            <a:r>
              <a:rPr lang="pt-BR" sz="1800" dirty="0" err="1">
                <a:solidFill>
                  <a:schemeClr val="bg1"/>
                </a:solidFill>
              </a:rPr>
              <a:t>en</a:t>
            </a:r>
            <a:r>
              <a:rPr lang="pt-BR" sz="1800" dirty="0">
                <a:solidFill>
                  <a:schemeClr val="bg1"/>
                </a:solidFill>
              </a:rPr>
              <a:t> </a:t>
            </a:r>
            <a:r>
              <a:rPr lang="pt-BR" sz="1800" dirty="0" err="1">
                <a:solidFill>
                  <a:schemeClr val="bg1"/>
                </a:solidFill>
              </a:rPr>
              <a:t>su</a:t>
            </a:r>
            <a:r>
              <a:rPr lang="pt-BR" sz="1800" dirty="0">
                <a:solidFill>
                  <a:schemeClr val="bg1"/>
                </a:solidFill>
              </a:rPr>
              <a:t> </a:t>
            </a:r>
            <a:r>
              <a:rPr lang="pt-BR" sz="1800" dirty="0" err="1">
                <a:solidFill>
                  <a:schemeClr val="bg1"/>
                </a:solidFill>
              </a:rPr>
              <a:t>cuarto</a:t>
            </a:r>
            <a:r>
              <a:rPr lang="pt-BR" sz="1800" dirty="0">
                <a:solidFill>
                  <a:schemeClr val="bg1"/>
                </a:solidFill>
              </a:rPr>
              <a:t>.</a:t>
            </a:r>
          </a:p>
          <a:p>
            <a:pPr algn="ctr">
              <a:defRPr/>
            </a:pPr>
            <a:r>
              <a:rPr lang="pt-BR" sz="1800" dirty="0">
                <a:solidFill>
                  <a:schemeClr val="bg1"/>
                </a:solidFill>
              </a:rPr>
              <a:t>Le </a:t>
            </a:r>
            <a:r>
              <a:rPr lang="pt-BR" sz="1800" dirty="0" err="1">
                <a:solidFill>
                  <a:schemeClr val="bg1"/>
                </a:solidFill>
              </a:rPr>
              <a:t>pregunté</a:t>
            </a:r>
            <a:r>
              <a:rPr lang="pt-BR" sz="1800" dirty="0">
                <a:solidFill>
                  <a:schemeClr val="bg1"/>
                </a:solidFill>
              </a:rPr>
              <a:t> por </a:t>
            </a:r>
            <a:r>
              <a:rPr lang="pt-BR" sz="1800" dirty="0" err="1">
                <a:solidFill>
                  <a:schemeClr val="bg1"/>
                </a:solidFill>
              </a:rPr>
              <a:t>su</a:t>
            </a:r>
            <a:r>
              <a:rPr lang="pt-BR" sz="1800" dirty="0">
                <a:solidFill>
                  <a:schemeClr val="bg1"/>
                </a:solidFill>
              </a:rPr>
              <a:t> madre. La </a:t>
            </a:r>
            <a:r>
              <a:rPr lang="pt-BR" sz="1800" dirty="0" err="1">
                <a:solidFill>
                  <a:schemeClr val="bg1"/>
                </a:solidFill>
              </a:rPr>
              <a:t>respuesta</a:t>
            </a:r>
            <a:r>
              <a:rPr lang="pt-BR" sz="1800" dirty="0">
                <a:solidFill>
                  <a:schemeClr val="bg1"/>
                </a:solidFill>
              </a:rPr>
              <a:t> que </a:t>
            </a:r>
            <a:r>
              <a:rPr lang="pt-BR" sz="1800" dirty="0" err="1">
                <a:solidFill>
                  <a:schemeClr val="bg1"/>
                </a:solidFill>
              </a:rPr>
              <a:t>recibí</a:t>
            </a:r>
            <a:r>
              <a:rPr lang="pt-BR" sz="1800" dirty="0">
                <a:solidFill>
                  <a:schemeClr val="bg1"/>
                </a:solidFill>
              </a:rPr>
              <a:t>, </a:t>
            </a:r>
            <a:r>
              <a:rPr lang="pt-BR" sz="1800" dirty="0" err="1">
                <a:solidFill>
                  <a:schemeClr val="bg1"/>
                </a:solidFill>
              </a:rPr>
              <a:t>aún</a:t>
            </a:r>
            <a:r>
              <a:rPr lang="pt-BR" sz="1800" dirty="0">
                <a:solidFill>
                  <a:schemeClr val="bg1"/>
                </a:solidFill>
              </a:rPr>
              <a:t> </a:t>
            </a:r>
            <a:r>
              <a:rPr lang="pt-BR" sz="1800" dirty="0" err="1">
                <a:solidFill>
                  <a:schemeClr val="bg1"/>
                </a:solidFill>
              </a:rPr>
              <a:t>hoy</a:t>
            </a:r>
            <a:r>
              <a:rPr lang="pt-BR" sz="1800" dirty="0">
                <a:solidFill>
                  <a:schemeClr val="bg1"/>
                </a:solidFill>
              </a:rPr>
              <a:t>, no consigo contar </a:t>
            </a:r>
          </a:p>
          <a:p>
            <a:pPr algn="ctr">
              <a:defRPr/>
            </a:pPr>
            <a:r>
              <a:rPr lang="pt-BR" sz="1800" dirty="0" err="1">
                <a:solidFill>
                  <a:schemeClr val="bg1"/>
                </a:solidFill>
              </a:rPr>
              <a:t>sin</a:t>
            </a:r>
            <a:r>
              <a:rPr lang="pt-BR" sz="1800" dirty="0">
                <a:solidFill>
                  <a:schemeClr val="bg1"/>
                </a:solidFill>
              </a:rPr>
              <a:t> </a:t>
            </a:r>
            <a:r>
              <a:rPr lang="pt-BR" sz="1800" dirty="0" err="1">
                <a:solidFill>
                  <a:schemeClr val="bg1"/>
                </a:solidFill>
              </a:rPr>
              <a:t>revivir</a:t>
            </a:r>
            <a:r>
              <a:rPr lang="pt-BR" sz="1800" dirty="0">
                <a:solidFill>
                  <a:schemeClr val="bg1"/>
                </a:solidFill>
              </a:rPr>
              <a:t> una profunda </a:t>
            </a:r>
            <a:r>
              <a:rPr lang="pt-BR" sz="1800" dirty="0" err="1">
                <a:solidFill>
                  <a:schemeClr val="bg1"/>
                </a:solidFill>
              </a:rPr>
              <a:t>emoción</a:t>
            </a:r>
            <a:r>
              <a:rPr lang="pt-BR" sz="1800" dirty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65138"/>
            <a:ext cx="9144000" cy="1044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tângulo 1"/>
          <p:cNvSpPr>
            <a:spLocks noChangeArrowheads="1"/>
          </p:cNvSpPr>
          <p:nvPr/>
        </p:nvSpPr>
        <p:spPr bwMode="auto">
          <a:xfrm>
            <a:off x="4284663" y="4868863"/>
            <a:ext cx="4572000" cy="1754187"/>
          </a:xfrm>
          <a:prstGeom prst="rect">
            <a:avLst/>
          </a:prstGeom>
          <a:solidFill>
            <a:srgbClr val="E6B9B8">
              <a:alpha val="4705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/>
              <a:t>— Tío, — me dijo ella — a veces mi mamá sale del cuarto para llorar</a:t>
            </a:r>
          </a:p>
          <a:p>
            <a:pPr algn="ctr"/>
            <a:r>
              <a:rPr lang="pt-BR" sz="1800"/>
              <a:t> escondida en los corredores... Cuando yo muera, creo que ella se quedará con mucha nostalgia. Pero yo no tengo miedo de morir, tío. </a:t>
            </a:r>
          </a:p>
          <a:p>
            <a:pPr algn="ctr"/>
            <a:r>
              <a:rPr lang="pt-BR" sz="1800"/>
              <a:t>¡Yo  no nací para esta vida!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3238" y="-122238"/>
            <a:ext cx="10331451" cy="698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tângulo 1"/>
          <p:cNvSpPr>
            <a:spLocks noChangeArrowheads="1"/>
          </p:cNvSpPr>
          <p:nvPr/>
        </p:nvSpPr>
        <p:spPr bwMode="auto">
          <a:xfrm>
            <a:off x="4427538" y="4445000"/>
            <a:ext cx="4572000" cy="2032000"/>
          </a:xfrm>
          <a:prstGeom prst="rect">
            <a:avLst/>
          </a:prstGeom>
          <a:solidFill>
            <a:srgbClr val="F2DCDB">
              <a:alpha val="47842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/>
              <a:t>Pregunté:</a:t>
            </a:r>
          </a:p>
          <a:p>
            <a:pPr algn="ctr"/>
            <a:r>
              <a:rPr lang="pt-BR" sz="1800"/>
              <a:t> — ¿Y qué representa la muerte para tí, querida mía?</a:t>
            </a:r>
          </a:p>
          <a:p>
            <a:pPr algn="ctr"/>
            <a:r>
              <a:rPr lang="pt-BR" sz="1800"/>
              <a:t> — Mira tío, cuando  somos pequeños, a veces, vamos a dormir en la cama de nuestros padres y, al otro día, despertamos en nuestra propia cama, cierto?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-1365250"/>
            <a:ext cx="9396413" cy="958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tângulo 1"/>
          <p:cNvSpPr>
            <a:spLocks noChangeArrowheads="1"/>
          </p:cNvSpPr>
          <p:nvPr/>
        </p:nvSpPr>
        <p:spPr bwMode="auto">
          <a:xfrm>
            <a:off x="2411413" y="836613"/>
            <a:ext cx="45720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/>
              <a:t> (Recordé a mis hijas, en su época de niñas de 6 y 2 años, con ellas, yo</a:t>
            </a:r>
          </a:p>
          <a:p>
            <a:pPr algn="ctr"/>
            <a:r>
              <a:rPr lang="pt-BR" sz="1800"/>
              <a:t> procedía exactamente así.)</a:t>
            </a:r>
          </a:p>
          <a:p>
            <a:pPr algn="ctr"/>
            <a:r>
              <a:rPr lang="pt-BR" sz="1800"/>
              <a:t> — Sí, es cierto.</a:t>
            </a:r>
          </a:p>
          <a:p>
            <a:pPr algn="ctr"/>
            <a:r>
              <a:rPr lang="pt-BR" sz="1800"/>
              <a:t> — Un día yo voy a dormir y mi Padre vendrá a buscarme. Voy a despertar en Su casa,</a:t>
            </a:r>
          </a:p>
          <a:p>
            <a:pPr algn="ctr"/>
            <a:r>
              <a:rPr lang="pt-BR" sz="1800"/>
              <a:t>En mi vida verdadera!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-134938"/>
            <a:ext cx="9505950" cy="7127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tângulo 1"/>
          <p:cNvSpPr>
            <a:spLocks noChangeArrowheads="1"/>
          </p:cNvSpPr>
          <p:nvPr/>
        </p:nvSpPr>
        <p:spPr bwMode="auto">
          <a:xfrm>
            <a:off x="250825" y="1773238"/>
            <a:ext cx="28797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/>
              <a:t>Me quedé “petrificado", no sabía qué decir. Sorprendido con la madurez con la</a:t>
            </a:r>
          </a:p>
          <a:p>
            <a:pPr algn="ctr"/>
            <a:r>
              <a:rPr lang="pt-BR" sz="1800"/>
              <a:t>que el sufrimiento aceleró la visión y la espiritualidad de aquella niña.</a:t>
            </a:r>
          </a:p>
          <a:p>
            <a:pPr algn="ctr"/>
            <a:r>
              <a:rPr lang="pt-BR" sz="1800"/>
              <a:t> — Y mi madre se quedará con nostalgia — añadió.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-315913"/>
            <a:ext cx="9251950" cy="7578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tângulo 1"/>
          <p:cNvSpPr>
            <a:spLocks noChangeArrowheads="1"/>
          </p:cNvSpPr>
          <p:nvPr/>
        </p:nvSpPr>
        <p:spPr bwMode="auto">
          <a:xfrm>
            <a:off x="827088" y="1484313"/>
            <a:ext cx="4572000" cy="1477962"/>
          </a:xfrm>
          <a:prstGeom prst="rect">
            <a:avLst/>
          </a:prstGeom>
          <a:solidFill>
            <a:srgbClr val="F2F2F2">
              <a:alpha val="5607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/>
              <a:t>Emocionado,  conteniendo  una  lágrima y un suspiro, pregunté:</a:t>
            </a:r>
          </a:p>
          <a:p>
            <a:pPr algn="ctr"/>
            <a:r>
              <a:rPr lang="pt-BR" sz="1800"/>
              <a:t> —  ¿Y qué es lo que significa para tí “nostalgia”, mi querida?</a:t>
            </a:r>
          </a:p>
          <a:p>
            <a:pPr algn="ctr"/>
            <a:r>
              <a:rPr lang="pt-BR" sz="1800"/>
              <a:t> — </a:t>
            </a:r>
            <a:r>
              <a:rPr lang="pt-BR" sz="1800">
                <a:solidFill>
                  <a:srgbClr val="FF0000"/>
                </a:solidFill>
              </a:rPr>
              <a:t>Nostalgia es el amor que se queda!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03263" y="-100013"/>
            <a:ext cx="10460038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tângulo 1"/>
          <p:cNvSpPr>
            <a:spLocks noChangeArrowheads="1"/>
          </p:cNvSpPr>
          <p:nvPr/>
        </p:nvSpPr>
        <p:spPr bwMode="auto">
          <a:xfrm>
            <a:off x="2663825" y="860425"/>
            <a:ext cx="4572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/>
              <a:t>Hoy,  a los 53 años de edad, desafío a quien sea a dar una mejor definición,</a:t>
            </a:r>
          </a:p>
          <a:p>
            <a:pPr algn="ctr"/>
            <a:r>
              <a:rPr lang="pt-BR" sz="1800"/>
              <a:t>más directa y simple para la palabra </a:t>
            </a:r>
            <a:r>
              <a:rPr lang="pt-BR" sz="1800">
                <a:solidFill>
                  <a:srgbClr val="FF0000"/>
                </a:solidFill>
              </a:rPr>
              <a:t>nostalgia: es el amor que se queda!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79425"/>
            <a:ext cx="9467850" cy="755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tângulo 1"/>
          <p:cNvSpPr>
            <a:spLocks noChangeArrowheads="1"/>
          </p:cNvSpPr>
          <p:nvPr/>
        </p:nvSpPr>
        <p:spPr bwMode="auto">
          <a:xfrm>
            <a:off x="2592388" y="404813"/>
            <a:ext cx="457200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/>
              <a:t>Mi  angelito ya se fue, hace muchos años. Pero, me dejó una gran lección que ayudó</a:t>
            </a:r>
          </a:p>
          <a:p>
            <a:pPr algn="ctr"/>
            <a:r>
              <a:rPr lang="pt-BR" sz="1800"/>
              <a:t>a mejorar mi vida,  a  intentar  ser  más  humano y  cariñoso con mis pacientes, a repensar mis valores.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-1143000"/>
            <a:ext cx="9396413" cy="939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tângulo 1"/>
          <p:cNvSpPr>
            <a:spLocks noChangeArrowheads="1"/>
          </p:cNvSpPr>
          <p:nvPr/>
        </p:nvSpPr>
        <p:spPr bwMode="auto">
          <a:xfrm>
            <a:off x="3851275" y="404813"/>
            <a:ext cx="4572000" cy="175418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800" dirty="0" err="1">
                <a:solidFill>
                  <a:schemeClr val="bg1"/>
                </a:solidFill>
              </a:rPr>
              <a:t>Cuando</a:t>
            </a:r>
            <a:r>
              <a:rPr lang="pt-BR" sz="1800" dirty="0">
                <a:solidFill>
                  <a:schemeClr val="bg1"/>
                </a:solidFill>
              </a:rPr>
              <a:t> </a:t>
            </a:r>
            <a:r>
              <a:rPr lang="pt-BR" sz="1800" dirty="0" err="1">
                <a:solidFill>
                  <a:schemeClr val="bg1"/>
                </a:solidFill>
              </a:rPr>
              <a:t>la</a:t>
            </a:r>
            <a:r>
              <a:rPr lang="pt-BR" sz="1800" dirty="0">
                <a:solidFill>
                  <a:schemeClr val="bg1"/>
                </a:solidFill>
              </a:rPr>
              <a:t> </a:t>
            </a:r>
            <a:r>
              <a:rPr lang="pt-BR" sz="1800" dirty="0" err="1">
                <a:solidFill>
                  <a:schemeClr val="bg1"/>
                </a:solidFill>
              </a:rPr>
              <a:t>noche</a:t>
            </a:r>
            <a:r>
              <a:rPr lang="pt-BR" sz="1800" dirty="0">
                <a:solidFill>
                  <a:schemeClr val="bg1"/>
                </a:solidFill>
              </a:rPr>
              <a:t> </a:t>
            </a:r>
            <a:r>
              <a:rPr lang="pt-BR" sz="1800" dirty="0" err="1">
                <a:solidFill>
                  <a:schemeClr val="bg1"/>
                </a:solidFill>
              </a:rPr>
              <a:t>llega</a:t>
            </a:r>
            <a:r>
              <a:rPr lang="pt-BR" sz="1800" dirty="0">
                <a:solidFill>
                  <a:schemeClr val="bg1"/>
                </a:solidFill>
              </a:rPr>
              <a:t>,</a:t>
            </a:r>
          </a:p>
          <a:p>
            <a:pPr algn="ctr">
              <a:defRPr/>
            </a:pPr>
            <a:r>
              <a:rPr lang="pt-BR" sz="1800" dirty="0">
                <a:solidFill>
                  <a:schemeClr val="bg1"/>
                </a:solidFill>
              </a:rPr>
              <a:t> si </a:t>
            </a:r>
            <a:r>
              <a:rPr lang="pt-BR" sz="1800" dirty="0" err="1">
                <a:solidFill>
                  <a:schemeClr val="bg1"/>
                </a:solidFill>
              </a:rPr>
              <a:t>el</a:t>
            </a:r>
            <a:r>
              <a:rPr lang="pt-BR" sz="1800" dirty="0">
                <a:solidFill>
                  <a:schemeClr val="bg1"/>
                </a:solidFill>
              </a:rPr>
              <a:t> </a:t>
            </a:r>
            <a:r>
              <a:rPr lang="pt-BR" sz="1800" dirty="0" err="1">
                <a:solidFill>
                  <a:schemeClr val="bg1"/>
                </a:solidFill>
              </a:rPr>
              <a:t>cielo</a:t>
            </a:r>
            <a:r>
              <a:rPr lang="pt-BR" sz="1800" dirty="0">
                <a:solidFill>
                  <a:schemeClr val="bg1"/>
                </a:solidFill>
              </a:rPr>
              <a:t> está limpo y </a:t>
            </a:r>
            <a:r>
              <a:rPr lang="pt-BR" sz="1800" dirty="0" err="1">
                <a:solidFill>
                  <a:schemeClr val="bg1"/>
                </a:solidFill>
              </a:rPr>
              <a:t>veo</a:t>
            </a:r>
            <a:r>
              <a:rPr lang="pt-BR" sz="1800" dirty="0">
                <a:solidFill>
                  <a:schemeClr val="bg1"/>
                </a:solidFill>
              </a:rPr>
              <a:t> una </a:t>
            </a:r>
            <a:r>
              <a:rPr lang="pt-BR" sz="1800" dirty="0" err="1">
                <a:solidFill>
                  <a:schemeClr val="bg1"/>
                </a:solidFill>
              </a:rPr>
              <a:t>estrella</a:t>
            </a:r>
            <a:r>
              <a:rPr lang="pt-BR" sz="1800" dirty="0">
                <a:solidFill>
                  <a:schemeClr val="bg1"/>
                </a:solidFill>
              </a:rPr>
              <a:t>, </a:t>
            </a:r>
          </a:p>
          <a:p>
            <a:pPr algn="ctr">
              <a:defRPr/>
            </a:pPr>
            <a:r>
              <a:rPr lang="pt-BR" sz="1800" dirty="0" err="1">
                <a:solidFill>
                  <a:schemeClr val="bg1"/>
                </a:solidFill>
              </a:rPr>
              <a:t>la</a:t>
            </a:r>
            <a:r>
              <a:rPr lang="pt-BR" sz="1800" dirty="0">
                <a:solidFill>
                  <a:schemeClr val="bg1"/>
                </a:solidFill>
              </a:rPr>
              <a:t> </a:t>
            </a:r>
            <a:r>
              <a:rPr lang="pt-BR" sz="1800" dirty="0" err="1">
                <a:solidFill>
                  <a:schemeClr val="bg1"/>
                </a:solidFill>
              </a:rPr>
              <a:t>llamo</a:t>
            </a:r>
            <a:r>
              <a:rPr lang="pt-BR" sz="1800" dirty="0">
                <a:solidFill>
                  <a:schemeClr val="bg1"/>
                </a:solidFill>
              </a:rPr>
              <a:t> "mi </a:t>
            </a:r>
            <a:r>
              <a:rPr lang="pt-BR" sz="1800" dirty="0" err="1">
                <a:solidFill>
                  <a:schemeClr val="bg1"/>
                </a:solidFill>
              </a:rPr>
              <a:t>ángel</a:t>
            </a:r>
            <a:r>
              <a:rPr lang="pt-BR" sz="1800" dirty="0">
                <a:solidFill>
                  <a:schemeClr val="bg1"/>
                </a:solidFill>
              </a:rPr>
              <a:t>",</a:t>
            </a:r>
          </a:p>
          <a:p>
            <a:pPr algn="ctr">
              <a:defRPr/>
            </a:pPr>
            <a:r>
              <a:rPr lang="pt-BR" sz="1800" dirty="0">
                <a:solidFill>
                  <a:schemeClr val="bg1"/>
                </a:solidFill>
              </a:rPr>
              <a:t> que </a:t>
            </a:r>
            <a:r>
              <a:rPr lang="pt-BR" sz="1800" dirty="0" err="1">
                <a:solidFill>
                  <a:schemeClr val="bg1"/>
                </a:solidFill>
              </a:rPr>
              <a:t>brilla</a:t>
            </a:r>
            <a:r>
              <a:rPr lang="pt-BR" sz="1800" dirty="0">
                <a:solidFill>
                  <a:schemeClr val="bg1"/>
                </a:solidFill>
              </a:rPr>
              <a:t> y resplandece em </a:t>
            </a:r>
            <a:r>
              <a:rPr lang="pt-BR" sz="1800" dirty="0" err="1">
                <a:solidFill>
                  <a:schemeClr val="bg1"/>
                </a:solidFill>
              </a:rPr>
              <a:t>el</a:t>
            </a:r>
            <a:r>
              <a:rPr lang="pt-BR" sz="1800" dirty="0">
                <a:solidFill>
                  <a:schemeClr val="bg1"/>
                </a:solidFill>
              </a:rPr>
              <a:t> </a:t>
            </a:r>
            <a:r>
              <a:rPr lang="pt-BR" sz="1800" dirty="0" err="1">
                <a:solidFill>
                  <a:schemeClr val="bg1"/>
                </a:solidFill>
              </a:rPr>
              <a:t>cielo</a:t>
            </a:r>
            <a:r>
              <a:rPr lang="pt-BR" sz="1800" dirty="0">
                <a:solidFill>
                  <a:schemeClr val="bg1"/>
                </a:solidFill>
              </a:rPr>
              <a:t>.</a:t>
            </a:r>
          </a:p>
          <a:p>
            <a:pPr algn="ctr">
              <a:defRPr/>
            </a:pPr>
            <a:r>
              <a:rPr lang="pt-BR" sz="1800" dirty="0">
                <a:solidFill>
                  <a:schemeClr val="bg1"/>
                </a:solidFill>
              </a:rPr>
              <a:t> Imagino que </a:t>
            </a:r>
            <a:r>
              <a:rPr lang="pt-BR" sz="1800" dirty="0" err="1">
                <a:solidFill>
                  <a:schemeClr val="bg1"/>
                </a:solidFill>
              </a:rPr>
              <a:t>ella</a:t>
            </a:r>
            <a:r>
              <a:rPr lang="pt-BR" sz="1800" dirty="0">
                <a:solidFill>
                  <a:schemeClr val="bg1"/>
                </a:solidFill>
              </a:rPr>
              <a:t> es uma </a:t>
            </a:r>
            <a:r>
              <a:rPr lang="pt-BR" sz="1800" dirty="0" err="1">
                <a:solidFill>
                  <a:schemeClr val="bg1"/>
                </a:solidFill>
              </a:rPr>
              <a:t>estrella</a:t>
            </a:r>
            <a:r>
              <a:rPr lang="pt-BR" sz="1800" dirty="0">
                <a:solidFill>
                  <a:schemeClr val="bg1"/>
                </a:solidFill>
              </a:rPr>
              <a:t> refulgente </a:t>
            </a:r>
          </a:p>
          <a:p>
            <a:pPr algn="ctr">
              <a:defRPr/>
            </a:pPr>
            <a:r>
              <a:rPr lang="pt-BR" sz="1800" dirty="0" err="1">
                <a:solidFill>
                  <a:schemeClr val="bg1"/>
                </a:solidFill>
              </a:rPr>
              <a:t>en</a:t>
            </a:r>
            <a:r>
              <a:rPr lang="pt-BR" sz="1800" dirty="0">
                <a:solidFill>
                  <a:schemeClr val="bg1"/>
                </a:solidFill>
              </a:rPr>
              <a:t> </a:t>
            </a:r>
            <a:r>
              <a:rPr lang="pt-BR" sz="1800" dirty="0" err="1">
                <a:solidFill>
                  <a:schemeClr val="bg1"/>
                </a:solidFill>
              </a:rPr>
              <a:t>su</a:t>
            </a:r>
            <a:r>
              <a:rPr lang="pt-BR" sz="1800" dirty="0">
                <a:solidFill>
                  <a:schemeClr val="bg1"/>
                </a:solidFill>
              </a:rPr>
              <a:t> </a:t>
            </a:r>
            <a:r>
              <a:rPr lang="pt-BR" sz="1800" dirty="0" err="1">
                <a:solidFill>
                  <a:schemeClr val="bg1"/>
                </a:solidFill>
              </a:rPr>
              <a:t>nueva</a:t>
            </a:r>
            <a:r>
              <a:rPr lang="pt-BR" sz="1800" dirty="0">
                <a:solidFill>
                  <a:schemeClr val="bg1"/>
                </a:solidFill>
              </a:rPr>
              <a:t> y eterna casa.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6050" y="-285750"/>
            <a:ext cx="9398000" cy="745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tângulo 1"/>
          <p:cNvSpPr>
            <a:spLocks noChangeArrowheads="1"/>
          </p:cNvSpPr>
          <p:nvPr/>
        </p:nvSpPr>
        <p:spPr bwMode="auto">
          <a:xfrm>
            <a:off x="3924300" y="4437063"/>
            <a:ext cx="4572000" cy="1477962"/>
          </a:xfrm>
          <a:prstGeom prst="rect">
            <a:avLst/>
          </a:prstGeom>
          <a:solidFill>
            <a:schemeClr val="accent6">
              <a:lumMod val="60000"/>
              <a:lumOff val="40000"/>
              <a:alpha val="41176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800" dirty="0" err="1"/>
              <a:t>Gracias</a:t>
            </a:r>
            <a:r>
              <a:rPr lang="pt-BR" sz="1800" dirty="0"/>
              <a:t> </a:t>
            </a:r>
            <a:r>
              <a:rPr lang="pt-BR" sz="1800" dirty="0" err="1"/>
              <a:t>angelito</a:t>
            </a:r>
            <a:r>
              <a:rPr lang="pt-BR" sz="1800" dirty="0"/>
              <a:t>, por </a:t>
            </a:r>
            <a:r>
              <a:rPr lang="pt-BR" sz="1800" dirty="0" err="1"/>
              <a:t>la</a:t>
            </a:r>
            <a:r>
              <a:rPr lang="pt-BR" sz="1800" dirty="0"/>
              <a:t> vida bonita que </a:t>
            </a:r>
            <a:r>
              <a:rPr lang="pt-BR" sz="1800" dirty="0" err="1"/>
              <a:t>tuve</a:t>
            </a:r>
            <a:r>
              <a:rPr lang="pt-BR" sz="1800" dirty="0"/>
              <a:t>,  por </a:t>
            </a:r>
            <a:r>
              <a:rPr lang="pt-BR" sz="1800" dirty="0" err="1"/>
              <a:t>las</a:t>
            </a:r>
            <a:r>
              <a:rPr lang="pt-BR" sz="1800" dirty="0"/>
              <a:t> lecciones que me</a:t>
            </a:r>
          </a:p>
          <a:p>
            <a:pPr algn="ctr">
              <a:defRPr/>
            </a:pPr>
            <a:r>
              <a:rPr lang="pt-BR" sz="1800" dirty="0"/>
              <a:t> </a:t>
            </a:r>
            <a:r>
              <a:rPr lang="pt-BR" sz="1800" dirty="0" err="1"/>
              <a:t>enseñaste</a:t>
            </a:r>
            <a:r>
              <a:rPr lang="pt-BR" sz="1800" dirty="0"/>
              <a:t>, por </a:t>
            </a:r>
            <a:r>
              <a:rPr lang="pt-BR" sz="1800" dirty="0" err="1"/>
              <a:t>la</a:t>
            </a:r>
            <a:r>
              <a:rPr lang="pt-BR" sz="1800" dirty="0"/>
              <a:t> </a:t>
            </a:r>
            <a:r>
              <a:rPr lang="pt-BR" sz="1800" dirty="0" err="1"/>
              <a:t>ayuda</a:t>
            </a:r>
            <a:r>
              <a:rPr lang="pt-BR" sz="1800" dirty="0"/>
              <a:t> que me diste. ¡</a:t>
            </a:r>
            <a:r>
              <a:rPr lang="pt-BR" sz="1800" dirty="0" err="1"/>
              <a:t>Qué</a:t>
            </a:r>
            <a:r>
              <a:rPr lang="pt-BR" sz="1800" dirty="0"/>
              <a:t> </a:t>
            </a:r>
            <a:r>
              <a:rPr lang="pt-BR" sz="1800" dirty="0" err="1"/>
              <a:t>bueno</a:t>
            </a:r>
            <a:r>
              <a:rPr lang="pt-BR" sz="1800" dirty="0"/>
              <a:t> que exista nostalgia! El amor</a:t>
            </a:r>
          </a:p>
          <a:p>
            <a:pPr algn="ctr">
              <a:defRPr/>
            </a:pPr>
            <a:r>
              <a:rPr lang="pt-BR" sz="1800" dirty="0"/>
              <a:t> que </a:t>
            </a:r>
            <a:r>
              <a:rPr lang="pt-BR" sz="1800" dirty="0" err="1"/>
              <a:t>quedó</a:t>
            </a:r>
            <a:r>
              <a:rPr lang="pt-BR" sz="1800" dirty="0"/>
              <a:t> es eterno.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96875" y="-958850"/>
            <a:ext cx="10009188" cy="135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tângulo 1"/>
          <p:cNvSpPr>
            <a:spLocks noChangeArrowheads="1"/>
          </p:cNvSpPr>
          <p:nvPr/>
        </p:nvSpPr>
        <p:spPr bwMode="auto">
          <a:xfrm>
            <a:off x="2051050" y="5054600"/>
            <a:ext cx="4824413" cy="15065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" b="1" dirty="0">
                <a:solidFill>
                  <a:srgbClr val="FF0000"/>
                </a:solidFill>
              </a:rPr>
              <a:t>LA ACTITUD  ES TODO!!!</a:t>
            </a:r>
          </a:p>
          <a:p>
            <a:pPr algn="ctr">
              <a:defRPr/>
            </a:pPr>
            <a:endParaRPr lang="pt-BR" sz="1800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pt-BR" sz="1800" dirty="0">
                <a:solidFill>
                  <a:schemeClr val="bg1"/>
                </a:solidFill>
              </a:rPr>
              <a:t>   </a:t>
            </a:r>
            <a:r>
              <a:rPr lang="pt-BR" sz="1800" dirty="0" err="1">
                <a:solidFill>
                  <a:schemeClr val="bg1"/>
                </a:solidFill>
              </a:rPr>
              <a:t>Sea</a:t>
            </a:r>
            <a:r>
              <a:rPr lang="pt-BR" sz="1800" dirty="0">
                <a:solidFill>
                  <a:schemeClr val="bg1"/>
                </a:solidFill>
              </a:rPr>
              <a:t> más humano y </a:t>
            </a:r>
            <a:r>
              <a:rPr lang="pt-BR" sz="1800" dirty="0" err="1">
                <a:solidFill>
                  <a:schemeClr val="bg1"/>
                </a:solidFill>
              </a:rPr>
              <a:t>agradable</a:t>
            </a:r>
            <a:r>
              <a:rPr lang="pt-BR" sz="1800" dirty="0">
                <a:solidFill>
                  <a:schemeClr val="bg1"/>
                </a:solidFill>
              </a:rPr>
              <a:t> </a:t>
            </a:r>
            <a:r>
              <a:rPr lang="pt-BR" sz="1800" dirty="0" err="1">
                <a:solidFill>
                  <a:schemeClr val="bg1"/>
                </a:solidFill>
              </a:rPr>
              <a:t>con</a:t>
            </a:r>
            <a:r>
              <a:rPr lang="pt-BR" sz="1800" dirty="0">
                <a:solidFill>
                  <a:schemeClr val="bg1"/>
                </a:solidFill>
              </a:rPr>
              <a:t> </a:t>
            </a:r>
            <a:r>
              <a:rPr lang="pt-BR" sz="1800" dirty="0" err="1">
                <a:solidFill>
                  <a:schemeClr val="bg1"/>
                </a:solidFill>
              </a:rPr>
              <a:t>las</a:t>
            </a:r>
            <a:r>
              <a:rPr lang="pt-BR" sz="1800" dirty="0">
                <a:solidFill>
                  <a:schemeClr val="bg1"/>
                </a:solidFill>
              </a:rPr>
              <a:t> personas.</a:t>
            </a:r>
          </a:p>
          <a:p>
            <a:pPr algn="ctr">
              <a:defRPr/>
            </a:pPr>
            <a:r>
              <a:rPr lang="pt-BR" sz="1800" dirty="0">
                <a:solidFill>
                  <a:schemeClr val="bg1"/>
                </a:solidFill>
              </a:rPr>
              <a:t>  Cada una de </a:t>
            </a:r>
            <a:r>
              <a:rPr lang="pt-BR" sz="1800" dirty="0" err="1">
                <a:solidFill>
                  <a:schemeClr val="bg1"/>
                </a:solidFill>
              </a:rPr>
              <a:t>las</a:t>
            </a:r>
            <a:r>
              <a:rPr lang="pt-BR" sz="1800" dirty="0">
                <a:solidFill>
                  <a:schemeClr val="bg1"/>
                </a:solidFill>
              </a:rPr>
              <a:t> personas </a:t>
            </a:r>
            <a:r>
              <a:rPr lang="pt-BR" sz="1800" dirty="0" err="1">
                <a:solidFill>
                  <a:schemeClr val="bg1"/>
                </a:solidFill>
              </a:rPr>
              <a:t>con</a:t>
            </a:r>
            <a:r>
              <a:rPr lang="pt-BR" sz="1800" dirty="0">
                <a:solidFill>
                  <a:schemeClr val="bg1"/>
                </a:solidFill>
              </a:rPr>
              <a:t> </a:t>
            </a:r>
            <a:r>
              <a:rPr lang="pt-BR" sz="1800" dirty="0" err="1">
                <a:solidFill>
                  <a:schemeClr val="bg1"/>
                </a:solidFill>
              </a:rPr>
              <a:t>quien</a:t>
            </a:r>
            <a:r>
              <a:rPr lang="pt-BR" sz="1800" dirty="0">
                <a:solidFill>
                  <a:schemeClr val="bg1"/>
                </a:solidFill>
              </a:rPr>
              <a:t> convives está librando </a:t>
            </a:r>
            <a:r>
              <a:rPr lang="pt-BR" sz="1800" dirty="0" err="1">
                <a:solidFill>
                  <a:schemeClr val="bg1"/>
                </a:solidFill>
              </a:rPr>
              <a:t>algún</a:t>
            </a:r>
            <a:r>
              <a:rPr lang="pt-BR" sz="1800" dirty="0">
                <a:solidFill>
                  <a:schemeClr val="bg1"/>
                </a:solidFill>
              </a:rPr>
              <a:t> tipo de  </a:t>
            </a:r>
            <a:r>
              <a:rPr lang="pt-BR" sz="1800" dirty="0" err="1">
                <a:solidFill>
                  <a:schemeClr val="bg1"/>
                </a:solidFill>
              </a:rPr>
              <a:t>batalla</a:t>
            </a:r>
            <a:r>
              <a:rPr lang="pt-BR" sz="1800" dirty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1288" y="-892175"/>
            <a:ext cx="9396413" cy="912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tângulo 1"/>
          <p:cNvSpPr>
            <a:spLocks noChangeArrowheads="1"/>
          </p:cNvSpPr>
          <p:nvPr/>
        </p:nvSpPr>
        <p:spPr bwMode="auto">
          <a:xfrm>
            <a:off x="0" y="3335338"/>
            <a:ext cx="3132138" cy="1755775"/>
          </a:xfrm>
          <a:prstGeom prst="rect">
            <a:avLst/>
          </a:prstGeom>
          <a:solidFill>
            <a:srgbClr val="DCE6F2">
              <a:alpha val="52156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/>
              <a:t>- Viva con simplicidad.</a:t>
            </a:r>
          </a:p>
          <a:p>
            <a:pPr algn="ctr"/>
            <a:r>
              <a:rPr lang="pt-BR" sz="1800"/>
              <a:t> - Ame generosamente.</a:t>
            </a:r>
          </a:p>
          <a:p>
            <a:pPr algn="ctr"/>
            <a:r>
              <a:rPr lang="pt-BR" sz="1800"/>
              <a:t>       - Cuídese intensamente.</a:t>
            </a:r>
          </a:p>
          <a:p>
            <a:pPr algn="ctr"/>
            <a:r>
              <a:rPr lang="pt-BR" sz="1800"/>
              <a:t>      - Hable con gentileza.</a:t>
            </a:r>
          </a:p>
          <a:p>
            <a:pPr algn="ctr"/>
            <a:r>
              <a:rPr lang="pt-BR" sz="1800"/>
              <a:t>       - Y, principalmente, </a:t>
            </a:r>
          </a:p>
          <a:p>
            <a:pPr algn="ctr"/>
            <a:r>
              <a:rPr lang="pt-BR" sz="1800" b="1">
                <a:solidFill>
                  <a:srgbClr val="FF0000"/>
                </a:solidFill>
              </a:rPr>
              <a:t>     NO RECLAME!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44538"/>
            <a:ext cx="9217025" cy="1360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tângulo 2"/>
          <p:cNvSpPr>
            <a:spLocks noChangeArrowheads="1"/>
          </p:cNvSpPr>
          <p:nvPr/>
        </p:nvSpPr>
        <p:spPr bwMode="auto">
          <a:xfrm>
            <a:off x="755650" y="3573463"/>
            <a:ext cx="45720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/>
              <a:t>Acuérdese...</a:t>
            </a:r>
          </a:p>
          <a:p>
            <a:pPr algn="ctr"/>
            <a:r>
              <a:rPr lang="pt-BR" sz="1800"/>
              <a:t>Ud. es especial...</a:t>
            </a:r>
          </a:p>
          <a:p>
            <a:pPr algn="ctr"/>
            <a:r>
              <a:rPr lang="pt-BR" sz="1800"/>
              <a:t>Y... no estamos aquí por nada...</a:t>
            </a:r>
          </a:p>
          <a:p>
            <a:pPr algn="ctr"/>
            <a:endParaRPr lang="pt-BR" sz="1200"/>
          </a:p>
          <a:p>
            <a:pPr algn="ctr"/>
            <a:r>
              <a:rPr lang="pt-BR" sz="1200"/>
              <a:t>Missada.</a:t>
            </a:r>
          </a:p>
          <a:p>
            <a:pPr algn="ctr"/>
            <a:r>
              <a:rPr lang="pt-BR" sz="1200"/>
              <a:t>Agosto 2010.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2</TotalTime>
  <Words>805</Words>
  <Application>Microsoft Office PowerPoint</Application>
  <PresentationFormat>Presentación en pantalla (4:3)</PresentationFormat>
  <Paragraphs>102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LOGO PARA TODO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2013-07-15T19:59:34Z</dcterms:created>
  <dcterms:modified xsi:type="dcterms:W3CDTF">2013-07-15T20:01:56Z</dcterms:modified>
</cp:coreProperties>
</file>