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V3cx90w33RDpGMq8kuMUw" hashData="crpThdMlrvm+gKlpKY6DXCPt3L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C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4564" autoAdjust="0"/>
    <p:restoredTop sz="90929"/>
  </p:normalViewPr>
  <p:slideViewPr>
    <p:cSldViewPr>
      <p:cViewPr varScale="1">
        <p:scale>
          <a:sx n="52" d="100"/>
          <a:sy n="52" d="100"/>
        </p:scale>
        <p:origin x="-100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B4D597-C2E8-4278-9CB2-89A2DF99355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D1B0B2-69AE-4504-93C1-C0F4542593A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157918-9455-401A-839D-E3965BA9241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90EBB5-7711-4187-82AC-6632994173B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0B7CBB-9B32-47E9-8535-818C71A16F3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747929-FC66-4440-A97F-37CA202417A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7A9701-4F0E-4101-97C4-958D195918E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7C9523-6535-4DD1-8E68-9CD90D9A35F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FED881-C94B-4308-81AD-99D13D6F383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824BEC-0FAA-497C-90E3-B8CD2372F6A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37B61D-C92D-4EF3-B830-003CBDFA87B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42E97FC-D7EE-4F2B-88E7-5574B02D8EC3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B042029.JPG                                                   0003F48BMacintosh HD                   BC9997E3: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2438400"/>
            <a:ext cx="77724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sz="3200" dirty="0">
                <a:solidFill>
                  <a:schemeClr val="bg1"/>
                </a:solidFill>
                <a:latin typeface="Bodoni SvtyTwo ITC TT-Bold" charset="0"/>
              </a:rPr>
              <a:t>LAS ESTRELLAS DE MAR</a:t>
            </a:r>
            <a:endParaRPr lang="en-US" sz="1200" dirty="0">
              <a:solidFill>
                <a:schemeClr val="bg1"/>
              </a:solidFill>
              <a:latin typeface="Courier New" charset="0"/>
            </a:endParaRPr>
          </a:p>
        </p:txBody>
      </p:sp>
    </p:spTree>
  </p:cSld>
  <p:clrMapOvr>
    <a:masterClrMapping/>
  </p:clrMapOvr>
  <p:transition spd="slow" advTm="6000">
    <p:zoom/>
    <p:sndAc>
      <p:stSnd loop="1">
        <p:snd r:embed="rId2" name="Alfonsinayelm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J3127053.JPG                                                   0003F48BMacintosh HD                   BC9997E3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>
                <a:solidFill>
                  <a:srgbClr val="000000"/>
                </a:solidFill>
                <a:latin typeface="Big Caslon" charset="0"/>
              </a:rPr>
              <a:t/>
            </a:r>
            <a:br>
              <a:rPr lang="en-US" sz="3200">
                <a:solidFill>
                  <a:srgbClr val="000000"/>
                </a:solidFill>
                <a:latin typeface="Big Caslon" charset="0"/>
              </a:rPr>
            </a:br>
            <a:r>
              <a:rPr lang="en-US" sz="3200">
                <a:solidFill>
                  <a:srgbClr val="000000"/>
                </a:solidFill>
                <a:latin typeface="Big Caslon" charset="0"/>
              </a:rPr>
              <a:t/>
            </a:r>
            <a:br>
              <a:rPr lang="en-US" sz="3200">
                <a:solidFill>
                  <a:srgbClr val="000000"/>
                </a:solidFill>
                <a:latin typeface="Big Caslon" charset="0"/>
              </a:rPr>
            </a:br>
            <a:r>
              <a:rPr lang="en-US" sz="3200">
                <a:solidFill>
                  <a:srgbClr val="000000"/>
                </a:solidFill>
                <a:latin typeface="Big Caslon" charset="0"/>
              </a:rPr>
              <a:t>Cierto día, caminando por la playa reparé en un hombre que se agachaba a cada</a:t>
            </a:r>
            <a:br>
              <a:rPr lang="en-US" sz="3200">
                <a:solidFill>
                  <a:srgbClr val="000000"/>
                </a:solidFill>
                <a:latin typeface="Big Caslon" charset="0"/>
              </a:rPr>
            </a:br>
            <a:r>
              <a:rPr lang="en-US" sz="3200">
                <a:solidFill>
                  <a:srgbClr val="000000"/>
                </a:solidFill>
                <a:latin typeface="Big Caslon" charset="0"/>
              </a:rPr>
              <a:t>momento, recogía algo de la arena y lo lanzaba al mar. Hacía lo mismo una y</a:t>
            </a:r>
            <a:br>
              <a:rPr lang="en-US" sz="3200">
                <a:solidFill>
                  <a:srgbClr val="000000"/>
                </a:solidFill>
                <a:latin typeface="Big Caslon" charset="0"/>
              </a:rPr>
            </a:br>
            <a:r>
              <a:rPr lang="en-US" sz="3200">
                <a:solidFill>
                  <a:srgbClr val="000000"/>
                </a:solidFill>
                <a:latin typeface="Big Caslon" charset="0"/>
              </a:rPr>
              <a:t>otra vez.</a:t>
            </a:r>
          </a:p>
        </p:txBody>
      </p:sp>
    </p:spTree>
  </p:cSld>
  <p:clrMapOvr>
    <a:masterClrMapping/>
  </p:clrMapOvr>
  <p:transition spd="slow" advTm="1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&#10;DTR072.JPG                                                     0003F48BMacintosh HD                   BC9997E3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>
                <a:solidFill>
                  <a:srgbClr val="000000"/>
                </a:solidFill>
                <a:latin typeface="Big Caslon" charset="0"/>
              </a:rPr>
              <a:t/>
            </a:r>
            <a:br>
              <a:rPr lang="en-US" sz="3200">
                <a:solidFill>
                  <a:srgbClr val="000000"/>
                </a:solidFill>
                <a:latin typeface="Big Caslon" charset="0"/>
              </a:rPr>
            </a:br>
            <a:r>
              <a:rPr lang="en-US" sz="3200">
                <a:solidFill>
                  <a:srgbClr val="000000"/>
                </a:solidFill>
                <a:latin typeface="Big Caslon" charset="0"/>
              </a:rPr>
              <a:t/>
            </a:r>
            <a:br>
              <a:rPr lang="en-US" sz="3200">
                <a:solidFill>
                  <a:srgbClr val="000000"/>
                </a:solidFill>
                <a:latin typeface="Big Caslon" charset="0"/>
              </a:rPr>
            </a:br>
            <a:r>
              <a:rPr lang="en-US" sz="3200">
                <a:solidFill>
                  <a:srgbClr val="000000"/>
                </a:solidFill>
                <a:latin typeface="Big Caslon" charset="0"/>
              </a:rPr>
              <a:t>Tan pronto como me aproximé me di cuenta de que lo que el hombre agarraba eran</a:t>
            </a:r>
            <a:br>
              <a:rPr lang="en-US" sz="3200">
                <a:solidFill>
                  <a:srgbClr val="000000"/>
                </a:solidFill>
                <a:latin typeface="Big Caslon" charset="0"/>
              </a:rPr>
            </a:br>
            <a:r>
              <a:rPr lang="en-US" sz="3200">
                <a:solidFill>
                  <a:srgbClr val="000000"/>
                </a:solidFill>
                <a:latin typeface="Big Caslon" charset="0"/>
              </a:rPr>
              <a:t>estrellas de mar que las olas depositaban en la arena, y una a una las arrojaba</a:t>
            </a:r>
            <a:br>
              <a:rPr lang="en-US" sz="3200">
                <a:solidFill>
                  <a:srgbClr val="000000"/>
                </a:solidFill>
                <a:latin typeface="Big Caslon" charset="0"/>
              </a:rPr>
            </a:br>
            <a:r>
              <a:rPr lang="en-US" sz="3200">
                <a:solidFill>
                  <a:srgbClr val="000000"/>
                </a:solidFill>
                <a:latin typeface="Big Caslon" charset="0"/>
              </a:rPr>
              <a:t>de nuevo al mar.</a:t>
            </a:r>
          </a:p>
        </p:txBody>
      </p:sp>
    </p:spTree>
  </p:cSld>
  <p:clrMapOvr>
    <a:masterClrMapping/>
  </p:clrMapOvr>
  <p:transition spd="slow" advTm="14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IS241-~2.JPG                                                   0003F48BMacintosh HD                   BC9997E3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676400"/>
            <a:ext cx="7772400" cy="1143000"/>
          </a:xfrm>
        </p:spPr>
        <p:txBody>
          <a:bodyPr/>
          <a:lstStyle/>
          <a:p>
            <a:r>
              <a:rPr lang="en-US" sz="2800">
                <a:solidFill>
                  <a:srgbClr val="000000"/>
                </a:solidFill>
                <a:latin typeface="Big Caslon" charset="0"/>
              </a:rPr>
              <a:t/>
            </a:r>
            <a:br>
              <a:rPr lang="en-US" sz="2800">
                <a:solidFill>
                  <a:srgbClr val="000000"/>
                </a:solidFill>
                <a:latin typeface="Big Caslon" charset="0"/>
              </a:rPr>
            </a:br>
            <a:r>
              <a:rPr lang="en-US" sz="2800">
                <a:solidFill>
                  <a:srgbClr val="000000"/>
                </a:solidFill>
                <a:latin typeface="Big Caslon" charset="0"/>
              </a:rPr>
              <a:t/>
            </a:r>
            <a:br>
              <a:rPr lang="en-US" sz="2800">
                <a:solidFill>
                  <a:srgbClr val="000000"/>
                </a:solidFill>
                <a:latin typeface="Big Caslon" charset="0"/>
              </a:rPr>
            </a:br>
            <a:r>
              <a:rPr lang="en-US" sz="2800">
                <a:solidFill>
                  <a:srgbClr val="000000"/>
                </a:solidFill>
                <a:latin typeface="Big Caslon" charset="0"/>
              </a:rPr>
              <a:t>Intrigado, lo interrogué sobre lo que estaba haciendo, a lo cual me respondió: </a:t>
            </a:r>
            <a:br>
              <a:rPr lang="en-US" sz="2800">
                <a:solidFill>
                  <a:srgbClr val="000000"/>
                </a:solidFill>
                <a:latin typeface="Big Caslon" charset="0"/>
              </a:rPr>
            </a:br>
            <a:r>
              <a:rPr lang="en-US" sz="2800">
                <a:solidFill>
                  <a:srgbClr val="000000"/>
                </a:solidFill>
                <a:latin typeface="Big Caslon" charset="0"/>
              </a:rPr>
              <a:t/>
            </a:r>
            <a:br>
              <a:rPr lang="en-US" sz="2800">
                <a:solidFill>
                  <a:srgbClr val="000000"/>
                </a:solidFill>
                <a:latin typeface="Big Caslon" charset="0"/>
              </a:rPr>
            </a:br>
            <a:r>
              <a:rPr lang="en-US" sz="2800">
                <a:solidFill>
                  <a:srgbClr val="000000"/>
                </a:solidFill>
                <a:latin typeface="Big Caslon" charset="0"/>
              </a:rPr>
              <a:t>Estoy lanzando estas estrellas marinas nuevamente al océano. </a:t>
            </a:r>
            <a:br>
              <a:rPr lang="en-US" sz="2800">
                <a:solidFill>
                  <a:srgbClr val="000000"/>
                </a:solidFill>
                <a:latin typeface="Big Caslon" charset="0"/>
              </a:rPr>
            </a:br>
            <a:r>
              <a:rPr lang="en-US" sz="2800">
                <a:solidFill>
                  <a:srgbClr val="000000"/>
                </a:solidFill>
                <a:latin typeface="Big Caslon" charset="0"/>
              </a:rPr>
              <a:t/>
            </a:r>
            <a:br>
              <a:rPr lang="en-US" sz="2800">
                <a:solidFill>
                  <a:srgbClr val="000000"/>
                </a:solidFill>
                <a:latin typeface="Big Caslon" charset="0"/>
              </a:rPr>
            </a:br>
            <a:r>
              <a:rPr lang="en-US" sz="2800">
                <a:solidFill>
                  <a:srgbClr val="000000"/>
                </a:solidFill>
                <a:latin typeface="Big Caslon" charset="0"/>
              </a:rPr>
              <a:t>Como ves, la marea es baja y estas estrellas han quedado en la orilla si no las</a:t>
            </a:r>
            <a:br>
              <a:rPr lang="en-US" sz="2800">
                <a:solidFill>
                  <a:srgbClr val="000000"/>
                </a:solidFill>
                <a:latin typeface="Big Caslon" charset="0"/>
              </a:rPr>
            </a:br>
            <a:r>
              <a:rPr lang="en-US" sz="2800">
                <a:solidFill>
                  <a:srgbClr val="000000"/>
                </a:solidFill>
                <a:latin typeface="Big Caslon" charset="0"/>
              </a:rPr>
              <a:t>arrojo al mar morirán aquí por falta de oxígeno.</a:t>
            </a:r>
          </a:p>
        </p:txBody>
      </p:sp>
    </p:spTree>
  </p:cSld>
  <p:clrMapOvr>
    <a:masterClrMapping/>
  </p:clrMapOvr>
  <p:transition spd="slow" advTm="2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IS241-~1.JPG                                                   0003F48BMacintosh HD                   BC9997E3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505200"/>
            <a:ext cx="77724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sz="3200">
                <a:solidFill>
                  <a:schemeClr val="bg1"/>
                </a:solidFill>
                <a:latin typeface="Big Caslon" charset="0"/>
              </a:rPr>
              <a:t/>
            </a:r>
            <a:br>
              <a:rPr lang="en-US" sz="3200">
                <a:solidFill>
                  <a:schemeClr val="bg1"/>
                </a:solidFill>
                <a:latin typeface="Big Caslon" charset="0"/>
              </a:rPr>
            </a:br>
            <a:r>
              <a:rPr lang="en-US" sz="3200">
                <a:solidFill>
                  <a:schemeClr val="bg1"/>
                </a:solidFill>
                <a:latin typeface="Big Caslon" charset="0"/>
              </a:rPr>
              <a:t/>
            </a:r>
            <a:br>
              <a:rPr lang="en-US" sz="3200">
                <a:solidFill>
                  <a:schemeClr val="bg1"/>
                </a:solidFill>
                <a:latin typeface="Big Caslon" charset="0"/>
              </a:rPr>
            </a:br>
            <a:r>
              <a:rPr lang="en-US" sz="3200">
                <a:solidFill>
                  <a:schemeClr val="bg1"/>
                </a:solidFill>
                <a:latin typeface="Big Caslon" charset="0"/>
              </a:rPr>
              <a:t>Entiendo, le dije, pero debe haber miles de estrellas de mar sobre la playa.</a:t>
            </a:r>
            <a:br>
              <a:rPr lang="en-US" sz="3200">
                <a:solidFill>
                  <a:schemeClr val="bg1"/>
                </a:solidFill>
                <a:latin typeface="Big Caslon" charset="0"/>
              </a:rPr>
            </a:br>
            <a:r>
              <a:rPr lang="en-US" sz="3200">
                <a:solidFill>
                  <a:schemeClr val="bg1"/>
                </a:solidFill>
                <a:latin typeface="Big Caslon" charset="0"/>
              </a:rPr>
              <a:t>No puedes lanzarlas a todas. Son demasiadas. Y quizá no te des cuenta de que</a:t>
            </a:r>
            <a:br>
              <a:rPr lang="en-US" sz="3200">
                <a:solidFill>
                  <a:schemeClr val="bg1"/>
                </a:solidFill>
                <a:latin typeface="Big Caslon" charset="0"/>
              </a:rPr>
            </a:br>
            <a:r>
              <a:rPr lang="en-US" sz="3200">
                <a:solidFill>
                  <a:schemeClr val="bg1"/>
                </a:solidFill>
                <a:latin typeface="Big Caslon" charset="0"/>
              </a:rPr>
              <a:t>esto sucede probablemente en cientos de playas a lo largo de la costa ¿no estás</a:t>
            </a:r>
            <a:br>
              <a:rPr lang="en-US" sz="3200">
                <a:solidFill>
                  <a:schemeClr val="bg1"/>
                </a:solidFill>
                <a:latin typeface="Big Caslon" charset="0"/>
              </a:rPr>
            </a:br>
            <a:r>
              <a:rPr lang="en-US" sz="3200">
                <a:solidFill>
                  <a:schemeClr val="bg1"/>
                </a:solidFill>
                <a:latin typeface="Big Caslon" charset="0"/>
              </a:rPr>
              <a:t>haciendo algo que no tiene sentido?</a:t>
            </a:r>
          </a:p>
        </p:txBody>
      </p:sp>
    </p:spTree>
  </p:cSld>
  <p:clrMapOvr>
    <a:masterClrMapping/>
  </p:clrMapOvr>
  <p:transition spd="slow" advTm="2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J3036060.JPG                                                   0003F48BMacintosh HD                   BC9997E3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>
                <a:solidFill>
                  <a:srgbClr val="000000"/>
                </a:solidFill>
                <a:latin typeface="Big Caslon" charset="0"/>
              </a:rPr>
              <a:t/>
            </a:r>
            <a:br>
              <a:rPr lang="en-US" sz="3200">
                <a:solidFill>
                  <a:srgbClr val="000000"/>
                </a:solidFill>
                <a:latin typeface="Big Caslon" charset="0"/>
              </a:rPr>
            </a:br>
            <a:r>
              <a:rPr lang="en-US" sz="3200">
                <a:solidFill>
                  <a:srgbClr val="000000"/>
                </a:solidFill>
                <a:latin typeface="Big Caslon" charset="0"/>
              </a:rPr>
              <a:t/>
            </a:r>
            <a:br>
              <a:rPr lang="en-US" sz="3200">
                <a:solidFill>
                  <a:srgbClr val="000000"/>
                </a:solidFill>
                <a:latin typeface="Big Caslon" charset="0"/>
              </a:rPr>
            </a:br>
            <a:r>
              <a:rPr lang="en-US" sz="3200">
                <a:solidFill>
                  <a:srgbClr val="000000"/>
                </a:solidFill>
                <a:latin typeface="Big Caslon" charset="0"/>
              </a:rPr>
              <a:t>El nativo sonrió, se inclinó y tomó una estrella marina y mientras la lanzaba</a:t>
            </a:r>
            <a:br>
              <a:rPr lang="en-US" sz="3200">
                <a:solidFill>
                  <a:srgbClr val="000000"/>
                </a:solidFill>
                <a:latin typeface="Big Caslon" charset="0"/>
              </a:rPr>
            </a:br>
            <a:r>
              <a:rPr lang="en-US" sz="3200">
                <a:solidFill>
                  <a:srgbClr val="000000"/>
                </a:solidFill>
                <a:latin typeface="Big Caslon" charset="0"/>
              </a:rPr>
              <a:t>de vuelta al mar me respondió:</a:t>
            </a:r>
            <a:br>
              <a:rPr lang="en-US" sz="3200">
                <a:solidFill>
                  <a:srgbClr val="000000"/>
                </a:solidFill>
                <a:latin typeface="Big Caslon" charset="0"/>
              </a:rPr>
            </a:br>
            <a:endParaRPr lang="en-US" sz="3200">
              <a:solidFill>
                <a:srgbClr val="000000"/>
              </a:solidFill>
              <a:latin typeface="Big Caslon" charset="0"/>
            </a:endParaRP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76200" y="2819400"/>
            <a:ext cx="574833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4800">
                <a:solidFill>
                  <a:srgbClr val="000000"/>
                </a:solidFill>
                <a:latin typeface="Big Caslon" charset="0"/>
              </a:rPr>
              <a:t>¡Para ésta si lo tuvo!</a:t>
            </a:r>
          </a:p>
        </p:txBody>
      </p:sp>
    </p:spTree>
  </p:cSld>
  <p:clrMapOvr>
    <a:masterClrMapping/>
  </p:clrMapOvr>
  <p:transition spd="slow" advTm="18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6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utoUpdateAnimBg="0"/>
      <p:bldP spid="7172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J3036048.JPG                                                   0003F48BMacintosh HD                   BC9997E3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>
                <a:solidFill>
                  <a:srgbClr val="000000"/>
                </a:solidFill>
                <a:latin typeface="Big Caslon" charset="0"/>
              </a:rPr>
              <a:t/>
            </a:r>
            <a:br>
              <a:rPr lang="en-US" sz="3200">
                <a:solidFill>
                  <a:srgbClr val="000000"/>
                </a:solidFill>
                <a:latin typeface="Big Caslon" charset="0"/>
              </a:rPr>
            </a:br>
            <a:r>
              <a:rPr lang="en-US" sz="3200">
                <a:solidFill>
                  <a:srgbClr val="000000"/>
                </a:solidFill>
                <a:latin typeface="Big Caslon" charset="0"/>
              </a:rPr>
              <a:t/>
            </a:r>
            <a:br>
              <a:rPr lang="en-US" sz="3200">
                <a:solidFill>
                  <a:srgbClr val="000000"/>
                </a:solidFill>
                <a:latin typeface="Big Caslon" charset="0"/>
              </a:rPr>
            </a:br>
            <a:r>
              <a:rPr lang="en-US" sz="3200">
                <a:solidFill>
                  <a:srgbClr val="000000"/>
                </a:solidFill>
                <a:latin typeface="Big Caslon" charset="0"/>
              </a:rPr>
              <a:t>Cada mensaje de estos, cada sonrisa, cada gesto amable... es una estrella que arrojo al mar...</a:t>
            </a:r>
            <a:br>
              <a:rPr lang="en-US" sz="3200">
                <a:solidFill>
                  <a:srgbClr val="000000"/>
                </a:solidFill>
                <a:latin typeface="Big Caslon" charset="0"/>
              </a:rPr>
            </a:br>
            <a:r>
              <a:rPr lang="en-US" sz="3200">
                <a:solidFill>
                  <a:srgbClr val="000000"/>
                </a:solidFill>
                <a:latin typeface="Big Caslon" charset="0"/>
              </a:rPr>
              <a:t>Sé que en este mundo complicado y  acelerado, un gesto de ternura y</a:t>
            </a:r>
            <a:br>
              <a:rPr lang="en-US" sz="3200">
                <a:solidFill>
                  <a:srgbClr val="000000"/>
                </a:solidFill>
                <a:latin typeface="Big Caslon" charset="0"/>
              </a:rPr>
            </a:br>
            <a:r>
              <a:rPr lang="en-US" sz="3200">
                <a:solidFill>
                  <a:srgbClr val="000000"/>
                </a:solidFill>
                <a:latin typeface="Big Caslon" charset="0"/>
              </a:rPr>
              <a:t>solidaridad no alcanza...</a:t>
            </a:r>
          </a:p>
        </p:txBody>
      </p:sp>
    </p:spTree>
  </p:cSld>
  <p:clrMapOvr>
    <a:masterClrMapping/>
  </p:clrMapOvr>
  <p:transition spd="slow" advTm="14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B003872.JPG                                                   0003F48BMacintosh HD                   BC9997E3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8153400" cy="1143000"/>
          </a:xfrm>
        </p:spPr>
        <p:txBody>
          <a:bodyPr/>
          <a:lstStyle/>
          <a:p>
            <a:r>
              <a:rPr lang="en-US" sz="3200">
                <a:solidFill>
                  <a:srgbClr val="000000"/>
                </a:solidFill>
                <a:latin typeface="Big Caslon" charset="0"/>
              </a:rPr>
              <a:t>Nada puedo hacer para solucionar todas las penas del mundo, pero mucho para ayudar en el pedacito de mundo que me toca.</a:t>
            </a:r>
            <a:br>
              <a:rPr lang="en-US" sz="3200">
                <a:solidFill>
                  <a:srgbClr val="000000"/>
                </a:solidFill>
                <a:latin typeface="Big Caslon" charset="0"/>
              </a:rPr>
            </a:br>
            <a:r>
              <a:rPr lang="en-US" sz="3200">
                <a:solidFill>
                  <a:srgbClr val="000000"/>
                </a:solidFill>
                <a:latin typeface="Big Caslon" charset="0"/>
              </a:rPr>
              <a:t>Por eso ...</a:t>
            </a: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&#10;OCN050.JPG                                                     0003F48BMacintosh HD                   BC9997E3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905000"/>
            <a:ext cx="7772400" cy="1143000"/>
          </a:xfrm>
        </p:spPr>
        <p:txBody>
          <a:bodyPr/>
          <a:lstStyle/>
          <a:p>
            <a:r>
              <a:rPr lang="en-US" sz="3200">
                <a:solidFill>
                  <a:srgbClr val="000000"/>
                </a:solidFill>
                <a:latin typeface="Big Caslon" charset="0"/>
              </a:rPr>
              <a:t>Si alguna vez puedes hacer sonreír,si logras estimular, si haces reflexionar... entonces estás recuperando estrellas que vuelven al mar y cuentan felices a las otras que la bondad existe, que todavía hay seres que valoran</a:t>
            </a:r>
            <a:br>
              <a:rPr lang="en-US" sz="3200">
                <a:solidFill>
                  <a:srgbClr val="000000"/>
                </a:solidFill>
                <a:latin typeface="Big Caslon" charset="0"/>
              </a:rPr>
            </a:br>
            <a:r>
              <a:rPr lang="en-US" sz="3200">
                <a:solidFill>
                  <a:srgbClr val="000000"/>
                </a:solidFill>
                <a:latin typeface="Big Caslon" charset="0"/>
              </a:rPr>
              <a:t>a los demás, aún sin conocerlos. </a:t>
            </a:r>
            <a:br>
              <a:rPr lang="en-US" sz="3200">
                <a:solidFill>
                  <a:srgbClr val="000000"/>
                </a:solidFill>
                <a:latin typeface="Big Caslon" charset="0"/>
              </a:rPr>
            </a:br>
            <a:r>
              <a:rPr lang="en-US" sz="3200">
                <a:solidFill>
                  <a:srgbClr val="000000"/>
                </a:solidFill>
                <a:latin typeface="Big Caslon" charset="0"/>
              </a:rPr>
              <a:t>Que son capaces de hacer algo por los demás sin esperar nada a cambio.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071538" y="414338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S ESTRELLAS DE MAR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LAS ESTRELLAS DE MAR</Template>
  <TotalTime>0</TotalTime>
  <Words>89</Words>
  <Application>Microsoft PowerPoint</Application>
  <PresentationFormat>Presentación en pantalla (4:3)</PresentationFormat>
  <Paragraphs>12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LAS ESTRELLAS DE MAR</vt:lpstr>
      <vt:lpstr>Diseño predeterminado</vt:lpstr>
      <vt:lpstr>LAS ESTRELLAS DE MAR</vt:lpstr>
      <vt:lpstr>  Cierto día, caminando por la playa reparé en un hombre que se agachaba a cada momento, recogía algo de la arena y lo lanzaba al mar. Hacía lo mismo una y otra vez.</vt:lpstr>
      <vt:lpstr>  Tan pronto como me aproximé me di cuenta de que lo que el hombre agarraba eran estrellas de mar que las olas depositaban en la arena, y una a una las arrojaba de nuevo al mar.</vt:lpstr>
      <vt:lpstr>  Intrigado, lo interrogué sobre lo que estaba haciendo, a lo cual me respondió:   Estoy lanzando estas estrellas marinas nuevamente al océano.   Como ves, la marea es baja y estas estrellas han quedado en la orilla si no las arrojo al mar morirán aquí por falta de oxígeno.</vt:lpstr>
      <vt:lpstr>  Entiendo, le dije, pero debe haber miles de estrellas de mar sobre la playa. No puedes lanzarlas a todas. Son demasiadas. Y quizá no te des cuenta de que esto sucede probablemente en cientos de playas a lo largo de la costa ¿no estás haciendo algo que no tiene sentido?</vt:lpstr>
      <vt:lpstr>  El nativo sonrió, se inclinó y tomó una estrella marina y mientras la lanzaba de vuelta al mar me respondió: </vt:lpstr>
      <vt:lpstr>  Cada mensaje de estos, cada sonrisa, cada gesto amable... es una estrella que arrojo al mar... Sé que en este mundo complicado y  acelerado, un gesto de ternura y solidaridad no alcanza...</vt:lpstr>
      <vt:lpstr>Nada puedo hacer para solucionar todas las penas del mundo, pero mucho para ayudar en el pedacito de mundo que me toca. Por eso ...</vt:lpstr>
      <vt:lpstr>Si alguna vez puedes hacer sonreír,si logras estimular, si haces reflexionar... entonces estás recuperando estrellas que vuelven al mar y cuentan felices a las otras que la bondad existe, que todavía hay seres que valoran a los demás, aún sin conocerlos.  Que son capaces de hacer algo por los demás sin esperar nada a cambio.</vt:lpstr>
      <vt:lpstr>Diapositiva 10</vt:lpstr>
    </vt:vector>
  </TitlesOfParts>
  <Manager/>
  <Company>..</Company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LAS ESTRELLAS DE MAR</dc:title>
  <dc:subject/>
  <dc:creator>..</dc:creator>
  <cp:keywords/>
  <dc:description/>
  <cp:lastModifiedBy>..</cp:lastModifiedBy>
  <cp:revision>1</cp:revision>
  <dcterms:created xsi:type="dcterms:W3CDTF">2015-11-15T21:48:19Z</dcterms:created>
  <dcterms:modified xsi:type="dcterms:W3CDTF">2015-11-15T21:48:58Z</dcterms:modified>
  <cp:category/>
</cp:coreProperties>
</file>