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notesSlides/notesSlide2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  <p:sldMasterId id="2147483698" r:id="rId2"/>
    <p:sldMasterId id="2147483765" r:id="rId3"/>
  </p:sldMasterIdLst>
  <p:notesMasterIdLst>
    <p:notesMasterId r:id="rId43"/>
  </p:notesMasterIdLst>
  <p:sldIdLst>
    <p:sldId id="327" r:id="rId4"/>
    <p:sldId id="331" r:id="rId5"/>
    <p:sldId id="338" r:id="rId6"/>
    <p:sldId id="419" r:id="rId7"/>
    <p:sldId id="330" r:id="rId8"/>
    <p:sldId id="334" r:id="rId9"/>
    <p:sldId id="347" r:id="rId10"/>
    <p:sldId id="335" r:id="rId11"/>
    <p:sldId id="332" r:id="rId12"/>
    <p:sldId id="340" r:id="rId13"/>
    <p:sldId id="354" r:id="rId14"/>
    <p:sldId id="359" r:id="rId15"/>
    <p:sldId id="362" r:id="rId16"/>
    <p:sldId id="364" r:id="rId17"/>
    <p:sldId id="371" r:id="rId18"/>
    <p:sldId id="366" r:id="rId19"/>
    <p:sldId id="368" r:id="rId20"/>
    <p:sldId id="373" r:id="rId21"/>
    <p:sldId id="375" r:id="rId22"/>
    <p:sldId id="382" r:id="rId23"/>
    <p:sldId id="378" r:id="rId24"/>
    <p:sldId id="385" r:id="rId25"/>
    <p:sldId id="394" r:id="rId26"/>
    <p:sldId id="336" r:id="rId27"/>
    <p:sldId id="352" r:id="rId28"/>
    <p:sldId id="372" r:id="rId29"/>
    <p:sldId id="420" r:id="rId30"/>
    <p:sldId id="416" r:id="rId31"/>
    <p:sldId id="379" r:id="rId32"/>
    <p:sldId id="398" r:id="rId33"/>
    <p:sldId id="387" r:id="rId34"/>
    <p:sldId id="403" r:id="rId35"/>
    <p:sldId id="404" r:id="rId36"/>
    <p:sldId id="410" r:id="rId37"/>
    <p:sldId id="406" r:id="rId38"/>
    <p:sldId id="408" r:id="rId39"/>
    <p:sldId id="414" r:id="rId40"/>
    <p:sldId id="417" r:id="rId41"/>
    <p:sldId id="421" r:id="rId42"/>
  </p:sldIdLst>
  <p:sldSz cx="9144000" cy="5303838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PnEAqu36h/45jBLhFz+7Q" hashData="LjtaQH+nIMg178c9XQFZFTCaNC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FFCC00"/>
    <a:srgbClr val="C18243"/>
    <a:srgbClr val="AA7138"/>
    <a:srgbClr val="996633"/>
    <a:srgbClr val="CC6600"/>
    <a:srgbClr val="800000"/>
    <a:srgbClr val="FF9933"/>
    <a:srgbClr val="FF50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533" autoAdjust="0"/>
    <p:restoredTop sz="94030" autoAdjust="0"/>
  </p:normalViewPr>
  <p:slideViewPr>
    <p:cSldViewPr>
      <p:cViewPr>
        <p:scale>
          <a:sx n="75" d="100"/>
          <a:sy n="75" d="100"/>
        </p:scale>
        <p:origin x="-846" y="-450"/>
      </p:cViewPr>
      <p:guideLst>
        <p:guide orient="horz" pos="167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86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578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474663" y="685800"/>
            <a:ext cx="590867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86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986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86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2C67A25F-5828-4FB3-A8D1-482985076D5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0B12472-C107-4D05-8C3E-DD3648DDD8E2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768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C6CB01A-BE14-4754-B41D-7E7A670E4DF9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778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89D5555-A93B-4593-8D10-6C818BFCA134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788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21873EA-1EBE-4ECD-BED4-3183D93A3C3B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798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2ABBE13-A874-448C-88A8-9A57263CB6D9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808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02D2C99-1743-4E94-BAF9-9BDA5B9DF276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819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CB07BDB-1C6D-4724-9304-6AD5AE3006B8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829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9C2FDCB-4947-41CA-9B08-E995072E8F37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839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1FCCCA8-AE02-45C5-B395-399271801888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849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525D6AF-D6D4-460A-AED0-215B3D3D34A1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860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BD1A9ED-F254-4402-8B63-13F61A6E729D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870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AF871DA-7B42-4F78-99B9-1A75B16EE1CA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880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751DE51-D041-4535-B124-AB620F7C40CF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890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D485798-4142-4708-8561-76B4D9390EA9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901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06A668D-FB32-419E-914D-924A2BF40C52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911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8725146-97D3-4361-9E59-E93D31E72811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921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47F68DC-0276-433F-BC5D-8F84328DD304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931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9520372-47DE-4D99-84EC-FA1FFBC0EBF2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942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AC37810-0AFD-4176-A75A-8970C357EF94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952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7E668A6-D09D-4685-83D1-E0015702ED99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962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830049A-EA93-4A72-8422-6D8DE8426B7B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972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2DFF802-2F54-40CE-B0B3-6AFB7A839735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983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B26ADE8-89A2-4749-AFDB-C38C3023FD73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993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6E0EA89-8D85-4E81-856A-5DF8314B5D47}" type="slidenum">
              <a:rPr lang="en-US" smtClean="0"/>
              <a:pPr/>
              <a:t>24</a:t>
            </a:fld>
            <a:endParaRPr lang="en-US" smtClean="0"/>
          </a:p>
        </p:txBody>
      </p:sp>
      <p:sp>
        <p:nvSpPr>
          <p:cNvPr id="1003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7374D02-D642-4A5E-953F-FF785B0895D4}" type="slidenum">
              <a:rPr lang="en-US" smtClean="0"/>
              <a:pPr/>
              <a:t>25</a:t>
            </a:fld>
            <a:endParaRPr lang="en-US" smtClean="0"/>
          </a:p>
        </p:txBody>
      </p:sp>
      <p:sp>
        <p:nvSpPr>
          <p:cNvPr id="1013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D8334EF-0828-4916-A205-55F5B7191612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1054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6D22E00-24F6-4577-B21F-0E67CCA0046F}" type="slidenum">
              <a:rPr lang="en-US" smtClean="0"/>
              <a:pPr/>
              <a:t>27</a:t>
            </a:fld>
            <a:endParaRPr lang="en-US" smtClean="0"/>
          </a:p>
        </p:txBody>
      </p:sp>
      <p:sp>
        <p:nvSpPr>
          <p:cNvPr id="1064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914CE4E-8CD8-4CAD-818A-90FAD7F0C530}" type="slidenum">
              <a:rPr lang="en-US" smtClean="0"/>
              <a:pPr/>
              <a:t>28</a:t>
            </a:fld>
            <a:endParaRPr lang="en-US" smtClean="0"/>
          </a:p>
        </p:txBody>
      </p:sp>
      <p:sp>
        <p:nvSpPr>
          <p:cNvPr id="1075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EE1D074-19A3-4B0A-9D6D-71DDD3D192DF}" type="slidenum">
              <a:rPr lang="en-US" smtClean="0"/>
              <a:pPr/>
              <a:t>29</a:t>
            </a:fld>
            <a:endParaRPr lang="en-US" smtClean="0"/>
          </a:p>
        </p:txBody>
      </p:sp>
      <p:sp>
        <p:nvSpPr>
          <p:cNvPr id="1105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1D1C18F-6694-4752-8265-41CFE1D8D1EE}" type="slidenum">
              <a:rPr lang="en-US" smtClean="0"/>
              <a:pPr/>
              <a:t>30</a:t>
            </a:fld>
            <a:endParaRPr lang="en-US" smtClean="0"/>
          </a:p>
        </p:txBody>
      </p:sp>
      <p:sp>
        <p:nvSpPr>
          <p:cNvPr id="1126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C6AE367-2293-4719-BA20-4C4BE8CB8E67}" type="slidenum">
              <a:rPr lang="en-US" smtClean="0"/>
              <a:pPr/>
              <a:t>31</a:t>
            </a:fld>
            <a:endParaRPr lang="en-US" smtClean="0"/>
          </a:p>
        </p:txBody>
      </p:sp>
      <p:sp>
        <p:nvSpPr>
          <p:cNvPr id="1136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C541CED-34C5-4055-A123-BED8EF18AEBC}" type="slidenum">
              <a:rPr lang="en-US" smtClean="0"/>
              <a:pPr/>
              <a:t>32</a:t>
            </a:fld>
            <a:endParaRPr lang="en-US" smtClean="0"/>
          </a:p>
        </p:txBody>
      </p:sp>
      <p:sp>
        <p:nvSpPr>
          <p:cNvPr id="1167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49414B5-0BC4-45AE-B8EF-F0F0E3B654EB}" type="slidenum">
              <a:rPr lang="en-US" smtClean="0"/>
              <a:pPr/>
              <a:t>33</a:t>
            </a:fld>
            <a:endParaRPr lang="en-US" smtClean="0"/>
          </a:p>
        </p:txBody>
      </p:sp>
      <p:sp>
        <p:nvSpPr>
          <p:cNvPr id="1177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3BB45C0-47D3-47B2-95AE-B8DBCEF41EEE}" type="slidenum">
              <a:rPr lang="en-US" smtClean="0"/>
              <a:pPr/>
              <a:t>34</a:t>
            </a:fld>
            <a:endParaRPr lang="en-US" smtClean="0"/>
          </a:p>
        </p:txBody>
      </p:sp>
      <p:sp>
        <p:nvSpPr>
          <p:cNvPr id="1187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68225A7-FC27-47E7-81FB-73E754C905AD}" type="slidenum">
              <a:rPr lang="en-US" smtClean="0"/>
              <a:pPr/>
              <a:t>35</a:t>
            </a:fld>
            <a:endParaRPr lang="en-US" smtClean="0"/>
          </a:p>
        </p:txBody>
      </p:sp>
      <p:sp>
        <p:nvSpPr>
          <p:cNvPr id="1208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1BE2D51-9D5D-4251-BDA1-01E87754CA1E}" type="slidenum">
              <a:rPr lang="en-US" smtClean="0"/>
              <a:pPr/>
              <a:t>36</a:t>
            </a:fld>
            <a:endParaRPr lang="en-US" smtClean="0"/>
          </a:p>
        </p:txBody>
      </p:sp>
      <p:sp>
        <p:nvSpPr>
          <p:cNvPr id="1239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D28BF97-8450-42F6-81A2-8FB8CCD16A63}" type="slidenum">
              <a:rPr lang="en-US" smtClean="0"/>
              <a:pPr/>
              <a:t>37</a:t>
            </a:fld>
            <a:endParaRPr lang="en-US" smtClean="0"/>
          </a:p>
        </p:txBody>
      </p:sp>
      <p:sp>
        <p:nvSpPr>
          <p:cNvPr id="1249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69725BF-72C8-44F0-9D43-208519B363C4}" type="slidenum">
              <a:rPr lang="en-US" smtClean="0"/>
              <a:pPr/>
              <a:t>38</a:t>
            </a:fld>
            <a:endParaRPr lang="en-US" smtClean="0"/>
          </a:p>
        </p:txBody>
      </p:sp>
      <p:sp>
        <p:nvSpPr>
          <p:cNvPr id="1259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606D0-827A-4592-941E-DAEB641D612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12E79-E553-4FD2-94BA-005E9F4F5D6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30CE9-3E17-4866-9A0E-72FA436D657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4D1389-4939-4A9D-BD96-DEF179BC340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03150-0116-4AE6-919C-1C7BCC09607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3CE164-7DA2-4350-857C-4A8DE6E271E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AB7B9-8EF9-47A3-A41A-EBF4D787221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A8E56-B785-4778-B190-37CDA1654BE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0DEAA-BD90-474E-A766-472C815D158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89BA3-0B90-4A57-8F7D-8C5C28ACEEB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BA201A-AE35-4BB2-8242-6DA08A1A7D2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F2452-A938-4BE0-9D33-798DA85DB53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5D80E-A2E8-4BAE-A054-4B479B9643D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AFCFC-9519-4C49-AE3D-CA59DDDDFDF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D6C73-6D74-42E2-BB40-C43197439F9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41FE7-F268-46A2-8E9D-E533B86CA36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8F309-DE83-4ECD-8565-9A119C098A8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74A3B-F400-4CD5-8E66-E4424A03570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15D82-BDAF-407B-B7CC-F670AD7B402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CF2DE-B8A0-4996-A885-3BE9BF8218A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83AECE-12BF-41E2-AA08-42C8FFDCB73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B82E7-5DB2-4ED3-BBD1-1858F34CBD0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zoom dir="in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647629"/>
            <a:ext cx="7772400" cy="113688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005508"/>
            <a:ext cx="6400800" cy="13554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F1B3FF-C72A-4B6E-B027-5011B191902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71488"/>
            <a:ext cx="7772400" cy="88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531938"/>
            <a:ext cx="7772400" cy="318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2549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832350"/>
            <a:ext cx="1905000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49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832350"/>
            <a:ext cx="2895600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49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832350"/>
            <a:ext cx="1905000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7211E48B-799A-4ACD-AC86-11FB5D75E4F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p:transition spd="slow" advTm="4000">
    <p:zoom dir="in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71488"/>
            <a:ext cx="7772400" cy="88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título del patrón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531938"/>
            <a:ext cx="7772400" cy="318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258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832350"/>
            <a:ext cx="1905000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8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832350"/>
            <a:ext cx="2895600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8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832350"/>
            <a:ext cx="1905000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5B13F287-BBA8-4268-99AA-183F9F5E46E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</p:sldLayoutIdLst>
  <p:transition spd="slow" advTm="4000">
    <p:zoom dir="in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12399"/>
            <a:ext cx="8229600" cy="883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37563"/>
            <a:ext cx="8229600" cy="350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829930"/>
            <a:ext cx="2133600" cy="368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829930"/>
            <a:ext cx="2895600" cy="368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829930"/>
            <a:ext cx="2133600" cy="368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3A6CB61-27ED-49BC-89CD-377D3CB29A6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Picture1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456613" y="5008563"/>
            <a:ext cx="252412" cy="19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7" name="WordArt 7"/>
          <p:cNvSpPr>
            <a:spLocks noChangeArrowheads="1" noChangeShapeType="1" noTextEdit="1"/>
          </p:cNvSpPr>
          <p:nvPr/>
        </p:nvSpPr>
        <p:spPr bwMode="auto">
          <a:xfrm>
            <a:off x="2989263" y="1768475"/>
            <a:ext cx="3527425" cy="160337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600" kern="10">
                <a:ln w="222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800000">
                        <a:alpha val="41000"/>
                      </a:srgbClr>
                    </a:gs>
                    <a:gs pos="100000">
                      <a:srgbClr val="C18243">
                        <a:alpha val="11000"/>
                      </a:srgbClr>
                    </a:gs>
                  </a:gsLst>
                  <a:lin ang="5400000" scaled="1"/>
                </a:gradFill>
                <a:latin typeface="Impact"/>
              </a:rPr>
              <a:t>La Sonrisa</a:t>
            </a:r>
          </a:p>
        </p:txBody>
      </p:sp>
    </p:spTree>
  </p:cSld>
  <p:clrMapOvr>
    <a:masterClrMapping/>
  </p:clrMapOvr>
  <p:transition advTm="4000">
    <p:sndAc>
      <p:stSnd loop="1">
        <p:snd r:embed="rId3" name="sound00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z26"/>
          <p:cNvPicPr>
            <a:picLocks noChangeArrowheads="1"/>
          </p:cNvPicPr>
          <p:nvPr/>
        </p:nvPicPr>
        <p:blipFill>
          <a:blip r:embed="rId3">
            <a:lum bright="12000"/>
          </a:blip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684213" y="3587750"/>
            <a:ext cx="81359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Muchos conocen bien El principito, un libro maravilloso escrito por Antoine de Saint-Exupéry. Es un libro que, sin dejar de ser un cuento para niños, es también un recurso maravilloso para estimular el pensamiento en los adultos. </a:t>
            </a:r>
            <a:endParaRPr lang="es-ES" sz="2000" b="1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z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539750" y="276225"/>
            <a:ext cx="799306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Saint-Exupéry era un piloto de caza que luchó contra los nazis y murió en acción. Antes de la segunda guerra mundial, luchó contra los fascistas en la guerra civil española. </a:t>
            </a:r>
            <a:endParaRPr lang="es-ES" sz="2000" b="1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z3"/>
          <p:cNvPicPr>
            <a:picLocks noChangeArrowheads="1"/>
          </p:cNvPicPr>
          <p:nvPr/>
        </p:nvPicPr>
        <p:blipFill>
          <a:blip r:embed="rId3">
            <a:lum bright="12000" contrast="12000"/>
          </a:blip>
          <a:srcRect/>
          <a:stretch>
            <a:fillRect/>
          </a:stretch>
        </p:blipFill>
        <p:spPr bwMode="auto">
          <a:xfrm>
            <a:off x="0" y="-3175"/>
            <a:ext cx="9144000" cy="530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5797550" y="131763"/>
            <a:ext cx="3095625" cy="481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A partir de aquella experiencia escribió un cuento fascinante con el título de La sonrisa (Le sourire). </a:t>
            </a:r>
          </a:p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Éste es el relato que quisiera compartir con vosotros ahora. Aunque no está claro si la intención del autor era escribir un texto autobiográfico o de ficción, yo prefiero creer en la primera posibilidad. </a:t>
            </a:r>
            <a:endParaRPr lang="es-ES" sz="2000" b="1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z6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3995738" y="146050"/>
            <a:ext cx="51847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Cuenta el autor que, capturado por el enemigo, lo confinaron en una celda. Por las miradas desdeñosas y el rudo tratamiento que recibió de sus carceleros, estaba seguro de que al día siguiente lo ejecutarían.</a:t>
            </a:r>
            <a:r>
              <a:rPr lang="es-MX" sz="2000">
                <a:latin typeface="Trebuchet MS" pitchFamily="34" charset="0"/>
              </a:rPr>
              <a:t> </a:t>
            </a:r>
            <a:endParaRPr lang="es-ES" sz="2000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z"/>
          <p:cNvPicPr>
            <a:picLocks noChangeArrowheads="1"/>
          </p:cNvPicPr>
          <p:nvPr/>
        </p:nvPicPr>
        <p:blipFill>
          <a:blip r:embed="rId3">
            <a:lum bright="6000" contrast="12000"/>
          </a:blip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-36513" y="60325"/>
            <a:ext cx="417671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A partir de aquí contaré la historia tal como la recuerdo, con mis propias palabras. </a:t>
            </a:r>
            <a:endParaRPr lang="es-ES" sz="2000" b="1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z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-180975" y="146050"/>
            <a:ext cx="417671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>
                <a:solidFill>
                  <a:schemeClr val="bg1"/>
                </a:solidFill>
                <a:latin typeface="Trebuchet MS" pitchFamily="34" charset="0"/>
              </a:rPr>
              <a:t>«Estaba seguro de que me matarían, y me fui poniendo tremendamente inquieto y nervioso. </a:t>
            </a:r>
            <a:endParaRPr lang="es-ES" sz="2000">
              <a:solidFill>
                <a:schemeClr val="bg1"/>
              </a:solidFill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z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395288" y="3860800"/>
            <a:ext cx="871378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solidFill>
                  <a:srgbClr val="FFCC00"/>
                </a:solidFill>
                <a:latin typeface="Trebuchet MS" pitchFamily="34" charset="0"/>
              </a:rPr>
              <a:t>Repasé mis bolsillos en busca de algún cigarrillo que pudiera haber quedado en ellos pese al registro y encontré uno que, con manos temblorosas, apenas pude llevarme a los labios. Pero no tenía fósforos; eso sí se lo habían llevado.</a:t>
            </a:r>
            <a:r>
              <a:rPr lang="es-MX" sz="2000">
                <a:solidFill>
                  <a:srgbClr val="FFCC00"/>
                </a:solidFill>
                <a:latin typeface="Trebuchet MS" pitchFamily="34" charset="0"/>
              </a:rPr>
              <a:t> </a:t>
            </a:r>
            <a:endParaRPr lang="es-ES" sz="2000">
              <a:solidFill>
                <a:srgbClr val="FFCC00"/>
              </a:solidFill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z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6011863" y="146050"/>
            <a:ext cx="29527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»Por entre los barrotes miré a mi carcelero, que evitaba mantener contacto conmigo. </a:t>
            </a:r>
            <a:endParaRPr lang="es-ES" sz="2000" b="1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z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611188" y="4470400"/>
            <a:ext cx="82089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MX" sz="2000" b="1">
                <a:solidFill>
                  <a:schemeClr val="bg1"/>
                </a:solidFill>
                <a:latin typeface="Trebuchet MS" pitchFamily="34" charset="0"/>
              </a:rPr>
              <a:t>Después de todo, nadie intenta mirar a los ojos a una cosa, a un cadáver. Decidí preguntarle:  ¿Tiene fuego, por favor?</a:t>
            </a:r>
            <a:r>
              <a:rPr lang="es-MX" sz="2000">
                <a:solidFill>
                  <a:schemeClr val="bg1"/>
                </a:solidFill>
                <a:latin typeface="Trebuchet MS" pitchFamily="34" charset="0"/>
              </a:rPr>
              <a:t> </a:t>
            </a:r>
            <a:endParaRPr lang="es-ES" sz="2000">
              <a:solidFill>
                <a:schemeClr val="bg1"/>
              </a:solidFill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z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30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-34925" y="4846638"/>
            <a:ext cx="914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»Me miró, se encogió de hombros y se acercó a encenderme el cigarrillo.</a:t>
            </a:r>
            <a:r>
              <a:rPr lang="es-MX" sz="2000">
                <a:latin typeface="Trebuchet MS" pitchFamily="34" charset="0"/>
              </a:rPr>
              <a:t> </a:t>
            </a:r>
            <a:endParaRPr lang="es-ES" sz="2000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z4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395288" y="4235450"/>
            <a:ext cx="842486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»Mientras se acercaba para encender el fósforo, sin intención alguna, nuestros ojos se cruzaron. En ese momento, sin saber por qué, le sonreí. </a:t>
            </a:r>
            <a:endParaRPr lang="es-ES" sz="2000" b="1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z"/>
          <p:cNvPicPr>
            <a:picLocks noChangeArrowheads="1"/>
          </p:cNvPicPr>
          <p:nvPr/>
        </p:nvPicPr>
        <p:blipFill>
          <a:blip r:embed="rId3">
            <a:lum bright="6000"/>
          </a:blip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539750" y="246063"/>
            <a:ext cx="81359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Quizá fuera por nerviosismo, tal vez porque cuando dos personas están muy cerca una de otra es muy difícil no sonreír. En todo caso, le sonreí.</a:t>
            </a:r>
            <a:r>
              <a:rPr lang="es-MX" sz="2000">
                <a:latin typeface="Trebuchet MS" pitchFamily="34" charset="0"/>
              </a:rPr>
              <a:t> </a:t>
            </a:r>
            <a:endParaRPr lang="es-ES" sz="2000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z1"/>
          <p:cNvPicPr>
            <a:picLocks noChangeArrowheads="1"/>
          </p:cNvPicPr>
          <p:nvPr/>
        </p:nvPicPr>
        <p:blipFill>
          <a:blip r:embed="rId3">
            <a:lum bright="6000"/>
          </a:blip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684213" y="3155950"/>
            <a:ext cx="81359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En ese instante fue como si se encendiera una chispa en nuestros corazones, en nuestras almas: éramos humanos. Sé que aunque él no lo quería, mi sonrisa pasó a través de los barrotes y provocó otra sonrisa en sus labios. </a:t>
            </a:r>
            <a:endParaRPr lang="es-ES" sz="2000" b="1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z4"/>
          <p:cNvPicPr>
            <a:picLocks noChangeArrowheads="1"/>
          </p:cNvPicPr>
          <p:nvPr/>
        </p:nvPicPr>
        <p:blipFill>
          <a:blip r:embed="rId3">
            <a:lum bright="6000"/>
          </a:blip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684213" y="4470400"/>
            <a:ext cx="80645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Me encendió el cigarrillo y se quedó cerca, mirándome directamente a los ojos, sin dejar de sonreír.</a:t>
            </a:r>
            <a:r>
              <a:rPr lang="es-MX" sz="2000">
                <a:latin typeface="Trebuchet MS" pitchFamily="34" charset="0"/>
              </a:rPr>
              <a:t> </a:t>
            </a:r>
            <a:endParaRPr lang="es-ES" sz="2000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z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1547813" y="146050"/>
            <a:ext cx="6121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»También yo seguí sonriéndole; ahora ya lo veía como a una persona, no como a un simple carcelero.</a:t>
            </a:r>
            <a:r>
              <a:rPr lang="es-MX" sz="2000">
                <a:latin typeface="Trebuchet MS" pitchFamily="34" charset="0"/>
              </a:rPr>
              <a:t> </a:t>
            </a:r>
            <a:endParaRPr lang="es-ES" sz="2000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z"/>
          <p:cNvPicPr>
            <a:picLocks noChangeArrowheads="1"/>
          </p:cNvPicPr>
          <p:nvPr/>
        </p:nvPicPr>
        <p:blipFill>
          <a:blip r:embed="rId3"/>
          <a:srcRect t="9279" b="3831"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1116013" y="146050"/>
            <a:ext cx="6264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Pareció como si el hecho de que me mirara hubiera cobrado también una nueva dimensión.</a:t>
            </a:r>
            <a:r>
              <a:rPr lang="es-MX" sz="2000">
                <a:latin typeface="Trebuchet MS" pitchFamily="34" charset="0"/>
              </a:rPr>
              <a:t> </a:t>
            </a:r>
            <a:endParaRPr lang="es-ES" sz="2000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z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107950" y="4278313"/>
            <a:ext cx="5689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MX" sz="2400" b="1">
                <a:latin typeface="Trebuchet MS" pitchFamily="34" charset="0"/>
              </a:rPr>
              <a:t>»—¿Tienes hijos? —me preguntó. </a:t>
            </a:r>
          </a:p>
          <a:p>
            <a:pPr algn="ctr"/>
            <a:r>
              <a:rPr lang="es-MX" sz="2400" b="1">
                <a:latin typeface="Trebuchet MS" pitchFamily="34" charset="0"/>
              </a:rPr>
              <a:t>»—Si, mira. </a:t>
            </a:r>
            <a:endParaRPr lang="es-ES" sz="2400" b="1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z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30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34925" y="60325"/>
            <a:ext cx="86423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»Saqué la cartera y busqué las fotos de mi familia. Él también sacó las fotos de sus hijos y empezó a hablar de los planes y las esperanzas que ellos le inspiraban. </a:t>
            </a:r>
            <a:endParaRPr lang="es-ES" sz="2000" b="1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Placeholder 4" descr="nature_scenery.jpg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270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323850" y="4165600"/>
            <a:ext cx="820896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A mí se me llenaron los ojos de lágrimas. Le dije que temía no volver a ver nunca a mi familia, no poder llegar a verlos crecer. A él también se le humedecieron los ojos. </a:t>
            </a:r>
            <a:endParaRPr lang="es-ES" sz="2000" b="1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z"/>
          <p:cNvPicPr>
            <a:picLocks noChangeArrowheads="1"/>
          </p:cNvPicPr>
          <p:nvPr/>
        </p:nvPicPr>
        <p:blipFill>
          <a:blip r:embed="rId3"/>
          <a:srcRect t="3831" b="3831"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179388" y="146050"/>
            <a:ext cx="525621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»De pronto, sin decir nada más, abrió la puerta y sin añadir palabra me guió hacia la salida.</a:t>
            </a:r>
            <a:r>
              <a:rPr lang="es-MX" sz="2000">
                <a:latin typeface="Trebuchet MS" pitchFamily="34" charset="0"/>
              </a:rPr>
              <a:t> </a:t>
            </a:r>
            <a:endParaRPr lang="es-ES" sz="2000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z"/>
          <p:cNvPicPr>
            <a:picLocks noChangeArrowheads="1"/>
          </p:cNvPicPr>
          <p:nvPr/>
        </p:nvPicPr>
        <p:blipFill>
          <a:blip r:embed="rId3"/>
          <a:srcRect b="10626"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323850" y="3876675"/>
            <a:ext cx="67691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Ya fuera de la cárcel, silenciosamente y por callejas apartadas, me condujo fuera de la ciudad. Allí, ya casi en el límite, me dejó en libertad y, sin una palabra más, regresó.</a:t>
            </a:r>
            <a:r>
              <a:rPr lang="es-MX" sz="2000">
                <a:latin typeface="Trebuchet MS" pitchFamily="34" charset="0"/>
              </a:rPr>
              <a:t> </a:t>
            </a:r>
            <a:endParaRPr lang="es-ES" sz="2000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z"/>
          <p:cNvPicPr>
            <a:picLocks noChangeArrowheads="1"/>
          </p:cNvPicPr>
          <p:nvPr/>
        </p:nvPicPr>
        <p:blipFill>
          <a:blip r:embed="rId3"/>
          <a:srcRect t="7903"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250825" y="60325"/>
            <a:ext cx="87852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Trebuchet MS" pitchFamily="34" charset="0"/>
              </a:rPr>
              <a:t>. </a:t>
            </a:r>
            <a:r>
              <a:rPr lang="es-MX" sz="2800" b="1">
                <a:solidFill>
                  <a:schemeClr val="bg1"/>
                </a:solidFill>
                <a:latin typeface="Trebuchet MS" pitchFamily="34" charset="0"/>
              </a:rPr>
              <a:t>»Aquella sonrisa me había salvado la vida.</a:t>
            </a:r>
            <a:r>
              <a:rPr lang="es-MX" sz="2800" b="1">
                <a:latin typeface="Trebuchet MS" pitchFamily="34" charset="0"/>
              </a:rPr>
              <a:t> </a:t>
            </a:r>
            <a:endParaRPr lang="es-ES" sz="2800" b="1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z"/>
          <p:cNvPicPr>
            <a:picLocks noChangeArrowheads="1"/>
          </p:cNvPicPr>
          <p:nvPr/>
        </p:nvPicPr>
        <p:blipFill>
          <a:blip r:embed="rId3"/>
          <a:srcRect b="13350"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3059113" y="4156075"/>
            <a:ext cx="59055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Sí, la sonrisa... el contacto espontáneo, natural, no afectado entre las personas. </a:t>
            </a:r>
            <a:endParaRPr lang="es-ES" sz="2000" b="1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z6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250825" y="4310063"/>
            <a:ext cx="874871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solidFill>
                  <a:srgbClr val="800000"/>
                </a:solidFill>
                <a:latin typeface="Trebuchet MS" pitchFamily="34" charset="0"/>
              </a:rPr>
              <a:t>Éste es un episodio que cuento en mi trabajo porque me gustaría que la gente pensara en que, debajo de todas las capas defensivas que construimos para protegernos,</a:t>
            </a:r>
            <a:r>
              <a:rPr lang="es-MX" sz="2000" b="1">
                <a:solidFill>
                  <a:schemeClr val="bg1"/>
                </a:solidFill>
                <a:latin typeface="Trebuchet MS" pitchFamily="34" charset="0"/>
              </a:rPr>
              <a:t> </a:t>
            </a:r>
            <a:endParaRPr lang="es-ES" sz="2000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539750" y="131763"/>
            <a:ext cx="81359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para proteger nuestra dignidad, nuestros títulos, nuestros grados, nuestro estatus y nuestra necesidad de que nos vean de tal o cual manera... </a:t>
            </a:r>
            <a:endParaRPr lang="es-ES" sz="2000" b="1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z"/>
          <p:cNvPicPr>
            <a:picLocks noChangeArrowheads="1"/>
          </p:cNvPicPr>
          <p:nvPr/>
        </p:nvPicPr>
        <p:blipFill>
          <a:blip r:embed="rId3"/>
          <a:srcRect b="7903"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179388" y="479425"/>
            <a:ext cx="87137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por debajo de todo eso, sigue estando, auténtico y esencial, lo que somos.</a:t>
            </a:r>
            <a:r>
              <a:rPr lang="es-MX" sz="2000">
                <a:latin typeface="Trebuchet MS" pitchFamily="34" charset="0"/>
              </a:rPr>
              <a:t> </a:t>
            </a:r>
            <a:endParaRPr lang="es-ES" sz="2000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z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88"/>
            <a:ext cx="9144000" cy="5305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4067175" y="146050"/>
            <a:ext cx="4895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sz="2400" b="1">
                <a:latin typeface="Trebuchet MS" pitchFamily="34" charset="0"/>
              </a:rPr>
              <a:t>No me asusta llamarlo alma. </a:t>
            </a:r>
            <a:endParaRPr lang="es-ES" sz="2400" b="1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z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611188" y="257175"/>
            <a:ext cx="7705725" cy="28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468313" y="203200"/>
            <a:ext cx="80660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Realmente, creo que si esa parte de ti y esa parte de mí pudieran reconocerse la una a la otra, no seríamos enemigos. </a:t>
            </a:r>
            <a:endParaRPr lang="es-ES" sz="2000" b="1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z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1042988" y="4581525"/>
            <a:ext cx="6553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b="1">
                <a:latin typeface="Trebuchet MS" pitchFamily="34" charset="0"/>
              </a:rPr>
              <a:t>No podríamos sentir odio ni envidia ni miedo. </a:t>
            </a:r>
            <a:endParaRPr lang="es-ES" b="1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z"/>
          <p:cNvPicPr>
            <a:picLocks noChangeArrowheads="1"/>
          </p:cNvPicPr>
          <p:nvPr/>
        </p:nvPicPr>
        <p:blipFill>
          <a:blip r:embed="rId3">
            <a:lum bright="6000"/>
          </a:blip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107950" y="1427163"/>
            <a:ext cx="439261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Con tristeza llego a la conclusión de que todos esos estratos que tan cuidadosamente vamos construyendo a lo largo de toda la vida,</a:t>
            </a:r>
            <a:r>
              <a:rPr lang="es-MX" sz="2000">
                <a:latin typeface="Trebuchet MS" pitchFamily="34" charset="0"/>
              </a:rPr>
              <a:t> </a:t>
            </a:r>
            <a:endParaRPr lang="es-ES" sz="2000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z"/>
          <p:cNvPicPr>
            <a:picLocks noChangeArrowheads="1"/>
          </p:cNvPicPr>
          <p:nvPr/>
        </p:nvPicPr>
        <p:blipFill>
          <a:blip r:embed="rId3"/>
          <a:srcRect t="3831" b="5208"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179388" y="3822700"/>
            <a:ext cx="40322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nos distancian de los demás y nos aíslan de cualquier auténtico contacto con ellos. </a:t>
            </a:r>
            <a:endParaRPr lang="es-ES" sz="2000" b="1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z"/>
          <p:cNvPicPr>
            <a:picLocks noChangeArrowheads="1"/>
          </p:cNvPicPr>
          <p:nvPr/>
        </p:nvPicPr>
        <p:blipFill>
          <a:blip r:embed="rId3"/>
          <a:srcRect b="18918"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0" y="60325"/>
            <a:ext cx="89646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solidFill>
                  <a:schemeClr val="bg1"/>
                </a:solidFill>
                <a:latin typeface="Trebuchet MS" pitchFamily="34" charset="0"/>
              </a:rPr>
              <a:t>El relato de Saint-Exupéry nos habla de ese momento mágico en que dos almas se reconocen.</a:t>
            </a:r>
            <a:r>
              <a:rPr lang="es-MX" sz="2000">
                <a:solidFill>
                  <a:schemeClr val="bg1"/>
                </a:solidFill>
                <a:latin typeface="Trebuchet MS" pitchFamily="34" charset="0"/>
              </a:rPr>
              <a:t> </a:t>
            </a:r>
            <a:endParaRPr lang="es-ES" sz="2000">
              <a:solidFill>
                <a:schemeClr val="bg1"/>
              </a:solidFill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z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5003800" y="146050"/>
            <a:ext cx="39624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No he tenido más que unos pocos momentos como aquél. Enamorarse es un ejemplo y también observar a un bebé.</a:t>
            </a:r>
            <a:r>
              <a:rPr lang="es-MX" sz="2000">
                <a:latin typeface="Trebuchet MS" pitchFamily="34" charset="0"/>
              </a:rPr>
              <a:t> </a:t>
            </a:r>
            <a:endParaRPr lang="es-ES" sz="2000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z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250825" y="322263"/>
            <a:ext cx="72739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¿Por qué sonreímos cuando vemos un bebé? </a:t>
            </a:r>
            <a:endParaRPr lang="es-ES" sz="2000" b="1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z7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3" name="Text Box 5"/>
          <p:cNvSpPr txBox="1">
            <a:spLocks noChangeArrowheads="1"/>
          </p:cNvSpPr>
          <p:nvPr/>
        </p:nvSpPr>
        <p:spPr bwMode="auto">
          <a:xfrm>
            <a:off x="-36513" y="3227388"/>
            <a:ext cx="5113338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>
                <a:latin typeface="Trebuchet MS" pitchFamily="34" charset="0"/>
              </a:rPr>
              <a:t>Quizá sea porque vemos a alguien que aún no tiene todas esas barreras defensivas, alguien que, bien lo sabemos, cuando nos sonríe lo hace de forma totalmente auténtica y sin engaños. </a:t>
            </a:r>
            <a:endParaRPr lang="es-ES" sz="2000" b="1"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z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58" name="Text Box 6"/>
          <p:cNvSpPr txBox="1">
            <a:spLocks noChangeArrowheads="1"/>
          </p:cNvSpPr>
          <p:nvPr/>
        </p:nvSpPr>
        <p:spPr bwMode="auto">
          <a:xfrm>
            <a:off x="5292725" y="3803650"/>
            <a:ext cx="345598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rgbClr val="000099"/>
                </a:solidFill>
                <a:latin typeface="Trebuchet MS" pitchFamily="34" charset="0"/>
              </a:rPr>
              <a:t>Que tengas un hermoso día! </a:t>
            </a:r>
          </a:p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rgbClr val="000099"/>
                </a:solidFill>
                <a:latin typeface="Trebuchet MS" pitchFamily="34" charset="0"/>
              </a:rPr>
              <a:t>Y te  mando  u</a:t>
            </a:r>
            <a:r>
              <a:rPr lang="es-MX" sz="2000" b="1">
                <a:solidFill>
                  <a:srgbClr val="000099"/>
                </a:solidFill>
                <a:latin typeface="Trebuchet MS" pitchFamily="34" charset="0"/>
              </a:rPr>
              <a:t>n abrazo con una sonrisa.</a:t>
            </a:r>
          </a:p>
        </p:txBody>
      </p:sp>
      <p:sp>
        <p:nvSpPr>
          <p:cNvPr id="74759" name="Rectangle 7"/>
          <p:cNvSpPr>
            <a:spLocks noChangeArrowheads="1"/>
          </p:cNvSpPr>
          <p:nvPr/>
        </p:nvSpPr>
        <p:spPr bwMode="auto">
          <a:xfrm>
            <a:off x="1042988" y="420688"/>
            <a:ext cx="619283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MX" sz="2000" b="1">
                <a:solidFill>
                  <a:schemeClr val="bg1"/>
                </a:solidFill>
                <a:latin typeface="Trebuchet MS" pitchFamily="34" charset="0"/>
              </a:rPr>
              <a:t>Y el alma de bebé que seguimos llevando dentro sonríe con melancólico agradecimiento.</a:t>
            </a:r>
          </a:p>
          <a:p>
            <a:pPr algn="ctr"/>
            <a:r>
              <a:rPr lang="es-MX" sz="2000" b="1">
                <a:solidFill>
                  <a:schemeClr val="bg1"/>
                </a:solidFill>
                <a:latin typeface="Trebuchet MS" pitchFamily="34" charset="0"/>
              </a:rPr>
              <a:t> </a:t>
            </a:r>
            <a:r>
              <a:rPr lang="es-ES" sz="2000" b="1">
                <a:solidFill>
                  <a:schemeClr val="bg1"/>
                </a:solidFill>
                <a:latin typeface="Trebuchet MS" pitchFamily="34" charset="0"/>
              </a:rPr>
              <a:t>Hanoch McCarty</a:t>
            </a:r>
            <a:endParaRPr lang="es-MX" sz="2000" b="1">
              <a:solidFill>
                <a:schemeClr val="bg1"/>
              </a:solidFill>
              <a:latin typeface="Trebuchet MS" pitchFamily="34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303838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7863"/>
            <a:ext cx="8839200" cy="5068112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35726"/>
            <a:ext cx="8534400" cy="4832386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709015"/>
            <a:ext cx="304800" cy="235726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478796"/>
            <a:ext cx="3811588" cy="42234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243072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3535893"/>
            <a:ext cx="2540000" cy="874151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003673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92989"/>
          <a:ext cx="3200400" cy="1188207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828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8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828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143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239399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239399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92988"/>
          <a:ext cx="3200400" cy="117657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828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54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828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54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5359" marB="3535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530384"/>
            <a:ext cx="7924800" cy="1001836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826878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Sonrisa">
  <a:themeElements>
    <a:clrScheme name="Feher_szimfon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Feher_szimfoni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lnDef>
  </a:objectDefaults>
  <a:extraClrSchemeLst>
    <a:extraClrScheme>
      <a:clrScheme name="Feher_szimfon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her_szimfoni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her_szimfoni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her_szimfoni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her_szimfoni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her_szimfoni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her_szimfoni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Feher_szimfonia">
  <a:themeElements>
    <a:clrScheme name="1_Feher_szimfon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Feher_szimfoni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lnDef>
  </a:objectDefaults>
  <a:extraClrSchemeLst>
    <a:extraClrScheme>
      <a:clrScheme name="1_Feher_szimfon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eher_szimfoni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Feher_szimfoni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eher_szimfoni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eher_szimfoni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eher_szimfoni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eher_szimfoni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Sonrisa</Template>
  <TotalTime>1</TotalTime>
  <Words>1015</Words>
  <Application>Microsoft Office PowerPoint</Application>
  <PresentationFormat>Personalizado</PresentationFormat>
  <Paragraphs>108</Paragraphs>
  <Slides>39</Slides>
  <Notes>38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39</vt:i4>
      </vt:variant>
    </vt:vector>
  </HeadingPairs>
  <TitlesOfParts>
    <vt:vector size="46" baseType="lpstr">
      <vt:lpstr>Tahoma</vt:lpstr>
      <vt:lpstr>Arial</vt:lpstr>
      <vt:lpstr>Times New Roman</vt:lpstr>
      <vt:lpstr>Trebuchet MS</vt:lpstr>
      <vt:lpstr>La Sonrisa</vt:lpstr>
      <vt:lpstr>1_Feher_szimfonia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2014-02-24T21:30:30Z</dcterms:created>
  <dcterms:modified xsi:type="dcterms:W3CDTF">2014-02-24T21:32:05Z</dcterms:modified>
</cp:coreProperties>
</file>