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15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e1PWDuiBsyigf3sAJcOA" hashData="jj/J3AejWvjylZ0byc5HJgumxb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72257A-3FBC-4A04-9EB9-2714AD0414DE}" type="datetimeFigureOut">
              <a:rPr lang="es-ES" smtClean="0"/>
              <a:t>30/08/2013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2B2914-AEFF-4387-97A5-D727D140FD9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B06A6BD-BFE5-4EC0-A9A3-A408C07C81EF}" type="slidenum">
              <a:rPr lang="es-ES"/>
              <a:pPr/>
              <a:t>1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4D0013-859B-4810-8B1F-E37670E7391F}" type="slidenum">
              <a:rPr lang="es-ES"/>
              <a:pPr/>
              <a:t>2</a:t>
            </a:fld>
            <a:endParaRPr lang="es-ES"/>
          </a:p>
        </p:txBody>
      </p:sp>
      <p:sp>
        <p:nvSpPr>
          <p:cNvPr id="40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273247-426F-490C-801C-1ECC57B11EF2}" type="slidenum">
              <a:rPr lang="es-ES"/>
              <a:pPr/>
              <a:t>3</a:t>
            </a:fld>
            <a:endParaRPr lang="es-E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B86D49-4E3E-462B-981D-6C5AE57FD85B}" type="slidenum">
              <a:rPr lang="es-ES"/>
              <a:pPr/>
              <a:t>4</a:t>
            </a:fld>
            <a:endParaRPr lang="es-E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36F4943-89D8-4A9C-A153-FB8488C88C99}" type="slidenum">
              <a:rPr lang="es-ES"/>
              <a:pPr/>
              <a:t>5</a:t>
            </a:fld>
            <a:endParaRPr lang="es-ES"/>
          </a:p>
        </p:txBody>
      </p:sp>
      <p:sp>
        <p:nvSpPr>
          <p:cNvPr id="9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4D41AB1-1FD5-4BC9-8748-029FD12CC2CC}" type="slidenum">
              <a:rPr lang="es-ES"/>
              <a:pPr/>
              <a:t>6</a:t>
            </a:fld>
            <a:endParaRPr lang="es-E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5D41A3-5F93-4E90-B518-821C1CFCCC6F}" type="slidenum">
              <a:rPr lang="es-ES"/>
              <a:pPr/>
              <a:t>7</a:t>
            </a:fld>
            <a:endParaRPr lang="es-ES"/>
          </a:p>
        </p:txBody>
      </p:sp>
      <p:sp>
        <p:nvSpPr>
          <p:cNvPr id="112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581F09-30F1-436E-A139-8F3CF7736AFC}" type="slidenum">
              <a:rPr lang="es-ES"/>
              <a:pPr/>
              <a:t>8</a:t>
            </a:fld>
            <a:endParaRPr lang="es-ES"/>
          </a:p>
        </p:txBody>
      </p:sp>
      <p:sp>
        <p:nvSpPr>
          <p:cNvPr id="122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AAE46A-8667-47AF-9A60-AD46F9798E66}" type="slidenum">
              <a:rPr lang="es-ES"/>
              <a:pPr/>
              <a:t>9</a:t>
            </a:fld>
            <a:endParaRPr lang="es-ES"/>
          </a:p>
        </p:txBody>
      </p:sp>
      <p:sp>
        <p:nvSpPr>
          <p:cNvPr id="133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3397EB-822F-4FEF-AB66-77DE0ECC871F}" type="slidenum">
              <a:rPr lang="es-ES"/>
              <a:pPr/>
              <a:t>10</a:t>
            </a:fld>
            <a:endParaRPr lang="es-ES"/>
          </a:p>
        </p:txBody>
      </p:sp>
      <p:sp>
        <p:nvSpPr>
          <p:cNvPr id="143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648A237-24AD-4525-9679-6044FCA8E4BA}" type="slidenum">
              <a:rPr lang="es-ES"/>
              <a:pPr/>
              <a:t>11</a:t>
            </a:fld>
            <a:endParaRPr lang="es-ES"/>
          </a:p>
        </p:txBody>
      </p:sp>
      <p:sp>
        <p:nvSpPr>
          <p:cNvPr id="153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C26297-3668-4B96-A92D-E4C262FA93A1}" type="slidenum">
              <a:rPr lang="es-ES"/>
              <a:pPr/>
              <a:t>12</a:t>
            </a:fld>
            <a:endParaRPr lang="es-ES"/>
          </a:p>
        </p:txBody>
      </p:sp>
      <p:sp>
        <p:nvSpPr>
          <p:cNvPr id="163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42A9E0-D098-4FBF-A137-8815A098F5BF}" type="slidenum">
              <a:rPr lang="es-ES"/>
              <a:pPr/>
              <a:t>13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D7EF99A-AECB-4036-B705-B2A7D1EA59A4}" type="slidenum">
              <a:rPr lang="es-ES"/>
              <a:pPr/>
              <a:t>14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7F526C3-7C4C-4910-9070-6B008EE6B527}" type="slidenum">
              <a:rPr lang="es-ES"/>
              <a:pPr/>
              <a:t>15</a:t>
            </a:fld>
            <a:endParaRPr lang="es-ES"/>
          </a:p>
        </p:txBody>
      </p:sp>
      <p:sp>
        <p:nvSpPr>
          <p:cNvPr id="30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ABF2C4-BC85-433F-9EF6-029994A85BDE}" type="slidenum">
              <a:rPr lang="es-ES"/>
              <a:pPr/>
              <a:t>16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spacebal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75" y="571500"/>
            <a:ext cx="4286250" cy="5715000"/>
          </a:xfrm>
          <a:prstGeom prst="rect">
            <a:avLst/>
          </a:prstGeom>
          <a:noFill/>
        </p:spPr>
      </p:pic>
      <p:pic>
        <p:nvPicPr>
          <p:cNvPr id="33800" name="Picture 8" descr="spacebal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1046163"/>
            <a:ext cx="5715000" cy="4765675"/>
          </a:xfrm>
          <a:prstGeom prst="rect">
            <a:avLst/>
          </a:prstGeom>
          <a:noFill/>
        </p:spPr>
      </p:pic>
      <p:pic>
        <p:nvPicPr>
          <p:cNvPr id="33799" name="Picture 7" descr="465390300_72026cefd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31913" y="333375"/>
            <a:ext cx="6553200" cy="4765675"/>
          </a:xfrm>
          <a:prstGeom prst="rect">
            <a:avLst/>
          </a:prstGeom>
          <a:noFill/>
        </p:spPr>
      </p:pic>
      <p:sp>
        <p:nvSpPr>
          <p:cNvPr id="33802" name="WordArt 10"/>
          <p:cNvSpPr>
            <a:spLocks noChangeArrowheads="1" noChangeShapeType="1" noTextEdit="1"/>
          </p:cNvSpPr>
          <p:nvPr/>
        </p:nvSpPr>
        <p:spPr bwMode="auto">
          <a:xfrm>
            <a:off x="1692275" y="5300663"/>
            <a:ext cx="5903913" cy="1085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CC99FF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rgbClr val="CC99FF"/>
                </a:solidFill>
                <a:latin typeface="Monotype Corsiva"/>
              </a:rPr>
              <a:t>JUVENTUD</a:t>
            </a: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179388" y="6308725"/>
            <a:ext cx="7921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1600" b="1" i="1">
                <a:solidFill>
                  <a:srgbClr val="CC99FF"/>
                </a:solidFill>
                <a:latin typeface="Lucida Calligraphy" pitchFamily="66" charset="0"/>
              </a:rPr>
              <a:t>Bety</a:t>
            </a:r>
            <a:endParaRPr lang="es-ES" sz="1600" b="1" i="1">
              <a:solidFill>
                <a:srgbClr val="CC99FF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14250">
    <p:fade/>
    <p:sndAc>
      <p:stSnd loop="1">
        <p:snd r:embed="rId3" name="zamfir - sh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0750" y="1747838"/>
            <a:ext cx="4762500" cy="3362325"/>
          </a:xfrm>
          <a:prstGeom prst="rect">
            <a:avLst/>
          </a:prstGeom>
          <a:noFill/>
        </p:spPr>
      </p:pic>
      <p:pic>
        <p:nvPicPr>
          <p:cNvPr id="2053" name="Picture 5" descr="470323979_1638991c5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11413" y="476250"/>
            <a:ext cx="4787900" cy="3313113"/>
          </a:xfrm>
          <a:prstGeom prst="rect">
            <a:avLst/>
          </a:prstGeom>
          <a:noFill/>
        </p:spPr>
      </p:pic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468313" y="4433888"/>
            <a:ext cx="3887787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71415" tIns="36501" rIns="0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La gente joven está convencida de que posee la verdad. Desgraciadamente, cuando logran imponerla ya ni son jóvenes ni es verdad.</a:t>
            </a:r>
          </a:p>
          <a:p>
            <a:pPr eaLnBrk="0" hangingPunct="0"/>
            <a:r>
              <a:rPr lang="es-MX" sz="2200">
                <a:solidFill>
                  <a:srgbClr val="FFFF00"/>
                </a:solidFill>
                <a:latin typeface="Monotype Corsiva" pitchFamily="66" charset="0"/>
              </a:rPr>
              <a:t>Jaume Perich</a:t>
            </a:r>
            <a:endParaRPr lang="es-ES" sz="220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4859338" y="4521200"/>
            <a:ext cx="364331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Los cuarenta son la edad madura de la juventud; los cincuenta la juventud de la edad madura.</a:t>
            </a:r>
          </a:p>
          <a:p>
            <a:pPr eaLnBrk="0" hangingPunct="0"/>
            <a:r>
              <a:rPr lang="es-MX" sz="2200">
                <a:solidFill>
                  <a:srgbClr val="FFFF00"/>
                </a:solidFill>
                <a:latin typeface="Monotype Corsiva" pitchFamily="66" charset="0"/>
              </a:rPr>
              <a:t>Víctor Hugo</a:t>
            </a:r>
            <a:endParaRPr lang="es-ES" sz="220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16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8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22438" y="2227263"/>
            <a:ext cx="5699125" cy="2405062"/>
          </a:xfrm>
          <a:prstGeom prst="rect">
            <a:avLst/>
          </a:prstGeom>
          <a:noFill/>
        </p:spPr>
      </p:pic>
      <p:pic>
        <p:nvPicPr>
          <p:cNvPr id="5125" name="Picture 5" descr="2241805695_3da424d6c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333375"/>
            <a:ext cx="5111750" cy="3600450"/>
          </a:xfrm>
          <a:prstGeom prst="rect">
            <a:avLst/>
          </a:prstGeom>
          <a:noFill/>
        </p:spPr>
      </p:pic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611188" y="4433888"/>
            <a:ext cx="3960812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chemeClr val="accent1"/>
                </a:solidFill>
                <a:latin typeface="Monotype Corsiva" pitchFamily="66" charset="0"/>
              </a:rPr>
              <a:t>Los jóvenes hoy en día son unos tiranos. Contradicen a sus padres, devoran su comida, y le faltan al respeto a sus maestros.</a:t>
            </a:r>
          </a:p>
          <a:p>
            <a:pPr eaLnBrk="0" hangingPunct="0"/>
            <a:r>
              <a:rPr lang="es-MX" sz="2200">
                <a:solidFill>
                  <a:srgbClr val="FFCCCC"/>
                </a:solidFill>
                <a:latin typeface="Monotype Corsiva" pitchFamily="66" charset="0"/>
              </a:rPr>
              <a:t>Sócrates</a:t>
            </a:r>
            <a:endParaRPr lang="es-ES" sz="2200">
              <a:solidFill>
                <a:srgbClr val="FFCCCC"/>
              </a:solidFill>
              <a:latin typeface="Monotype Corsiva" pitchFamily="66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4932363" y="4376738"/>
            <a:ext cx="3738562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chemeClr val="accent1"/>
                </a:solidFill>
                <a:latin typeface="Monotype Corsiva" pitchFamily="66" charset="0"/>
              </a:rPr>
              <a:t>Si la juventud es un defecto, es un defecto del que nos curamos demasiado pronto.</a:t>
            </a:r>
          </a:p>
          <a:p>
            <a:pPr eaLnBrk="0" hangingPunct="0"/>
            <a:r>
              <a:rPr lang="es-MX" sz="2200">
                <a:solidFill>
                  <a:srgbClr val="FFCCCC"/>
                </a:solidFill>
                <a:latin typeface="Monotype Corsiva" pitchFamily="66" charset="0"/>
              </a:rPr>
              <a:t>James Rusell Lowell</a:t>
            </a:r>
            <a:endParaRPr lang="es-ES" sz="2200">
              <a:solidFill>
                <a:srgbClr val="FFCCCC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11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9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76500" y="1827213"/>
            <a:ext cx="4192588" cy="3205162"/>
          </a:xfrm>
          <a:prstGeom prst="rect">
            <a:avLst/>
          </a:prstGeom>
          <a:noFill/>
        </p:spPr>
      </p:pic>
      <p:pic>
        <p:nvPicPr>
          <p:cNvPr id="7175" name="Picture 7" descr="2178942835_b5584e7e8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908050"/>
            <a:ext cx="4103687" cy="4456113"/>
          </a:xfrm>
          <a:prstGeom prst="rect">
            <a:avLst/>
          </a:prstGeom>
          <a:noFill/>
        </p:spPr>
      </p:pic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5292725" y="1266825"/>
            <a:ext cx="3587750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De mis disparates de juventud lo que más pena me da no es el haberlos cometido, sino el no poder volver a cometerlos.</a:t>
            </a:r>
          </a:p>
          <a:p>
            <a:pPr eaLnBrk="0" hangingPunct="0"/>
            <a:r>
              <a:rPr lang="es-MX" sz="2200">
                <a:solidFill>
                  <a:srgbClr val="FFFF00"/>
                </a:solidFill>
                <a:latin typeface="Monotype Corsiva" pitchFamily="66" charset="0"/>
              </a:rPr>
              <a:t>Pierre Benoit</a:t>
            </a:r>
            <a:endParaRPr lang="es-ES" sz="220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5292725" y="3960813"/>
            <a:ext cx="352742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La juventud no es un tiempo de la vida, es un estado del espíritu.</a:t>
            </a:r>
          </a:p>
          <a:p>
            <a:pPr eaLnBrk="0" hangingPunct="0"/>
            <a:r>
              <a:rPr lang="es-MX" sz="2200">
                <a:solidFill>
                  <a:srgbClr val="FFFF00"/>
                </a:solidFill>
                <a:latin typeface="Monotype Corsiva" pitchFamily="66" charset="0"/>
              </a:rPr>
              <a:t>Mateo Alemán</a:t>
            </a:r>
            <a:endParaRPr lang="es-ES" sz="2200">
              <a:solidFill>
                <a:srgbClr val="FFFF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795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0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7" grpId="0"/>
      <p:bldP spid="71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389063"/>
            <a:ext cx="5715000" cy="4079875"/>
          </a:xfrm>
          <a:prstGeom prst="rect">
            <a:avLst/>
          </a:prstGeom>
          <a:noFill/>
        </p:spPr>
      </p:pic>
      <p:pic>
        <p:nvPicPr>
          <p:cNvPr id="24579" name="Picture 3" descr="2121193675_fd17ebe09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5150" y="260350"/>
            <a:ext cx="5715000" cy="4079875"/>
          </a:xfrm>
          <a:prstGeom prst="rect">
            <a:avLst/>
          </a:prstGeom>
          <a:noFill/>
        </p:spPr>
      </p:pic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611188" y="4652963"/>
            <a:ext cx="3930650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CCFF99"/>
                </a:solidFill>
                <a:latin typeface="Monotype Corsiva" pitchFamily="66" charset="0"/>
              </a:rPr>
              <a:t>Haría cualquier cosa por recuperar la juventud... excepto hacer ejercicio, madrugar, o ser un miembro útil de la comunidad.</a:t>
            </a:r>
          </a:p>
          <a:p>
            <a:pPr eaLnBrk="0" hangingPunct="0"/>
            <a:r>
              <a:rPr lang="es-MX" sz="2200">
                <a:solidFill>
                  <a:srgbClr val="FF9900"/>
                </a:solidFill>
                <a:latin typeface="Monotype Corsiva" pitchFamily="66" charset="0"/>
              </a:rPr>
              <a:t>Oscar Wilde</a:t>
            </a:r>
            <a:endParaRPr lang="es-ES" sz="2200">
              <a:solidFill>
                <a:srgbClr val="FF9900"/>
              </a:solidFill>
              <a:latin typeface="Monotype Corsiva" pitchFamily="66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5003800" y="4724400"/>
            <a:ext cx="3789363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CCFF99"/>
                </a:solidFill>
                <a:latin typeface="Monotype Corsiva" pitchFamily="66" charset="0"/>
              </a:rPr>
              <a:t>Demasiado libertinaje en la juventud seca el corazón, y demasiada continencia atasca el espíritu.</a:t>
            </a:r>
          </a:p>
          <a:p>
            <a:pPr eaLnBrk="0" hangingPunct="0"/>
            <a:r>
              <a:rPr lang="es-MX" sz="2200">
                <a:solidFill>
                  <a:srgbClr val="FF9900"/>
                </a:solidFill>
                <a:latin typeface="Monotype Corsiva" pitchFamily="66" charset="0"/>
              </a:rPr>
              <a:t>Charles Augustin Sainte-Beauve</a:t>
            </a:r>
            <a:endParaRPr lang="es-ES" sz="2200">
              <a:solidFill>
                <a:srgbClr val="FF9900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384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4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 descr="2102999027_488a3f0d0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260350"/>
            <a:ext cx="6192838" cy="4248150"/>
          </a:xfrm>
          <a:prstGeom prst="rect">
            <a:avLst/>
          </a:prstGeom>
          <a:noFill/>
        </p:spPr>
      </p:pic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684213" y="4868863"/>
            <a:ext cx="38623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Adquirir desde jóvenes tales o cuales hábitos no tiene poca importancia: tiene una importancia absoluta.</a:t>
            </a:r>
          </a:p>
          <a:p>
            <a:pPr eaLnBrk="0" hangingPunct="0"/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Aristóteles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4932363" y="4797425"/>
            <a:ext cx="3635375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9900"/>
                </a:solidFill>
                <a:latin typeface="Monotype Corsiva" pitchFamily="66" charset="0"/>
              </a:rPr>
              <a:t>No se nace joven, hay que adquirir la juventud. Y sin un ideal, no se adquiere. </a:t>
            </a:r>
          </a:p>
          <a:p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José Ingenieros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212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  <p:bldP spid="2355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196975"/>
            <a:ext cx="5715000" cy="4286250"/>
          </a:xfrm>
          <a:prstGeom prst="rect">
            <a:avLst/>
          </a:prstGeom>
          <a:noFill/>
        </p:spPr>
      </p:pic>
      <p:pic>
        <p:nvPicPr>
          <p:cNvPr id="22531" name="Picture 3" descr="382946534_dc501a92c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333375"/>
            <a:ext cx="6337300" cy="4175125"/>
          </a:xfrm>
          <a:prstGeom prst="rect">
            <a:avLst/>
          </a:prstGeom>
          <a:noFill/>
        </p:spPr>
      </p:pic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468313" y="5013325"/>
            <a:ext cx="403225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CC99"/>
                </a:solidFill>
                <a:latin typeface="Monotype Corsiva" pitchFamily="66" charset="0"/>
              </a:rPr>
              <a:t>En los ojos del joven, arde la llama; en los del viejo, brilla la luz. </a:t>
            </a:r>
          </a:p>
          <a:p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Víctor Hugo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4859338" y="5084763"/>
            <a:ext cx="36734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CC99"/>
                </a:solidFill>
                <a:latin typeface="Monotype Corsiva" pitchFamily="66" charset="0"/>
              </a:rPr>
              <a:t>La juventud vive de la esperanza; la vejez del recuerdo.</a:t>
            </a:r>
          </a:p>
          <a:p>
            <a:pPr eaLnBrk="0" hangingPunct="0"/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George Herbert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4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75" y="571500"/>
            <a:ext cx="4286250" cy="5715000"/>
          </a:xfrm>
          <a:prstGeom prst="rect">
            <a:avLst/>
          </a:prstGeom>
          <a:noFill/>
        </p:spPr>
      </p:pic>
      <p:pic>
        <p:nvPicPr>
          <p:cNvPr id="21507" name="Picture 3" descr="2086115342_62e9427e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476250"/>
            <a:ext cx="4967288" cy="5715000"/>
          </a:xfrm>
          <a:prstGeom prst="rect">
            <a:avLst/>
          </a:prstGeo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5580063" y="1052513"/>
            <a:ext cx="3241675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0099CC"/>
                </a:solidFill>
                <a:latin typeface="Monotype Corsiva" pitchFamily="66" charset="0"/>
              </a:rPr>
              <a:t>Juventud, ¿sabes que la tuya no es la primera generación que anhela una vida plena de belleza y libertad? </a:t>
            </a:r>
          </a:p>
          <a:p>
            <a:r>
              <a:rPr lang="es-MX" sz="2200">
                <a:solidFill>
                  <a:srgbClr val="FFCC99"/>
                </a:solidFill>
                <a:latin typeface="Monotype Corsiva" pitchFamily="66" charset="0"/>
              </a:rPr>
              <a:t>Albert Einstein</a:t>
            </a:r>
            <a:endParaRPr lang="es-ES" sz="2200">
              <a:solidFill>
                <a:srgbClr val="FFCC99"/>
              </a:solidFill>
              <a:latin typeface="Monotype Corsiva" pitchFamily="66" charset="0"/>
            </a:endParaRPr>
          </a:p>
        </p:txBody>
      </p:sp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5580063" y="3262313"/>
            <a:ext cx="3240087" cy="241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0099CC"/>
                </a:solidFill>
                <a:latin typeface="Monotype Corsiva" pitchFamily="66" charset="0"/>
              </a:rPr>
              <a:t>A menudo se echa en cara a la juventud el creer que el mundo comienza con ella. Cierto, pero la vejez cree aún más a menudo que el mundo acaba con ella. ¿Qué es peor?</a:t>
            </a:r>
          </a:p>
          <a:p>
            <a:pPr eaLnBrk="0" hangingPunct="0"/>
            <a:r>
              <a:rPr lang="es-MX" sz="2200">
                <a:solidFill>
                  <a:srgbClr val="FFCC99"/>
                </a:solidFill>
                <a:latin typeface="Monotype Corsiva" pitchFamily="66" charset="0"/>
              </a:rPr>
              <a:t>Friedrich Hebbel</a:t>
            </a:r>
            <a:endParaRPr lang="es-ES" sz="2200">
              <a:solidFill>
                <a:srgbClr val="FFCC99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55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  <p:bldP spid="215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611188" y="4991100"/>
            <a:ext cx="4032250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009900"/>
                </a:solidFill>
                <a:latin typeface="Monotype Corsiva" pitchFamily="66" charset="0"/>
              </a:rPr>
              <a:t>La juventud, aun cuando nadie la combata, halla en sí misma su propio enemigo.</a:t>
            </a:r>
          </a:p>
          <a:p>
            <a:pPr eaLnBrk="0" hangingPunct="0"/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William Shakespeare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  <p:pic>
        <p:nvPicPr>
          <p:cNvPr id="20484" name="Picture 4" descr="2075856567_24cd41844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3713" y="260350"/>
            <a:ext cx="5737225" cy="4589463"/>
          </a:xfrm>
          <a:prstGeom prst="rect">
            <a:avLst/>
          </a:prstGeom>
          <a:noFill/>
        </p:spPr>
      </p:pic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4572000" y="5002213"/>
            <a:ext cx="38893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009900"/>
                </a:solidFill>
                <a:latin typeface="Monotype Corsiva" pitchFamily="66" charset="0"/>
              </a:rPr>
              <a:t>El camino de la juventud lleva toda una vida.</a:t>
            </a:r>
          </a:p>
          <a:p>
            <a:pPr eaLnBrk="0" hangingPunct="0"/>
            <a:r>
              <a:rPr lang="es-MX" sz="2200">
                <a:solidFill>
                  <a:schemeClr val="accent1"/>
                </a:solidFill>
                <a:latin typeface="Monotype Corsiva" pitchFamily="66" charset="0"/>
              </a:rPr>
              <a:t>Pablo Picasso</a:t>
            </a:r>
            <a:endParaRPr lang="es-ES" sz="2200">
              <a:solidFill>
                <a:schemeClr val="accent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46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2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246188"/>
            <a:ext cx="5715000" cy="4365625"/>
          </a:xfrm>
          <a:prstGeom prst="rect">
            <a:avLst/>
          </a:prstGeom>
          <a:noFill/>
        </p:spPr>
      </p:pic>
      <p:pic>
        <p:nvPicPr>
          <p:cNvPr id="19459" name="Picture 3" descr="466404659_dc2ff7050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404813"/>
            <a:ext cx="5715000" cy="4365625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611188" y="4827588"/>
            <a:ext cx="38893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CCFF"/>
                </a:solidFill>
                <a:latin typeface="Monotype Corsiva" pitchFamily="66" charset="0"/>
              </a:rPr>
              <a:t>La juventud es el momento de estudiar la sabiduría; la vejez, el de practicarla.</a:t>
            </a:r>
          </a:p>
          <a:p>
            <a:pPr eaLnBrk="0" hangingPunct="0"/>
            <a:r>
              <a:rPr lang="es-MX" sz="2200">
                <a:solidFill>
                  <a:srgbClr val="FFFFCC"/>
                </a:solidFill>
                <a:latin typeface="Monotype Corsiva" pitchFamily="66" charset="0"/>
              </a:rPr>
              <a:t>Jean Jacques Rousseau</a:t>
            </a:r>
            <a:endParaRPr lang="es-ES" sz="2200">
              <a:solidFill>
                <a:srgbClr val="FFFFCC"/>
              </a:solidFill>
              <a:latin typeface="Monotype Corsiva" pitchFamily="66" charset="0"/>
            </a:endParaRP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4716463" y="4918075"/>
            <a:ext cx="3889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CCFF"/>
                </a:solidFill>
                <a:latin typeface="Monotype Corsiva" pitchFamily="66" charset="0"/>
              </a:rPr>
              <a:t>La mayor desgracia de la juventud actual es ya no pertenecer a ella.</a:t>
            </a:r>
          </a:p>
          <a:p>
            <a:pPr eaLnBrk="0" hangingPunct="0"/>
            <a:r>
              <a:rPr lang="es-MX" sz="2200">
                <a:solidFill>
                  <a:srgbClr val="FFFFCC"/>
                </a:solidFill>
                <a:latin typeface="Monotype Corsiva" pitchFamily="66" charset="0"/>
              </a:rPr>
              <a:t>Salvador Dalí</a:t>
            </a:r>
            <a:endParaRPr lang="es-ES" sz="2200">
              <a:solidFill>
                <a:srgbClr val="FFFFCC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6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5975" y="571500"/>
            <a:ext cx="4972050" cy="5715000"/>
          </a:xfrm>
          <a:prstGeom prst="rect">
            <a:avLst/>
          </a:prstGeom>
          <a:noFill/>
        </p:spPr>
      </p:pic>
      <p:pic>
        <p:nvPicPr>
          <p:cNvPr id="18435" name="Picture 3" descr="501712530_37a88d4d1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549275"/>
            <a:ext cx="4972050" cy="5715000"/>
          </a:xfrm>
          <a:prstGeom prst="rect">
            <a:avLst/>
          </a:prstGeom>
          <a:noFill/>
        </p:spPr>
      </p:pic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5724525" y="1074738"/>
            <a:ext cx="3024188" cy="174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FFCC"/>
                </a:solidFill>
                <a:latin typeface="Monotype Corsiva" pitchFamily="66" charset="0"/>
              </a:rPr>
              <a:t>La juventud es la edad de los sacrificios desinteresados, de la ausencia de egoísmo, de los excesos superfluos.</a:t>
            </a:r>
          </a:p>
          <a:p>
            <a:pPr eaLnBrk="0" hangingPunct="0"/>
            <a:r>
              <a:rPr lang="es-MX" sz="2200">
                <a:solidFill>
                  <a:srgbClr val="CCFFFF"/>
                </a:solidFill>
                <a:latin typeface="Monotype Corsiva" pitchFamily="66" charset="0"/>
              </a:rPr>
              <a:t>Vicente Blasco Ibáñez</a:t>
            </a:r>
            <a:endParaRPr lang="es-ES" sz="2200">
              <a:solidFill>
                <a:srgbClr val="CCFFFF"/>
              </a:solidFill>
              <a:latin typeface="Monotype Corsiva" pitchFamily="66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5795963" y="3622675"/>
            <a:ext cx="2952750" cy="1747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FFFFCC"/>
                </a:solidFill>
                <a:latin typeface="Monotype Corsiva" pitchFamily="66" charset="0"/>
              </a:rPr>
              <a:t>Los jóvenes de hoy no parecen tener respeto alguno por el pasado ni esperanza ninguna para lo porvenir .</a:t>
            </a:r>
          </a:p>
          <a:p>
            <a:pPr eaLnBrk="0" hangingPunct="0"/>
            <a:r>
              <a:rPr lang="es-MX" sz="2200">
                <a:solidFill>
                  <a:srgbClr val="CCFFFF"/>
                </a:solidFill>
                <a:latin typeface="Monotype Corsiva" pitchFamily="66" charset="0"/>
              </a:rPr>
              <a:t>Hipócrates</a:t>
            </a:r>
            <a:endParaRPr lang="es-ES" sz="2200">
              <a:solidFill>
                <a:srgbClr val="CC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26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1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200"/>
                            </p:stCondLst>
                            <p:childTnLst>
                              <p:par>
                                <p:cTn id="16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7" grpId="0"/>
      <p:bldP spid="184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149350"/>
            <a:ext cx="5715000" cy="4560888"/>
          </a:xfrm>
          <a:prstGeom prst="rect">
            <a:avLst/>
          </a:prstGeom>
          <a:noFill/>
        </p:spPr>
      </p:pic>
      <p:pic>
        <p:nvPicPr>
          <p:cNvPr id="17411" name="Picture 3" descr="2051133226_074f023e8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333375"/>
            <a:ext cx="6480175" cy="4560888"/>
          </a:xfrm>
          <a:prstGeom prst="rect">
            <a:avLst/>
          </a:prstGeom>
          <a:noFill/>
        </p:spPr>
      </p:pic>
      <p:sp>
        <p:nvSpPr>
          <p:cNvPr id="17413" name="Rectangle 5"/>
          <p:cNvSpPr>
            <a:spLocks noChangeArrowheads="1"/>
          </p:cNvSpPr>
          <p:nvPr/>
        </p:nvSpPr>
        <p:spPr bwMode="auto">
          <a:xfrm>
            <a:off x="468313" y="4970463"/>
            <a:ext cx="41036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tIns="36501" bIns="36501" anchor="ctr">
            <a:spAutoFit/>
          </a:bodyPr>
          <a:lstStyle/>
          <a:p>
            <a:pPr eaLnBrk="0" hangingPunct="0"/>
            <a:r>
              <a:rPr lang="es-ES" sz="2200">
                <a:solidFill>
                  <a:srgbClr val="33CC33"/>
                </a:solidFill>
                <a:latin typeface="Monotype Corsiva" pitchFamily="66" charset="0"/>
              </a:rPr>
              <a:t>A diferencia de la vejez, que siempre está de más, lo característico de la juventud es que siempre está de moda.</a:t>
            </a:r>
          </a:p>
          <a:p>
            <a:pPr eaLnBrk="0" hangingPunct="0"/>
            <a:r>
              <a:rPr lang="es-MX" sz="2200">
                <a:solidFill>
                  <a:srgbClr val="FFFFCC"/>
                </a:solidFill>
                <a:latin typeface="Monotype Corsiva" pitchFamily="66" charset="0"/>
              </a:rPr>
              <a:t>Fernando Savater</a:t>
            </a:r>
            <a:endParaRPr lang="es-ES" sz="2200">
              <a:solidFill>
                <a:srgbClr val="FFFFCC"/>
              </a:solidFill>
              <a:latin typeface="Monotype Corsiva" pitchFamily="66" charset="0"/>
            </a:endParaRPr>
          </a:p>
        </p:txBody>
      </p:sp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572000" y="5002213"/>
            <a:ext cx="4014788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33CC33"/>
                </a:solidFill>
                <a:latin typeface="Monotype Corsiva" pitchFamily="66" charset="0"/>
              </a:rPr>
              <a:t>Tal vez algún día dejen a los jóvenes inventar su propia juventud. </a:t>
            </a:r>
          </a:p>
          <a:p>
            <a:r>
              <a:rPr lang="es-MX" sz="2200">
                <a:solidFill>
                  <a:srgbClr val="FFFFCC"/>
                </a:solidFill>
                <a:latin typeface="Monotype Corsiva" pitchFamily="66" charset="0"/>
              </a:rPr>
              <a:t>Quino</a:t>
            </a:r>
            <a:endParaRPr lang="es-ES" sz="2200">
              <a:solidFill>
                <a:srgbClr val="FFFFCC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73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66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6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171575"/>
            <a:ext cx="5715000" cy="4514850"/>
          </a:xfrm>
          <a:prstGeom prst="rect">
            <a:avLst/>
          </a:prstGeom>
          <a:noFill/>
        </p:spPr>
      </p:pic>
      <p:pic>
        <p:nvPicPr>
          <p:cNvPr id="25605" name="Picture 5" descr="461083623_d0488f6a3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260350"/>
            <a:ext cx="6480175" cy="4514850"/>
          </a:xfrm>
          <a:prstGeom prst="rect">
            <a:avLst/>
          </a:prstGeom>
          <a:noFill/>
        </p:spPr>
      </p:pic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539750" y="5010150"/>
            <a:ext cx="4032250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FF66"/>
                </a:solidFill>
                <a:latin typeface="Monotype Corsiva" pitchFamily="66" charset="0"/>
              </a:rPr>
              <a:t>Los viejos desconfían de la juventud porque han sido jóvenes. </a:t>
            </a:r>
          </a:p>
          <a:p>
            <a:r>
              <a:rPr lang="es-MX" sz="2200">
                <a:solidFill>
                  <a:srgbClr val="33CC33"/>
                </a:solidFill>
                <a:latin typeface="Monotype Corsiva" pitchFamily="66" charset="0"/>
              </a:rPr>
              <a:t>William Shakespeare</a:t>
            </a:r>
            <a:endParaRPr lang="es-ES" sz="2200">
              <a:solidFill>
                <a:srgbClr val="33CC33"/>
              </a:solidFill>
              <a:latin typeface="Monotype Corsiva" pitchFamily="66" charset="0"/>
            </a:endParaRPr>
          </a:p>
        </p:txBody>
      </p:sp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4284663" y="4756150"/>
            <a:ext cx="4319587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FF66"/>
                </a:solidFill>
                <a:latin typeface="Monotype Corsiva" pitchFamily="66" charset="0"/>
              </a:rPr>
              <a:t>La juventud es feliz porque es ciega: esta ceguedad es su grandeza, esta inexperiencia es su sublime confianza. ¡ cuán hermosa generación la de los jóvenes activos!. </a:t>
            </a:r>
          </a:p>
          <a:p>
            <a:r>
              <a:rPr lang="es-MX" sz="2200">
                <a:solidFill>
                  <a:srgbClr val="33CC33"/>
                </a:solidFill>
                <a:latin typeface="Monotype Corsiva" pitchFamily="66" charset="0"/>
              </a:rPr>
              <a:t>José Martí</a:t>
            </a:r>
            <a:endParaRPr lang="es-ES" sz="2200">
              <a:solidFill>
                <a:srgbClr val="33CC33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1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9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1967729935_bd87a73c8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333375"/>
            <a:ext cx="6553200" cy="4175125"/>
          </a:xfrm>
          <a:prstGeom prst="rect">
            <a:avLst/>
          </a:prstGeom>
          <a:noFill/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539750" y="4702175"/>
            <a:ext cx="403225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3399FF"/>
                </a:solidFill>
                <a:latin typeface="Monotype Corsiva" pitchFamily="66" charset="0"/>
              </a:rPr>
              <a:t>Cada hora de tiempo perdido en la juventud es una posibilidad más de desgracia en la adultez. </a:t>
            </a:r>
          </a:p>
          <a:p>
            <a:r>
              <a:rPr lang="es-MX" sz="2200">
                <a:solidFill>
                  <a:schemeClr val="bg1"/>
                </a:solidFill>
                <a:latin typeface="Monotype Corsiva" pitchFamily="66" charset="0"/>
              </a:rPr>
              <a:t>Napoleón Bonaparte</a:t>
            </a:r>
            <a:endParaRPr lang="es-ES" sz="2200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4572000" y="4724400"/>
            <a:ext cx="4032250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3399FF"/>
                </a:solidFill>
                <a:latin typeface="Monotype Corsiva" pitchFamily="66" charset="0"/>
              </a:rPr>
              <a:t>Hay que instruir a la juventud riendo, reprender sus defectos con dulzura y no atemorizarla con el nombre de la virtud.</a:t>
            </a:r>
          </a:p>
          <a:p>
            <a:r>
              <a:rPr lang="es-MX" sz="2200">
                <a:solidFill>
                  <a:schemeClr val="bg1"/>
                </a:solidFill>
                <a:latin typeface="Monotype Corsiva" pitchFamily="66" charset="0"/>
              </a:rPr>
              <a:t>Moliere</a:t>
            </a:r>
            <a:endParaRPr lang="es-ES" sz="220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97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3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6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/>
      <p:bldP spid="2765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606550"/>
            <a:ext cx="5715000" cy="3646488"/>
          </a:xfrm>
          <a:prstGeom prst="rect">
            <a:avLst/>
          </a:prstGeom>
          <a:noFill/>
        </p:spPr>
      </p:pic>
      <p:pic>
        <p:nvPicPr>
          <p:cNvPr id="29701" name="Picture 5" descr="439466281_c90aaa094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620713"/>
            <a:ext cx="6408738" cy="4103687"/>
          </a:xfrm>
          <a:prstGeom prst="rect">
            <a:avLst/>
          </a:prstGeom>
          <a:noFill/>
        </p:spPr>
      </p:pic>
      <p:sp>
        <p:nvSpPr>
          <p:cNvPr id="29704" name="Rectangle 8"/>
          <p:cNvSpPr>
            <a:spLocks noChangeArrowheads="1"/>
          </p:cNvSpPr>
          <p:nvPr/>
        </p:nvSpPr>
        <p:spPr bwMode="auto">
          <a:xfrm>
            <a:off x="611188" y="5084763"/>
            <a:ext cx="3960812" cy="109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CC99"/>
                </a:solidFill>
                <a:latin typeface="Monotype Corsiva" pitchFamily="66" charset="0"/>
              </a:rPr>
              <a:t>La juventud tiene el genio vivo y el juicio débil.</a:t>
            </a:r>
          </a:p>
          <a:p>
            <a:r>
              <a:rPr lang="es-MX" sz="2200">
                <a:solidFill>
                  <a:srgbClr val="6666FF"/>
                </a:solidFill>
                <a:latin typeface="Monotype Corsiva" pitchFamily="66" charset="0"/>
              </a:rPr>
              <a:t>Homero</a:t>
            </a:r>
            <a:endParaRPr lang="es-ES" sz="2200">
              <a:solidFill>
                <a:srgbClr val="6666FF"/>
              </a:solidFill>
              <a:latin typeface="Monotype Corsiva" pitchFamily="66" charset="0"/>
            </a:endParaRPr>
          </a:p>
        </p:txBody>
      </p:sp>
      <p:sp>
        <p:nvSpPr>
          <p:cNvPr id="29705" name="Rectangle 9"/>
          <p:cNvSpPr>
            <a:spLocks noChangeArrowheads="1"/>
          </p:cNvSpPr>
          <p:nvPr/>
        </p:nvSpPr>
        <p:spPr bwMode="auto">
          <a:xfrm>
            <a:off x="4356100" y="4724400"/>
            <a:ext cx="4392613" cy="176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CC99"/>
                </a:solidFill>
                <a:latin typeface="Monotype Corsiva" pitchFamily="66" charset="0"/>
              </a:rPr>
              <a:t>La juventud ama el honor y la victoria más que el dinero. En realidad, apenas se preocupa de éste, porque todavía no ha aprendido lo que significa carecer de él.</a:t>
            </a:r>
          </a:p>
          <a:p>
            <a:r>
              <a:rPr lang="es-MX" sz="2200">
                <a:solidFill>
                  <a:srgbClr val="6666FF"/>
                </a:solidFill>
                <a:latin typeface="Monotype Corsiva" pitchFamily="66" charset="0"/>
              </a:rPr>
              <a:t>Aristóteles</a:t>
            </a:r>
            <a:endParaRPr lang="es-ES" sz="2200">
              <a:solidFill>
                <a:srgbClr val="6666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28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6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4" grpId="0"/>
      <p:bldP spid="2970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4" name="Picture 10" descr="spacebal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500" y="1285875"/>
            <a:ext cx="5715000" cy="4286250"/>
          </a:xfrm>
          <a:prstGeom prst="rect">
            <a:avLst/>
          </a:prstGeom>
          <a:noFill/>
        </p:spPr>
      </p:pic>
      <p:pic>
        <p:nvPicPr>
          <p:cNvPr id="31753" name="Picture 9" descr="2058073045_cddd57e43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76375" y="404813"/>
            <a:ext cx="6264275" cy="4464050"/>
          </a:xfrm>
          <a:prstGeom prst="rect">
            <a:avLst/>
          </a:prstGeom>
          <a:noFill/>
        </p:spPr>
      </p:pic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468313" y="5153025"/>
            <a:ext cx="4103687" cy="1096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CC00"/>
                </a:solidFill>
                <a:latin typeface="Monotype Corsiva" pitchFamily="66" charset="0"/>
              </a:rPr>
              <a:t>Ningún hombre sabio ha querido nunca ser más joven. </a:t>
            </a:r>
          </a:p>
          <a:p>
            <a:r>
              <a:rPr lang="es-MX" sz="2200">
                <a:solidFill>
                  <a:srgbClr val="CCFF66"/>
                </a:solidFill>
                <a:latin typeface="Monotype Corsiva" pitchFamily="66" charset="0"/>
              </a:rPr>
              <a:t>Jonathan Swift</a:t>
            </a:r>
            <a:endParaRPr lang="es-ES" sz="2200">
              <a:solidFill>
                <a:srgbClr val="CCFF66"/>
              </a:solidFill>
              <a:latin typeface="Monotype Corsiva" pitchFamily="66" charset="0"/>
            </a:endParaRP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4572000" y="5013325"/>
            <a:ext cx="3960813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s-ES" sz="2200">
                <a:solidFill>
                  <a:srgbClr val="FFCC00"/>
                </a:solidFill>
                <a:latin typeface="Monotype Corsiva" pitchFamily="66" charset="0"/>
              </a:rPr>
              <a:t>La juventud cambia sus gustos por el calor de su sangre; la vejez los conserva por la costumbre. </a:t>
            </a:r>
          </a:p>
          <a:p>
            <a:r>
              <a:rPr lang="es-MX" sz="2200">
                <a:solidFill>
                  <a:srgbClr val="CCFF66"/>
                </a:solidFill>
                <a:latin typeface="Monotype Corsiva" pitchFamily="66" charset="0"/>
              </a:rPr>
              <a:t>La Rochefoulcald</a:t>
            </a:r>
            <a:endParaRPr lang="es-ES" sz="2200">
              <a:solidFill>
                <a:srgbClr val="CCFF66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advClick="0" advTm="30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5" grpId="0"/>
      <p:bldP spid="3175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3</TotalTime>
  <Words>725</Words>
  <Application>Microsoft Office PowerPoint</Application>
  <PresentationFormat>Presentación en pantalla (4:3)</PresentationFormat>
  <Paragraphs>106</Paragraphs>
  <Slides>17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2013-08-30T20:50:40Z</dcterms:created>
  <dcterms:modified xsi:type="dcterms:W3CDTF">2013-08-30T20:54:21Z</dcterms:modified>
</cp:coreProperties>
</file>