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0" r:id="rId5"/>
    <p:sldId id="264" r:id="rId6"/>
    <p:sldId id="270" r:id="rId7"/>
    <p:sldId id="266" r:id="rId8"/>
    <p:sldId id="273" r:id="rId9"/>
    <p:sldId id="268" r:id="rId10"/>
    <p:sldId id="267" r:id="rId11"/>
    <p:sldId id="274" r:id="rId12"/>
    <p:sldId id="275" r:id="rId13"/>
    <p:sldId id="276" r:id="rId14"/>
    <p:sldId id="272" r:id="rId15"/>
    <p:sldId id="277" r:id="rId16"/>
    <p:sldId id="278" r:id="rId17"/>
    <p:sldId id="279" r:id="rId18"/>
    <p:sldId id="281" r:id="rId19"/>
    <p:sldId id="262" r:id="rId20"/>
    <p:sldId id="261" r:id="rId21"/>
    <p:sldId id="259" r:id="rId22"/>
    <p:sldId id="258" r:id="rId23"/>
    <p:sldId id="284" r:id="rId24"/>
    <p:sldId id="291" r:id="rId25"/>
    <p:sldId id="287" r:id="rId26"/>
    <p:sldId id="286" r:id="rId27"/>
    <p:sldId id="288" r:id="rId28"/>
    <p:sldId id="263" r:id="rId29"/>
    <p:sldId id="290" r:id="rId30"/>
    <p:sldId id="292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on8ZlMz+bv+zRSJ62uW1Q==" hashData="xItJhMcCMWGIJSvR1fzpMSazh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3399"/>
    <a:srgbClr val="0000FF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3343-1EFE-4A13-A3CA-B292E40D0779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7B58B-104E-4BAC-BEFB-0A04EC182E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141FF-5F6E-46FD-958A-8B3A4F919F02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3F635-04BD-4934-B877-9CA796F409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72D5C-2C40-4825-9991-BF8710D61B37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9A73B-C3FF-46B6-BE46-B8D2DEAE74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BBCC8-5810-4F27-BA75-8AAA39453F8B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6E5FF-0ECB-474B-91F1-83599E6866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CC6FD-5BA1-446A-85AA-BEE5D52370E3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687F6-B5A6-43FC-A18E-D0251B4264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E60F6-C8CE-4EA9-BF4B-51CECF1F94C9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202C3-0872-4B87-9175-0A69D2F1C4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2465E-6B01-480B-85EC-C28CAFE3D2D9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23CBE-3E21-4B33-B3F4-352D8AD1E5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B7841-F509-418F-8C2C-F8A75B3562D6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45314-6546-46B5-B791-EA22E4686E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85ACE-7B96-4AB0-9CA3-8D202C7F2B36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A39DC-6465-43D5-8F8F-635AB85760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D596D-02E2-4D3A-9E36-9D8FFB4F6EEC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DA3EC-7F02-4AC4-9A17-FBD0A2FF15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A1EF1-985D-4FC1-8E01-03BAA9EB6CD2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4B70C-9F61-4E2B-BA90-C9DB57DCA8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4C313-9467-4D61-85B7-7E36250EB87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D08EF9-D95F-4603-A9EA-E077299E7062}" type="datetimeFigureOut">
              <a:rPr lang="es-ES"/>
              <a:pPr>
                <a:defRPr/>
              </a:pPr>
              <a:t>05/09/2014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69F3E9-A2FE-4D76-BA13-D2305E71C4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78DF22-9ECA-432B-A7AE-AB40CB28F85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420938"/>
          </a:xfrm>
        </p:spPr>
        <p:txBody>
          <a:bodyPr/>
          <a:lstStyle/>
          <a:p>
            <a:r>
              <a:rPr lang="es-ES" sz="7200" b="1" smtClean="0">
                <a:solidFill>
                  <a:srgbClr val="0066FF"/>
                </a:solidFill>
              </a:rPr>
              <a:t>INJUSTICIA</a:t>
            </a:r>
            <a:endParaRPr lang="es-ES" sz="7200" smtClean="0">
              <a:solidFill>
                <a:srgbClr val="0066FF"/>
              </a:solidFill>
            </a:endParaRPr>
          </a:p>
        </p:txBody>
      </p:sp>
      <p:pic>
        <p:nvPicPr>
          <p:cNvPr id="2052" name="Picture 4" descr="113128_reinadelcielo_irenasandle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947863"/>
            <a:ext cx="7488237" cy="4505325"/>
          </a:xfrm>
          <a:prstGeom prst="rect">
            <a:avLst/>
          </a:prstGeom>
          <a:noFill/>
        </p:spPr>
      </p:pic>
      <p:sp>
        <p:nvSpPr>
          <p:cNvPr id="2053" name="4 Rectángulo"/>
          <p:cNvSpPr>
            <a:spLocks noChangeArrowheads="1"/>
          </p:cNvSpPr>
          <p:nvPr/>
        </p:nvSpPr>
        <p:spPr bwMode="auto">
          <a:xfrm>
            <a:off x="1547813" y="2420938"/>
            <a:ext cx="2819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>
                <a:solidFill>
                  <a:srgbClr val="FFFF00"/>
                </a:solidFill>
                <a:latin typeface="Calibri" pitchFamily="34" charset="0"/>
              </a:rPr>
              <a:t>Irena Sendler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sz="7200" smtClean="0">
                <a:solidFill>
                  <a:srgbClr val="0066FF"/>
                </a:solidFill>
              </a:rPr>
              <a:t>EL premio no se lo lleva </a:t>
            </a:r>
            <a:br>
              <a:rPr lang="es-ES" sz="7200" smtClean="0">
                <a:solidFill>
                  <a:srgbClr val="0066FF"/>
                </a:solidFill>
              </a:rPr>
            </a:br>
            <a:r>
              <a:rPr lang="es-ES" sz="7200" smtClean="0">
                <a:solidFill>
                  <a:srgbClr val="0066FF"/>
                </a:solidFill>
              </a:rPr>
              <a:t>Siempre el que más se lo merece.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0" y="0"/>
            <a:ext cx="914400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Una señora de 98 años llamada </a:t>
            </a:r>
          </a:p>
          <a:p>
            <a:pPr algn="ctr"/>
            <a:r>
              <a:rPr lang="es-ES" sz="3600" b="1">
                <a:solidFill>
                  <a:srgbClr val="0066FF"/>
                </a:solidFill>
                <a:latin typeface="Calibri" pitchFamily="34" charset="0"/>
                <a:cs typeface="Times New Roman" pitchFamily="18" charset="0"/>
              </a:rPr>
              <a:t>Irena </a:t>
            </a:r>
            <a:r>
              <a:rPr lang="es-ES" sz="3600" b="1">
                <a:solidFill>
                  <a:srgbClr val="0066FF"/>
                </a:solidFill>
                <a:latin typeface="Calibri" pitchFamily="34" charset="0"/>
              </a:rPr>
              <a:t>Sendler</a:t>
            </a:r>
            <a:endParaRPr lang="es-ES" sz="3600" b="1">
              <a:solidFill>
                <a:srgbClr val="0066FF"/>
              </a:solidFill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acaba de fallecer.</a:t>
            </a:r>
            <a:r>
              <a:rPr lang="es-ES" sz="3600">
                <a:latin typeface="Calibri" pitchFamily="34" charset="0"/>
                <a:cs typeface="Times New Roman" pitchFamily="18" charset="0"/>
              </a:rPr>
              <a:t> </a:t>
            </a:r>
            <a:br>
              <a:rPr lang="es-ES" sz="3600">
                <a:latin typeface="Calibri" pitchFamily="34" charset="0"/>
                <a:cs typeface="Times New Roman" pitchFamily="18" charset="0"/>
              </a:rPr>
            </a:br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Durante la 2ª Guerra Mundial,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Irena consiguió un permiso para trabajar en el Ghetto de Varsovia como especialista de alcantarillado y tuberías.</a:t>
            </a:r>
            <a:endParaRPr lang="es-ES" sz="3600">
              <a:latin typeface="Calibri" pitchFamily="34" charset="0"/>
            </a:endParaRPr>
          </a:p>
        </p:txBody>
      </p:sp>
      <p:pic>
        <p:nvPicPr>
          <p:cNvPr id="5124" name="Picture 4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149725"/>
            <a:ext cx="6480175" cy="247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0" y="0"/>
            <a:ext cx="9144000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Pero sus planes iban más allá...</a:t>
            </a:r>
          </a:p>
        </p:txBody>
      </p:sp>
      <p:pic>
        <p:nvPicPr>
          <p:cNvPr id="6148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81075"/>
            <a:ext cx="7920038" cy="5676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0" y="260350"/>
            <a:ext cx="9144000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Sabía cuales eran los planes de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los nazis para los judíos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(siendo alemana).</a:t>
            </a:r>
            <a:endParaRPr lang="es-ES" sz="3600">
              <a:latin typeface="Calibri" pitchFamily="34" charset="0"/>
            </a:endParaRPr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636838"/>
            <a:ext cx="7315200" cy="387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395288" y="0"/>
            <a:ext cx="8280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Irena sacaba niños escondidos en el fondo de su caja de herramientas y llevaba un saco de arpillera en la parte de atrás de su camioneta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(para niños de mayor tamaño). </a:t>
            </a:r>
          </a:p>
          <a:p>
            <a:pPr algn="ctr"/>
            <a:endParaRPr lang="es-ES" sz="3600">
              <a:solidFill>
                <a:srgbClr val="4141FF"/>
              </a:solidFill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También llevaba en la parte de atrás un perro al que entrenó para ladrar a los soldados nazis cuando salía y entraba del Ghetto.</a:t>
            </a:r>
            <a:r>
              <a:rPr lang="es-ES" sz="3200">
                <a:solidFill>
                  <a:srgbClr val="4141FF"/>
                </a:solidFill>
                <a:latin typeface="Verdana" pitchFamily="34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0" y="-531813"/>
            <a:ext cx="91440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Por supuesto, los soldados no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querían tener nada que ver con el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perro y los ladridos ocultaban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los ruidos de los niños.</a:t>
            </a:r>
            <a:endParaRPr lang="es-ES" sz="3600">
              <a:latin typeface="Calibri" pitchFamily="34" charset="0"/>
            </a:endParaRPr>
          </a:p>
        </p:txBody>
      </p:sp>
      <p:pic>
        <p:nvPicPr>
          <p:cNvPr id="9220" name="Picture 4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2492375"/>
            <a:ext cx="4464050" cy="40052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0" y="-242888"/>
            <a:ext cx="9144000" cy="3860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Mientras estuvo haciendo esto,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consiguió sacar de allí y salvar a 2500 niños.</a:t>
            </a:r>
            <a:endParaRPr lang="es-ES" sz="3600"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Cuando los nazis la cogieron,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le rompieron ambas piernas, los brazos y la pegaron brutalmente.</a:t>
            </a:r>
            <a:endParaRPr lang="es-ES" sz="3600">
              <a:latin typeface="Calibri" pitchFamily="34" charset="0"/>
            </a:endParaRPr>
          </a:p>
        </p:txBody>
      </p:sp>
      <p:pic>
        <p:nvPicPr>
          <p:cNvPr id="10244" name="Picture 4" descr="gen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3573463"/>
            <a:ext cx="4022725" cy="3017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0" y="0"/>
            <a:ext cx="9144000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Irena mantenía un registro de los nombres de todos los niños que sacó y lo guardaba en un tarro de cristal enterrado bajo un árbol en su jardín.</a:t>
            </a:r>
            <a:r>
              <a:rPr lang="es-ES" sz="3200">
                <a:solidFill>
                  <a:srgbClr val="4141FF"/>
                </a:solidFill>
                <a:latin typeface="Verdana" pitchFamily="34" charset="0"/>
                <a:cs typeface="Times New Roman" pitchFamily="18" charset="0"/>
              </a:rPr>
              <a:t> </a:t>
            </a:r>
          </a:p>
        </p:txBody>
      </p:sp>
      <p:pic>
        <p:nvPicPr>
          <p:cNvPr id="11270" name="Picture 6" descr="irena-sendl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3284538"/>
            <a:ext cx="2503488" cy="33162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0" y="-747713"/>
            <a:ext cx="9144000" cy="3644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Después de la guerra,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intentó localizar a los padres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que pudieran haber sobrevivido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y reunir a la familia.</a:t>
            </a:r>
          </a:p>
        </p:txBody>
      </p:sp>
      <p:pic>
        <p:nvPicPr>
          <p:cNvPr id="12294" name="Picture 6" descr="Irena_Sendl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349500"/>
            <a:ext cx="4968875" cy="4129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0" y="0"/>
            <a:ext cx="914400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La mayoría habían sido llevados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a la cámara de gas.</a:t>
            </a:r>
          </a:p>
        </p:txBody>
      </p:sp>
      <p:pic>
        <p:nvPicPr>
          <p:cNvPr id="13316" name="Picture 4" descr="35bc9c1d114c9dd0af605d84ba497c44[2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060575"/>
            <a:ext cx="3527425" cy="4200525"/>
          </a:xfrm>
          <a:prstGeom prst="rect">
            <a:avLst/>
          </a:prstGeom>
          <a:noFill/>
        </p:spPr>
      </p:pic>
      <p:pic>
        <p:nvPicPr>
          <p:cNvPr id="13317" name="Picture 5" descr="gen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060575"/>
            <a:ext cx="3328988" cy="4171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914400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Aquellos niños a los que ayudó,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encontraron casas de acogida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o fueron adoptados.</a:t>
            </a:r>
            <a:endParaRPr lang="es-ES" sz="3600">
              <a:latin typeface="Calibri" pitchFamily="34" charset="0"/>
            </a:endParaRPr>
          </a:p>
        </p:txBody>
      </p:sp>
      <p:pic>
        <p:nvPicPr>
          <p:cNvPr id="14340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338" y="2133600"/>
            <a:ext cx="6791325" cy="4524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323850" y="1341438"/>
            <a:ext cx="48958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El año pasado </a:t>
            </a:r>
          </a:p>
          <a:p>
            <a:pPr algn="ctr"/>
            <a:endParaRPr lang="es-ES" sz="3600">
              <a:solidFill>
                <a:srgbClr val="4141FF"/>
              </a:solidFill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es-ES" sz="3600" b="1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Irena </a:t>
            </a:r>
          </a:p>
          <a:p>
            <a:pPr algn="ctr"/>
            <a:endParaRPr lang="es-ES" sz="3600">
              <a:solidFill>
                <a:srgbClr val="4141FF"/>
              </a:solidFill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fue propuesta para recibir el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Premio Nóbel de la Paz...</a:t>
            </a:r>
          </a:p>
        </p:txBody>
      </p:sp>
      <p:pic>
        <p:nvPicPr>
          <p:cNvPr id="15366" name="Picture 6" descr="070314_irena_sendler_vlrg_8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1125538"/>
            <a:ext cx="2933700" cy="4724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0" y="-674688"/>
            <a:ext cx="9144000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Pero no fue seleccionada</a:t>
            </a:r>
            <a:endParaRPr lang="es-ES" sz="3600" b="1">
              <a:latin typeface="Calibri" pitchFamily="34" charset="0"/>
            </a:endParaRPr>
          </a:p>
        </p:txBody>
      </p:sp>
      <p:pic>
        <p:nvPicPr>
          <p:cNvPr id="16388" name="Picture 2" descr="[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2060575"/>
            <a:ext cx="3775075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3333FF"/>
                </a:solidFill>
                <a:latin typeface="Calibri" pitchFamily="34" charset="0"/>
                <a:cs typeface="Times New Roman" pitchFamily="18" charset="0"/>
              </a:rPr>
              <a:t>Algunos de los que han recibido este premio son, por ejemplo:</a:t>
            </a:r>
          </a:p>
          <a:p>
            <a:pPr algn="ctr"/>
            <a:r>
              <a:rPr lang="es-ES" sz="3600">
                <a:solidFill>
                  <a:srgbClr val="3333FF"/>
                </a:solidFill>
                <a:latin typeface="Calibri" pitchFamily="34" charset="0"/>
                <a:cs typeface="Times New Roman" pitchFamily="18" charset="0"/>
              </a:rPr>
              <a:t>Los </a:t>
            </a:r>
            <a:r>
              <a:rPr lang="es-ES_tradnl" sz="3600">
                <a:solidFill>
                  <a:srgbClr val="3333FF"/>
                </a:solidFill>
                <a:latin typeface="Calibri" pitchFamily="34" charset="0"/>
              </a:rPr>
              <a:t>cuáqueros norteamericanos y británicos, Henry a. Kissinger , Lech Walesa, Jimmy Carter, Al Gore, Barack Obama, El disidente chino, Liu Xiaobo, entre otros</a:t>
            </a:r>
            <a:r>
              <a:rPr lang="es-ES" sz="3600">
                <a:solidFill>
                  <a:srgbClr val="3333FF"/>
                </a:solidFill>
                <a:latin typeface="Calibri" pitchFamily="34" charset="0"/>
                <a:cs typeface="Times New Roman" pitchFamily="18" charset="0"/>
              </a:rPr>
              <a:t>… </a:t>
            </a:r>
          </a:p>
          <a:p>
            <a:pPr algn="ctr"/>
            <a:r>
              <a:rPr lang="es-ES" sz="3600">
                <a:solidFill>
                  <a:srgbClr val="3333FF"/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  <a:p>
            <a:pPr algn="ctr"/>
            <a:r>
              <a:rPr lang="es-ES" sz="3600">
                <a:solidFill>
                  <a:srgbClr val="3333FF"/>
                </a:solidFill>
                <a:latin typeface="Calibri" pitchFamily="34" charset="0"/>
                <a:cs typeface="Times New Roman" pitchFamily="18" charset="0"/>
              </a:rPr>
              <a:t>Sin comentarios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0" y="-171450"/>
            <a:ext cx="9144000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Gran mensaje, </a:t>
            </a: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especialmente en la viñeta. </a:t>
            </a:r>
          </a:p>
          <a:p>
            <a:pPr algn="ctr"/>
            <a:endParaRPr lang="es-ES" sz="3600">
              <a:solidFill>
                <a:srgbClr val="4141FF"/>
              </a:solidFill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es-ES" sz="3600">
                <a:solidFill>
                  <a:srgbClr val="4141FF"/>
                </a:solidFill>
                <a:latin typeface="Calibri" pitchFamily="34" charset="0"/>
                <a:cs typeface="Times New Roman" pitchFamily="18" charset="0"/>
              </a:rPr>
              <a:t>¡No permitamos que se olvide nunca!</a:t>
            </a:r>
            <a:r>
              <a:rPr lang="es-ES" sz="3200">
                <a:latin typeface="Verdana" pitchFamily="34" charset="0"/>
                <a:cs typeface="Times New Roman" pitchFamily="18" charset="0"/>
              </a:rPr>
              <a:t> </a:t>
            </a:r>
            <a:endParaRPr lang="es-ES" sz="3200"/>
          </a:p>
        </p:txBody>
      </p:sp>
      <p:pic>
        <p:nvPicPr>
          <p:cNvPr id="18438" name="Picture 6" descr="irena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852738"/>
            <a:ext cx="5572125" cy="3270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3 Rectángulo"/>
          <p:cNvSpPr>
            <a:spLocks noChangeArrowheads="1"/>
          </p:cNvSpPr>
          <p:nvPr/>
        </p:nvSpPr>
        <p:spPr bwMode="auto">
          <a:xfrm>
            <a:off x="0" y="549275"/>
            <a:ext cx="91440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0066FF"/>
                </a:solidFill>
                <a:latin typeface="Calibri" pitchFamily="34" charset="0"/>
              </a:rPr>
              <a:t>Por favor, leed atentamente la viñeta, </a:t>
            </a:r>
          </a:p>
          <a:p>
            <a:pPr algn="ctr"/>
            <a:r>
              <a:rPr lang="es-ES" sz="3600">
                <a:solidFill>
                  <a:srgbClr val="0066FF"/>
                </a:solidFill>
                <a:latin typeface="Calibri" pitchFamily="34" charset="0"/>
              </a:rPr>
              <a:t>es impactante. </a:t>
            </a:r>
          </a:p>
          <a:p>
            <a:pPr algn="ctr"/>
            <a:endParaRPr lang="es-ES" sz="3600">
              <a:solidFill>
                <a:srgbClr val="0066FF"/>
              </a:solidFill>
              <a:latin typeface="Calibri" pitchFamily="34" charset="0"/>
            </a:endParaRPr>
          </a:p>
          <a:p>
            <a:pPr algn="ctr"/>
            <a:r>
              <a:rPr lang="es-ES" sz="3600">
                <a:solidFill>
                  <a:srgbClr val="0066FF"/>
                </a:solidFill>
                <a:latin typeface="Calibri" pitchFamily="34" charset="0"/>
              </a:rPr>
              <a:t>Luego leed los comentarios del final.</a:t>
            </a:r>
          </a:p>
        </p:txBody>
      </p:sp>
      <p:sp>
        <p:nvSpPr>
          <p:cNvPr id="20484" name="3 Rectángulo"/>
          <p:cNvSpPr>
            <a:spLocks noChangeArrowheads="1"/>
          </p:cNvSpPr>
          <p:nvPr/>
        </p:nvSpPr>
        <p:spPr bwMode="auto">
          <a:xfrm>
            <a:off x="0" y="3789363"/>
            <a:ext cx="91440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>
                <a:solidFill>
                  <a:srgbClr val="0066FF"/>
                </a:solidFill>
                <a:latin typeface="Calibri" pitchFamily="34" charset="0"/>
              </a:rPr>
              <a:t>Estoy aportando mi granito reenviando </a:t>
            </a:r>
          </a:p>
          <a:p>
            <a:pPr algn="ctr"/>
            <a:r>
              <a:rPr lang="es-ES" sz="3600">
                <a:solidFill>
                  <a:srgbClr val="0066FF"/>
                </a:solidFill>
                <a:latin typeface="Calibri" pitchFamily="34" charset="0"/>
              </a:rPr>
              <a:t>este mensaje. </a:t>
            </a:r>
          </a:p>
          <a:p>
            <a:pPr algn="ctr"/>
            <a:endParaRPr lang="es-ES" sz="3600">
              <a:solidFill>
                <a:srgbClr val="0066FF"/>
              </a:solidFill>
              <a:latin typeface="Calibri" pitchFamily="34" charset="0"/>
            </a:endParaRPr>
          </a:p>
          <a:p>
            <a:pPr algn="ctr"/>
            <a:r>
              <a:rPr lang="es-ES" sz="3600">
                <a:solidFill>
                  <a:srgbClr val="0066FF"/>
                </a:solidFill>
                <a:latin typeface="Calibri" pitchFamily="34" charset="0"/>
              </a:rPr>
              <a:t>Espero que consideres hacer lo mismo.</a:t>
            </a:r>
            <a:r>
              <a:rPr lang="es-ES" sz="3200">
                <a:solidFill>
                  <a:srgbClr val="0066FF"/>
                </a:solidFill>
                <a:latin typeface="Calibri" pitchFamily="34" charset="0"/>
              </a:rPr>
              <a:t> </a:t>
            </a:r>
            <a:r>
              <a:rPr lang="es-ES" sz="3200" b="1">
                <a:solidFill>
                  <a:srgbClr val="0066FF"/>
                </a:solidFill>
                <a:latin typeface="Calibri" pitchFamily="34" charset="0"/>
              </a:rPr>
              <a:t/>
            </a:r>
            <a:br>
              <a:rPr lang="es-ES" sz="3200" b="1">
                <a:solidFill>
                  <a:srgbClr val="0066FF"/>
                </a:solidFill>
                <a:latin typeface="Calibri" pitchFamily="34" charset="0"/>
              </a:rPr>
            </a:br>
            <a:endParaRPr lang="es-ES" sz="3200">
              <a:solidFill>
                <a:srgbClr val="0066FF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0"/>
            <a:ext cx="7929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0"/>
            <a:ext cx="8786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ctrTitle"/>
          </p:nvPr>
        </p:nvSpPr>
        <p:spPr>
          <a:xfrm>
            <a:off x="4716463" y="1628775"/>
            <a:ext cx="3671887" cy="3240088"/>
          </a:xfrm>
        </p:spPr>
        <p:txBody>
          <a:bodyPr/>
          <a:lstStyle/>
          <a:p>
            <a:r>
              <a:rPr lang="es-ES" sz="3600" b="1" smtClean="0">
                <a:solidFill>
                  <a:srgbClr val="0066FF"/>
                </a:solidFill>
              </a:rPr>
              <a:t>Han pasado más de 60 años desde que terminó la 2ª Guerra Mundial en Europa.</a:t>
            </a:r>
            <a:r>
              <a:rPr lang="es-ES" sz="3200" b="1" smtClean="0">
                <a:solidFill>
                  <a:srgbClr val="0066FF"/>
                </a:solidFill>
              </a:rPr>
              <a:t> </a:t>
            </a:r>
          </a:p>
        </p:txBody>
      </p:sp>
      <p:pic>
        <p:nvPicPr>
          <p:cNvPr id="25605" name="Picture 5" descr="ninos_campo_exterminio_auschwit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981075"/>
            <a:ext cx="3709987" cy="5040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ctrTitle"/>
          </p:nvPr>
        </p:nvSpPr>
        <p:spPr>
          <a:xfrm>
            <a:off x="0" y="-531813"/>
            <a:ext cx="9144000" cy="4724401"/>
          </a:xfrm>
        </p:spPr>
        <p:txBody>
          <a:bodyPr/>
          <a:lstStyle/>
          <a:p>
            <a:r>
              <a:rPr lang="es-ES" sz="3200" smtClean="0">
                <a:solidFill>
                  <a:srgbClr val="0066FF"/>
                </a:solidFill>
              </a:rPr>
              <a:t>Este e-mail se está reenviando como una cadena conmemorativa, en memoria de los 6 millones de judíos, 20 millones de rusos, 10 millones de cristianos y 1.900sacerdotes católicos que fueron asesinados, masacrados, violados, matados de hambre y humillados con el pueblo de Alemania mirando hacia otro lado.</a:t>
            </a:r>
          </a:p>
        </p:txBody>
      </p:sp>
      <p:pic>
        <p:nvPicPr>
          <p:cNvPr id="26628" name="Picture 4" descr="g0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3644900"/>
            <a:ext cx="7129463" cy="2982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9144000" cy="4076700"/>
          </a:xfrm>
        </p:spPr>
        <p:txBody>
          <a:bodyPr/>
          <a:lstStyle/>
          <a:p>
            <a:r>
              <a:rPr lang="es-ES" sz="3600" b="1" smtClean="0">
                <a:solidFill>
                  <a:srgbClr val="0066FF"/>
                </a:solidFill>
              </a:rPr>
              <a:t>Ahora, más que nunca, con algunos proclamando que el Holocausto es un mito, </a:t>
            </a:r>
            <a:br>
              <a:rPr lang="es-ES" sz="3600" b="1" smtClean="0">
                <a:solidFill>
                  <a:srgbClr val="0066FF"/>
                </a:solidFill>
              </a:rPr>
            </a:br>
            <a:r>
              <a:rPr lang="es-ES" sz="3600" b="1" smtClean="0">
                <a:solidFill>
                  <a:srgbClr val="0066FF"/>
                </a:solidFill>
              </a:rPr>
              <a:t>es imperativo asegurarse de que </a:t>
            </a:r>
            <a:br>
              <a:rPr lang="es-ES" sz="3600" b="1" smtClean="0">
                <a:solidFill>
                  <a:srgbClr val="0066FF"/>
                </a:solidFill>
              </a:rPr>
            </a:br>
            <a:r>
              <a:rPr lang="es-ES" sz="3600" b="1" smtClean="0">
                <a:solidFill>
                  <a:srgbClr val="0066FF"/>
                </a:solidFill>
              </a:rPr>
              <a:t>el mundo nunca olvide.</a:t>
            </a:r>
          </a:p>
        </p:txBody>
      </p:sp>
      <p:pic>
        <p:nvPicPr>
          <p:cNvPr id="45059" name="Picture 3" descr="gen17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3716338"/>
            <a:ext cx="5975350" cy="27352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ctrTitle"/>
          </p:nvPr>
        </p:nvSpPr>
        <p:spPr>
          <a:xfrm>
            <a:off x="0" y="-100013"/>
            <a:ext cx="9144000" cy="3284538"/>
          </a:xfrm>
        </p:spPr>
        <p:txBody>
          <a:bodyPr/>
          <a:lstStyle/>
          <a:p>
            <a:r>
              <a:rPr lang="es-ES" sz="3600" b="1" smtClean="0">
                <a:solidFill>
                  <a:srgbClr val="0066FF"/>
                </a:solidFill>
              </a:rPr>
              <a:t>La intención de este e-mail es llegar a </a:t>
            </a:r>
            <a:br>
              <a:rPr lang="es-ES" sz="3600" b="1" smtClean="0">
                <a:solidFill>
                  <a:srgbClr val="0066FF"/>
                </a:solidFill>
              </a:rPr>
            </a:br>
            <a:r>
              <a:rPr lang="es-ES" sz="3600" b="1" smtClean="0">
                <a:solidFill>
                  <a:srgbClr val="0066FF"/>
                </a:solidFill>
              </a:rPr>
              <a:t>40 millones de personas</a:t>
            </a:r>
            <a:br>
              <a:rPr lang="es-ES" sz="3600" b="1" smtClean="0">
                <a:solidFill>
                  <a:srgbClr val="0066FF"/>
                </a:solidFill>
              </a:rPr>
            </a:br>
            <a:r>
              <a:rPr lang="es-ES" sz="3600" b="1" smtClean="0">
                <a:solidFill>
                  <a:srgbClr val="0066FF"/>
                </a:solidFill>
              </a:rPr>
              <a:t>en todo el mundo.</a:t>
            </a:r>
          </a:p>
        </p:txBody>
      </p:sp>
      <p:pic>
        <p:nvPicPr>
          <p:cNvPr id="28676" name="Picture 4" descr="evabraun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2852738"/>
            <a:ext cx="2895600" cy="3810000"/>
          </a:xfrm>
          <a:prstGeom prst="rect">
            <a:avLst/>
          </a:prstGeom>
          <a:noFill/>
        </p:spPr>
      </p:pic>
      <p:pic>
        <p:nvPicPr>
          <p:cNvPr id="28677" name="Picture 5" descr="Hitler 1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2924175"/>
            <a:ext cx="2857500" cy="3744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ctrTitle"/>
          </p:nvPr>
        </p:nvSpPr>
        <p:spPr>
          <a:xfrm>
            <a:off x="0" y="188913"/>
            <a:ext cx="9144000" cy="3716337"/>
          </a:xfrm>
        </p:spPr>
        <p:txBody>
          <a:bodyPr/>
          <a:lstStyle/>
          <a:p>
            <a:r>
              <a:rPr lang="es-ES" sz="3600" b="1" smtClean="0">
                <a:solidFill>
                  <a:srgbClr val="0066FF"/>
                </a:solidFill>
              </a:rPr>
              <a:t>Únete a nosotros y sé un eslabón de esta cadena conmemorativa y ayúdanos a distribuirlo por todo </a:t>
            </a:r>
            <a:br>
              <a:rPr lang="es-ES" sz="3600" b="1" smtClean="0">
                <a:solidFill>
                  <a:srgbClr val="0066FF"/>
                </a:solidFill>
              </a:rPr>
            </a:br>
            <a:r>
              <a:rPr lang="es-ES" sz="3600" b="1" smtClean="0">
                <a:solidFill>
                  <a:srgbClr val="0066FF"/>
                </a:solidFill>
              </a:rPr>
              <a:t>el mundo.</a:t>
            </a:r>
          </a:p>
        </p:txBody>
      </p:sp>
      <p:sp>
        <p:nvSpPr>
          <p:cNvPr id="29700" name="1 Título"/>
          <p:cNvSpPr>
            <a:spLocks/>
          </p:cNvSpPr>
          <p:nvPr/>
        </p:nvSpPr>
        <p:spPr bwMode="auto">
          <a:xfrm>
            <a:off x="0" y="3500438"/>
            <a:ext cx="9144000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>
                <a:solidFill>
                  <a:srgbClr val="0066FF"/>
                </a:solidFill>
                <a:latin typeface="Calibri" pitchFamily="34" charset="0"/>
              </a:rPr>
              <a:t>Por favor, envía este e-mail a las personas que conoces y pídeles que continúen la cadena.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sz="5400" b="1" smtClean="0">
                <a:solidFill>
                  <a:srgbClr val="0066FF"/>
                </a:solidFill>
              </a:rPr>
              <a:t>Por favor, no lo borres. </a:t>
            </a:r>
            <a:r>
              <a:rPr lang="es-ES" sz="5400" smtClean="0">
                <a:solidFill>
                  <a:srgbClr val="0066FF"/>
                </a:solidFill>
              </a:rPr>
              <a:t/>
            </a:r>
            <a:br>
              <a:rPr lang="es-ES" sz="5400" smtClean="0">
                <a:solidFill>
                  <a:srgbClr val="0066FF"/>
                </a:solidFill>
              </a:rPr>
            </a:br>
            <a:r>
              <a:rPr lang="es-ES" sz="5400" b="1" smtClean="0">
                <a:solidFill>
                  <a:srgbClr val="0066FF"/>
                </a:solidFill>
              </a:rPr>
              <a:t/>
            </a:r>
            <a:br>
              <a:rPr lang="es-ES" sz="5400" b="1" smtClean="0">
                <a:solidFill>
                  <a:srgbClr val="0066FF"/>
                </a:solidFill>
              </a:rPr>
            </a:br>
            <a:r>
              <a:rPr lang="es-ES" sz="5400" b="1" smtClean="0">
                <a:solidFill>
                  <a:srgbClr val="0066FF"/>
                </a:solidFill>
              </a:rPr>
              <a:t>Sólo te llevará un minuto reenviarlo. </a:t>
            </a:r>
            <a:endParaRPr lang="es-ES" sz="5400" smtClean="0">
              <a:solidFill>
                <a:srgbClr val="0066FF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auschwitz-birkenau_pxl_d009d0a2a8d21eddb537f99276a33eb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3" name="2 Rectángulo"/>
          <p:cNvSpPr>
            <a:spLocks noChangeArrowheads="1"/>
          </p:cNvSpPr>
          <p:nvPr/>
        </p:nvSpPr>
        <p:spPr bwMode="auto">
          <a:xfrm>
            <a:off x="0" y="549275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0066FF"/>
                </a:solidFill>
                <a:latin typeface="Calibri" pitchFamily="34" charset="0"/>
              </a:rPr>
              <a:t>IN  MEMORIAM  - 65 YEARS LATER</a:t>
            </a:r>
            <a:r>
              <a:rPr lang="es-ES" sz="3200">
                <a:solidFill>
                  <a:srgbClr val="0066FF"/>
                </a:solidFill>
                <a:latin typeface="Calibri" pitchFamily="34" charset="0"/>
              </a:rPr>
              <a:t> </a:t>
            </a:r>
            <a:br>
              <a:rPr lang="es-ES" sz="3200">
                <a:solidFill>
                  <a:srgbClr val="0066FF"/>
                </a:solidFill>
                <a:latin typeface="Calibri" pitchFamily="34" charset="0"/>
              </a:rPr>
            </a:br>
            <a:r>
              <a:rPr lang="es-ES" sz="3200">
                <a:solidFill>
                  <a:srgbClr val="0066FF"/>
                </a:solidFill>
                <a:latin typeface="Calibri" pitchFamily="34" charset="0"/>
              </a:rPr>
              <a:t>En Memoria - 65 años después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ctrTitle"/>
          </p:nvPr>
        </p:nvSpPr>
        <p:spPr>
          <a:xfrm>
            <a:off x="0" y="-387350"/>
            <a:ext cx="9144000" cy="2060575"/>
          </a:xfrm>
        </p:spPr>
        <p:txBody>
          <a:bodyPr/>
          <a:lstStyle/>
          <a:p>
            <a:r>
              <a:rPr lang="es-ES" sz="5400" b="1" smtClean="0">
                <a:solidFill>
                  <a:srgbClr val="0066FF"/>
                </a:solidFill>
              </a:rPr>
              <a:t>Gracias</a:t>
            </a:r>
            <a:r>
              <a:rPr lang="es-ES" sz="5400" smtClean="0">
                <a:solidFill>
                  <a:srgbClr val="0066FF"/>
                </a:solidFill>
              </a:rPr>
              <a:t> </a:t>
            </a:r>
          </a:p>
        </p:txBody>
      </p:sp>
      <p:pic>
        <p:nvPicPr>
          <p:cNvPr id="32772" name="Picture 2" descr="[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196975"/>
            <a:ext cx="37750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JUSTI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INJUSTICIA</Template>
  <TotalTime>1</TotalTime>
  <Words>549</Words>
  <Application>Microsoft Office PowerPoint</Application>
  <PresentationFormat>Presentación en pantalla (4:3)</PresentationFormat>
  <Paragraphs>94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Calibri</vt:lpstr>
      <vt:lpstr>Arial</vt:lpstr>
      <vt:lpstr>Verdana</vt:lpstr>
      <vt:lpstr>Times New Roman</vt:lpstr>
      <vt:lpstr>INJUSTICIA</vt:lpstr>
      <vt:lpstr>Diseño predeterminado</vt:lpstr>
      <vt:lpstr>INJUSTICIA</vt:lpstr>
      <vt:lpstr>EL premio no se lo lleva  Siempre el que más se lo merece.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Han pasado más de 60 años desde que terminó la 2ª Guerra Mundial en Europa. </vt:lpstr>
      <vt:lpstr>Este e-mail se está reenviando como una cadena conmemorativa, en memoria de los 6 millones de judíos, 20 millones de rusos, 10 millones de cristianos y 1.900sacerdotes católicos que fueron asesinados, masacrados, violados, matados de hambre y humillados con el pueblo de Alemania mirando hacia otro lado.</vt:lpstr>
      <vt:lpstr>Ahora, más que nunca, con algunos proclamando que el Holocausto es un mito,  es imperativo asegurarse de que  el mundo nunca olvide.</vt:lpstr>
      <vt:lpstr>La intención de este e-mail es llegar a  40 millones de personas en todo el mundo.</vt:lpstr>
      <vt:lpstr>Únete a nosotros y sé un eslabón de esta cadena conmemorativa y ayúdanos a distribuirlo por todo  el mundo.</vt:lpstr>
      <vt:lpstr>Por favor, no lo borres.   Sólo te llevará un minuto reenviarlo. </vt:lpstr>
      <vt:lpstr>Diapositiva 27</vt:lpstr>
      <vt:lpstr>Gracias </vt:lpstr>
      <vt:lpstr>Diapositiva 29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INJUSTICIA</dc:title>
  <cp:lastModifiedBy>JOSE LUIS</cp:lastModifiedBy>
  <cp:revision>1</cp:revision>
  <dcterms:created xsi:type="dcterms:W3CDTF">2014-09-05T08:25:26Z</dcterms:created>
  <dcterms:modified xsi:type="dcterms:W3CDTF">2014-09-05T08:27:16Z</dcterms:modified>
</cp:coreProperties>
</file>