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7" r:id="rId4"/>
    <p:sldId id="349" r:id="rId5"/>
    <p:sldId id="350" r:id="rId6"/>
    <p:sldId id="283" r:id="rId7"/>
    <p:sldId id="258" r:id="rId8"/>
    <p:sldId id="347" r:id="rId9"/>
    <p:sldId id="348" r:id="rId10"/>
    <p:sldId id="267" r:id="rId11"/>
    <p:sldId id="270" r:id="rId12"/>
    <p:sldId id="271" r:id="rId13"/>
    <p:sldId id="322" r:id="rId14"/>
    <p:sldId id="323" r:id="rId15"/>
    <p:sldId id="324" r:id="rId16"/>
    <p:sldId id="325" r:id="rId17"/>
    <p:sldId id="326" r:id="rId18"/>
    <p:sldId id="259" r:id="rId19"/>
    <p:sldId id="310" r:id="rId20"/>
    <p:sldId id="274" r:id="rId21"/>
    <p:sldId id="344" r:id="rId22"/>
    <p:sldId id="302" r:id="rId23"/>
    <p:sldId id="303" r:id="rId24"/>
    <p:sldId id="304" r:id="rId25"/>
    <p:sldId id="275" r:id="rId26"/>
    <p:sldId id="277" r:id="rId27"/>
    <p:sldId id="262" r:id="rId28"/>
    <p:sldId id="317" r:id="rId29"/>
    <p:sldId id="318" r:id="rId30"/>
    <p:sldId id="319" r:id="rId31"/>
    <p:sldId id="320" r:id="rId32"/>
    <p:sldId id="279" r:id="rId33"/>
    <p:sldId id="278" r:id="rId34"/>
    <p:sldId id="342" r:id="rId35"/>
    <p:sldId id="263" r:id="rId36"/>
    <p:sldId id="276" r:id="rId37"/>
    <p:sldId id="260" r:id="rId38"/>
    <p:sldId id="261" r:id="rId39"/>
    <p:sldId id="291" r:id="rId40"/>
    <p:sldId id="269" r:id="rId41"/>
    <p:sldId id="264" r:id="rId42"/>
    <p:sldId id="285" r:id="rId43"/>
    <p:sldId id="281" r:id="rId44"/>
    <p:sldId id="266" r:id="rId45"/>
    <p:sldId id="268" r:id="rId46"/>
    <p:sldId id="272" r:id="rId47"/>
    <p:sldId id="273" r:id="rId48"/>
    <p:sldId id="287" r:id="rId49"/>
    <p:sldId id="292" r:id="rId50"/>
    <p:sldId id="295" r:id="rId51"/>
    <p:sldId id="288" r:id="rId52"/>
    <p:sldId id="280" r:id="rId53"/>
    <p:sldId id="282" r:id="rId54"/>
    <p:sldId id="284" r:id="rId55"/>
    <p:sldId id="299" r:id="rId56"/>
    <p:sldId id="286" r:id="rId57"/>
    <p:sldId id="293" r:id="rId58"/>
    <p:sldId id="301" r:id="rId59"/>
    <p:sldId id="256" r:id="rId60"/>
    <p:sldId id="300" r:id="rId61"/>
    <p:sldId id="297" r:id="rId62"/>
    <p:sldId id="289" r:id="rId63"/>
    <p:sldId id="290" r:id="rId64"/>
    <p:sldId id="313" r:id="rId65"/>
    <p:sldId id="314" r:id="rId66"/>
    <p:sldId id="315" r:id="rId67"/>
    <p:sldId id="316" r:id="rId68"/>
    <p:sldId id="296" r:id="rId69"/>
    <p:sldId id="294" r:id="rId70"/>
    <p:sldId id="298" r:id="rId71"/>
    <p:sldId id="305" r:id="rId72"/>
    <p:sldId id="306" r:id="rId73"/>
    <p:sldId id="307" r:id="rId74"/>
    <p:sldId id="308" r:id="rId75"/>
    <p:sldId id="309" r:id="rId76"/>
    <p:sldId id="311" r:id="rId77"/>
    <p:sldId id="312" r:id="rId78"/>
    <p:sldId id="321" r:id="rId79"/>
    <p:sldId id="327" r:id="rId80"/>
    <p:sldId id="328" r:id="rId81"/>
    <p:sldId id="329" r:id="rId82"/>
    <p:sldId id="330" r:id="rId83"/>
    <p:sldId id="331" r:id="rId84"/>
    <p:sldId id="346" r:id="rId85"/>
    <p:sldId id="332" r:id="rId86"/>
    <p:sldId id="333" r:id="rId87"/>
    <p:sldId id="334" r:id="rId88"/>
    <p:sldId id="335" r:id="rId89"/>
    <p:sldId id="337" r:id="rId90"/>
    <p:sldId id="341" r:id="rId91"/>
    <p:sldId id="343" r:id="rId92"/>
    <p:sldId id="338" r:id="rId93"/>
    <p:sldId id="345" r:id="rId94"/>
    <p:sldId id="339" r:id="rId95"/>
    <p:sldId id="340" r:id="rId96"/>
    <p:sldId id="336" r:id="rId97"/>
    <p:sldId id="351" r:id="rId9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bitfF8RrI3u5dyPN48w0+g" hashData="T0O24buDADNsBlKhKNjJHCQ2+W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FFCC00"/>
    <a:srgbClr val="FF9900"/>
    <a:srgbClr val="003399"/>
    <a:srgbClr val="008000"/>
    <a:srgbClr val="CC3300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orient="horz" pos="96"/>
        <p:guide orient="horz" pos="4224"/>
        <p:guide pos="2880"/>
        <p:guide pos="5616"/>
        <p:guide pos="14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B3D0F-FA01-4DDA-BC73-D5E27B7E3BD7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E67BE-0DA3-4BB1-8D6E-89A549E02302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A1430-ECCC-4D8A-8DCC-91D6DA3F777E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B95F1-3595-480A-B559-F10626BCD94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26E05-7DD1-4F40-92B1-1273615BF83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80DF6-DEBE-4B0D-ADE6-432A8EAE2F29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77E1C-9461-4A22-96DF-7FB9B7E1319D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77A1A-2314-46BC-B2D7-F72440C6C1CB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18645-73F9-4A52-A5D5-1DA2549126D7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DB937-A549-43A3-B01A-B8BE42F12C2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9661E8-1783-41E9-8E39-E76D379B32A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1EA41-AAAB-4ED0-A93C-2A3ACCCF0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3300"/>
            </a:gs>
            <a:gs pos="100000">
              <a:srgbClr val="CC3300">
                <a:gamma/>
                <a:shade val="46275"/>
                <a:invGamma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3F4719-4A3A-4775-9E57-3434BE47C79F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SimSun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F7FF26-6ABE-4DF2-96A7-4A7843C4C7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elsa_triolet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236" cy="7072338"/>
          </a:xfrm>
          <a:prstGeom prst="rect">
            <a:avLst/>
          </a:prstGeom>
          <a:noFill/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1274" name="WordArt 10"/>
          <p:cNvSpPr>
            <a:spLocks noChangeArrowheads="1" noChangeShapeType="1" noTextEdit="1"/>
          </p:cNvSpPr>
          <p:nvPr/>
        </p:nvSpPr>
        <p:spPr bwMode="auto">
          <a:xfrm>
            <a:off x="1357290" y="5572140"/>
            <a:ext cx="6253172" cy="10715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Frases al vuelo</a:t>
            </a:r>
          </a:p>
        </p:txBody>
      </p:sp>
    </p:spTree>
  </p:cSld>
  <p:clrMapOvr>
    <a:masterClrMapping/>
  </p:clrMapOvr>
  <p:transition spd="slow">
    <p:comb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8686800" cy="6677025"/>
          </a:xfrm>
          <a:prstGeom prst="rect">
            <a:avLst/>
          </a:prstGeom>
          <a:noFill/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66688" y="188913"/>
            <a:ext cx="54657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"Hay que ser infiel, pero nunca desleal"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(Gabriel García Márquez)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descr="549019_468351343183614_56380724_n"/>
          <p:cNvSpPr>
            <a:spLocks noChangeArrowheads="1"/>
          </p:cNvSpPr>
          <p:nvPr/>
        </p:nvSpPr>
        <p:spPr bwMode="auto">
          <a:xfrm>
            <a:off x="1908175" y="333375"/>
            <a:ext cx="5327650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54275" name="1 CuadroTexto"/>
          <p:cNvSpPr txBox="1">
            <a:spLocks noChangeArrowheads="1"/>
          </p:cNvSpPr>
          <p:nvPr/>
        </p:nvSpPr>
        <p:spPr bwMode="auto">
          <a:xfrm>
            <a:off x="250825" y="1052513"/>
            <a:ext cx="1368425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Ernesto Sàbato</a:t>
            </a:r>
          </a:p>
          <a:p>
            <a:r>
              <a:rPr lang="es-MX">
                <a:solidFill>
                  <a:schemeClr val="bg1"/>
                </a:solidFill>
              </a:rPr>
              <a:t>La vida es tan corta y el oficio de vivir tan difìcil, que cuando uno empieza a aprenderlo, ya hay que morirse 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descr="beaux_oiseaux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950913" y="568325"/>
            <a:ext cx="7458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No todo es dinero en la vida...también están los cheques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15100"/>
          </a:xfrm>
          <a:prstGeom prst="rect">
            <a:avLst/>
          </a:prstGeom>
          <a:noFill/>
        </p:spPr>
      </p:pic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1547813" y="260350"/>
            <a:ext cx="6370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El dolor que mejor se soporta es el dolor ajeno.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descr="552647_467638176588264_1181619108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52227" name="1 Rectángulo"/>
          <p:cNvSpPr>
            <a:spLocks noChangeArrowheads="1"/>
          </p:cNvSpPr>
          <p:nvPr/>
        </p:nvSpPr>
        <p:spPr bwMode="auto">
          <a:xfrm>
            <a:off x="0" y="1412875"/>
            <a:ext cx="1835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J. Sabina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No existe una vida más lujosa que la de vivir sin teléfono y sin coche.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descr="580972_463385807013501_699060805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68313" y="4652963"/>
            <a:ext cx="6332537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"Se necesitan dos años para aprender a hablar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y cincuenta y tres para aprender a callar.“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Hugo Chavez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(Siempre que alguien te lo enseñe.)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 Juan Carlos I de Borbón y Borbón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50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50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50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25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50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50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50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150"/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150"/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50"/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150"/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150"/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50"/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519113" y="209550"/>
            <a:ext cx="6508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s-ES_tradnl" b="1">
                <a:solidFill>
                  <a:srgbClr val="FFFF00"/>
                </a:solidFill>
              </a:rPr>
              <a:t>"Es mejor quemarse que apagarse lentamente"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(Kurt D. Cobain).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335463" y="1144588"/>
            <a:ext cx="45450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s-ES_tradnl" b="1">
                <a:solidFill>
                  <a:srgbClr val="FFFF00"/>
                </a:solidFill>
              </a:rPr>
              <a:t>No hables si lo que vas a decir no </a:t>
            </a:r>
          </a:p>
          <a:p>
            <a:pPr marL="457200" indent="-457200" algn="ctr"/>
            <a:r>
              <a:rPr lang="es-ES_tradnl" b="1">
                <a:solidFill>
                  <a:srgbClr val="FFFF00"/>
                </a:solidFill>
              </a:rPr>
              <a:t>es más hermoso que el silencio.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(Proverbio árabe)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descr="181154_456666647685417_765491343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6627" name="1 Rectángulo"/>
          <p:cNvSpPr>
            <a:spLocks noChangeArrowheads="1"/>
          </p:cNvSpPr>
          <p:nvPr/>
        </p:nvSpPr>
        <p:spPr bwMode="auto">
          <a:xfrm>
            <a:off x="17463" y="1989138"/>
            <a:ext cx="19621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Carlos Fuentes</a:t>
            </a:r>
          </a:p>
          <a:p>
            <a:r>
              <a:rPr lang="es-MX">
                <a:solidFill>
                  <a:schemeClr val="bg1"/>
                </a:solidFill>
              </a:rPr>
              <a:t>La novela perfecta rechazarìa al lector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descr="483241_456250657727016_263104986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7651" name="1 Rectángulo"/>
          <p:cNvSpPr>
            <a:spLocks noChangeArrowheads="1"/>
          </p:cNvSpPr>
          <p:nvPr/>
        </p:nvSpPr>
        <p:spPr bwMode="auto">
          <a:xfrm>
            <a:off x="4859338" y="260350"/>
            <a:ext cx="3960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Jorge Luis Borges</a:t>
            </a:r>
          </a:p>
          <a:p>
            <a:r>
              <a:rPr lang="es-MX">
                <a:solidFill>
                  <a:schemeClr val="bg1"/>
                </a:solidFill>
              </a:rPr>
              <a:t>La muerte es una vida vivida. La vida es una muerte que viene.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descr="483269_459036484115100_729076326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8675" name="1 Rectángulo"/>
          <p:cNvSpPr>
            <a:spLocks noChangeArrowheads="1"/>
          </p:cNvSpPr>
          <p:nvPr/>
        </p:nvSpPr>
        <p:spPr bwMode="auto">
          <a:xfrm>
            <a:off x="0" y="1557338"/>
            <a:ext cx="205105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Octavio Paz</a:t>
            </a:r>
          </a:p>
          <a:p>
            <a:r>
              <a:rPr lang="es-MX">
                <a:solidFill>
                  <a:schemeClr val="bg1"/>
                </a:solidFill>
              </a:rPr>
              <a:t>El amor nace de un flechazo; la amistad del intercambio frecuente y prolongado.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descr="524295_467289789956436_441624108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9699" name="1 Rectángulo"/>
          <p:cNvSpPr>
            <a:spLocks noChangeArrowheads="1"/>
          </p:cNvSpPr>
          <p:nvPr/>
        </p:nvSpPr>
        <p:spPr bwMode="auto">
          <a:xfrm>
            <a:off x="2051050" y="271463"/>
            <a:ext cx="53292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Octavio Paz</a:t>
            </a:r>
          </a:p>
          <a:p>
            <a:r>
              <a:rPr lang="es-MX"/>
              <a:t>Erotismo y poesía: el primero es una metáfora de la sexualidad, la segunda una erotización del lenguaje.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descr="523761_391427157542700_1975792483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0723" name="1 Rectángulo"/>
          <p:cNvSpPr>
            <a:spLocks noChangeArrowheads="1"/>
          </p:cNvSpPr>
          <p:nvPr/>
        </p:nvSpPr>
        <p:spPr bwMode="auto">
          <a:xfrm>
            <a:off x="0" y="1412875"/>
            <a:ext cx="20510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Haruki Murakami</a:t>
            </a:r>
          </a:p>
          <a:p>
            <a:r>
              <a:rPr lang="es-MX">
                <a:solidFill>
                  <a:schemeClr val="bg1"/>
                </a:solidFill>
              </a:rPr>
              <a:t>Lo que nos hace personas normales es saber que no somos normales.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9900"/>
              </a:solidFill>
              <a:latin typeface="Brush Script MT" pitchFamily="66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462088" y="333375"/>
            <a:ext cx="62722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3300"/>
                </a:solidFill>
              </a:rPr>
              <a:t>Las cosas por su nombre.</a:t>
            </a:r>
            <a:r>
              <a:rPr lang="es-ES_tradnl" b="1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Matar a una persona por defender un ideal no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es defender un ideal: es matar una persona. 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descr="549161_466578726694209_991247283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4339" name="1 Rectángulo"/>
          <p:cNvSpPr>
            <a:spLocks noChangeArrowheads="1"/>
          </p:cNvSpPr>
          <p:nvPr/>
        </p:nvSpPr>
        <p:spPr bwMode="auto">
          <a:xfrm>
            <a:off x="0" y="1601788"/>
            <a:ext cx="21955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Jean de la Bruyere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La amistad no puede ir muy lejos cuando ni unos ni otros están dispuestos a perdonarse los pequeños defectos.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76238" y="5105400"/>
            <a:ext cx="4816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Las ventajas de trabajar en equipo, es </a:t>
            </a:r>
          </a:p>
          <a:p>
            <a:pPr algn="ctr"/>
            <a:r>
              <a:rPr lang="es-ES_tradnl">
                <a:solidFill>
                  <a:srgbClr val="FFFF00"/>
                </a:solidFill>
              </a:rPr>
              <a:t>que tienes a quien echarle la culpa.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descr="545927_422180134467402_2085284840_n"/>
          <p:cNvSpPr>
            <a:spLocks noChangeArrowheads="1"/>
          </p:cNvSpPr>
          <p:nvPr/>
        </p:nvSpPr>
        <p:spPr bwMode="auto">
          <a:xfrm>
            <a:off x="1692275" y="333375"/>
            <a:ext cx="5688013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9155" name="1 Rectángulo"/>
          <p:cNvSpPr>
            <a:spLocks noChangeArrowheads="1"/>
          </p:cNvSpPr>
          <p:nvPr/>
        </p:nvSpPr>
        <p:spPr bwMode="auto">
          <a:xfrm>
            <a:off x="19050" y="2420938"/>
            <a:ext cx="1528763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¿Por qué son mejores las pilas que los hombres? Porque al menos las pilas tienen un lado positivo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 descr="309460_457459167606165_291909037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descr="603560_455710621114353_1476730638_n"/>
          <p:cNvSpPr>
            <a:spLocks noChangeArrowheads="1"/>
          </p:cNvSpPr>
          <p:nvPr/>
        </p:nvSpPr>
        <p:spPr bwMode="auto">
          <a:xfrm>
            <a:off x="2124075" y="404813"/>
            <a:ext cx="5327650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58738" y="1073150"/>
            <a:ext cx="2065337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Miguel de Cervantes</a:t>
            </a:r>
          </a:p>
          <a:p>
            <a:r>
              <a:rPr lang="es-MX" b="1">
                <a:solidFill>
                  <a:schemeClr val="bg1"/>
                </a:solidFill>
              </a:rPr>
              <a:t>La abundancia de las cosas, aunque no sean buenas, hacen que no se estimen, y la carestía, aun de las malas, se estima en algo.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descr="165937_461398510545564_2068559134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8195" name="1 Rectángulo"/>
          <p:cNvSpPr>
            <a:spLocks noChangeArrowheads="1"/>
          </p:cNvSpPr>
          <p:nvPr/>
        </p:nvSpPr>
        <p:spPr bwMode="auto">
          <a:xfrm>
            <a:off x="323850" y="404813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Antonio Machado</a:t>
            </a:r>
          </a:p>
          <a:p>
            <a:r>
              <a:rPr lang="es-MX" b="1"/>
              <a:t>Si es bueno vivir, todavía es mejor soñar, y lo mejor de todo, despertar.</a:t>
            </a:r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69863"/>
            <a:ext cx="8686800" cy="6535737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132138" y="333375"/>
            <a:ext cx="57864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Existen 2 maneras de ser feliz en esta vida,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una es hacerse el idiota y la otra serlo.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/>
              <a:t>Sigmund Freud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824163" y="4673600"/>
            <a:ext cx="52847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UN HOMBRE SIN CALZONCILLOS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ES EL ANIMAL MAS INDEFENSO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DEL MUNDO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(PROVERBIO CONQUENSE)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455738" y="496888"/>
            <a:ext cx="4854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La belleza no mira, sólo es mirada.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(Albert Einstein)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descr="428964_469626516389430_281068331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descr="419920_371386096213473_208976804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2531" name="1 Rectángulo"/>
          <p:cNvSpPr>
            <a:spLocks noChangeArrowheads="1"/>
          </p:cNvSpPr>
          <p:nvPr/>
        </p:nvSpPr>
        <p:spPr bwMode="auto">
          <a:xfrm>
            <a:off x="0" y="981075"/>
            <a:ext cx="19081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Pedro Sabater</a:t>
            </a:r>
          </a:p>
          <a:p>
            <a:r>
              <a:rPr lang="es-MX">
                <a:solidFill>
                  <a:schemeClr val="bg1"/>
                </a:solidFill>
              </a:rPr>
              <a:t>Ser original es en cierto modo estar poniendo de manifiesto la mediocridad de los demás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481297_449077878444294_958803945_n"/>
          <p:cNvSpPr>
            <a:spLocks noChangeArrowheads="1"/>
          </p:cNvSpPr>
          <p:nvPr/>
        </p:nvSpPr>
        <p:spPr bwMode="auto">
          <a:xfrm>
            <a:off x="395288" y="296863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3555" name="1 Rectángulo"/>
          <p:cNvSpPr>
            <a:spLocks noChangeArrowheads="1"/>
          </p:cNvSpPr>
          <p:nvPr/>
        </p:nvSpPr>
        <p:spPr bwMode="auto">
          <a:xfrm>
            <a:off x="684213" y="5445125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José Hernández</a:t>
            </a:r>
          </a:p>
          <a:p>
            <a:r>
              <a:rPr lang="es-MX">
                <a:solidFill>
                  <a:schemeClr val="bg1"/>
                </a:solidFill>
              </a:rPr>
              <a:t>Es mejor que aprender mucho, el aprender cosas buenas.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descr="427774_372142076137875_1090118641_n"/>
          <p:cNvSpPr>
            <a:spLocks noChangeArrowheads="1"/>
          </p:cNvSpPr>
          <p:nvPr/>
        </p:nvSpPr>
        <p:spPr bwMode="auto">
          <a:xfrm>
            <a:off x="1979613" y="333375"/>
            <a:ext cx="51847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4579" name="1 Rectángulo"/>
          <p:cNvSpPr>
            <a:spLocks noChangeArrowheads="1"/>
          </p:cNvSpPr>
          <p:nvPr/>
        </p:nvSpPr>
        <p:spPr bwMode="auto">
          <a:xfrm>
            <a:off x="0" y="2205038"/>
            <a:ext cx="197961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Vargas Llosa</a:t>
            </a:r>
          </a:p>
          <a:p>
            <a:r>
              <a:rPr lang="es-MX">
                <a:solidFill>
                  <a:schemeClr val="bg1"/>
                </a:solidFill>
              </a:rPr>
              <a:t>Un escritor no escoge sus temas, son los temas quienes lo escogen.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3300"/>
              </a:solidFill>
              <a:latin typeface="Brush Script MT" pitchFamily="66" charset="0"/>
            </a:endParaRP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116013" y="476250"/>
            <a:ext cx="673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La sabiduría me persigue, pero yo soy más rápido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447675" y="352425"/>
            <a:ext cx="72374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El mundo está dividido en dos clases de personas, </a:t>
            </a:r>
          </a:p>
          <a:p>
            <a:r>
              <a:rPr lang="es-ES_tradnl" b="1">
                <a:solidFill>
                  <a:srgbClr val="FFFF00"/>
                </a:solidFill>
              </a:rPr>
              <a:t>las que creen que el mundo está dividido en dos clases </a:t>
            </a:r>
          </a:p>
          <a:p>
            <a:r>
              <a:rPr lang="es-ES_tradnl" b="1">
                <a:solidFill>
                  <a:srgbClr val="FFFF00"/>
                </a:solidFill>
              </a:rPr>
              <a:t>y las que no.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descr="547841_466708246681257_1546043011_n"/>
          <p:cNvSpPr>
            <a:spLocks noChangeArrowheads="1"/>
          </p:cNvSpPr>
          <p:nvPr/>
        </p:nvSpPr>
        <p:spPr bwMode="auto">
          <a:xfrm>
            <a:off x="1765300" y="333375"/>
            <a:ext cx="5543550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7107" name="1 Rectángulo"/>
          <p:cNvSpPr>
            <a:spLocks noChangeArrowheads="1"/>
          </p:cNvSpPr>
          <p:nvPr/>
        </p:nvSpPr>
        <p:spPr bwMode="auto">
          <a:xfrm>
            <a:off x="0" y="1844675"/>
            <a:ext cx="17653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  <a:hlinkClick r:id="rId3" action="ppaction://hlinkfile"/>
              </a:rPr>
              <a:t>Elsa Triolet</a:t>
            </a:r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El silencio es como el viento: atiza los grandes malentendidos y no extingue más que los pequeños.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539750" y="5949950"/>
            <a:ext cx="537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La melancolía es la dicha de estar triste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19113" y="3376613"/>
            <a:ext cx="4476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"El problema de ser pobre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es que te ocupa todo el tiempo".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Willem de Kooning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023938" y="352425"/>
            <a:ext cx="54911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s-ES_tradnl" b="1">
                <a:solidFill>
                  <a:srgbClr val="FFFF00"/>
                </a:solidFill>
              </a:rPr>
              <a:t>El auténtico amigo es el que lo sabe todo </a:t>
            </a:r>
          </a:p>
          <a:p>
            <a:pPr marL="457200" indent="-457200" algn="ctr"/>
            <a:r>
              <a:rPr lang="es-ES_tradnl" b="1">
                <a:solidFill>
                  <a:srgbClr val="FFFF00"/>
                </a:solidFill>
              </a:rPr>
              <a:t>sobre ti y sigue siendo tu amigo.</a:t>
            </a:r>
          </a:p>
          <a:p>
            <a:pPr marL="457200" indent="-457200" algn="ctr"/>
            <a:r>
              <a:rPr lang="es-ES_tradnl" b="1">
                <a:solidFill>
                  <a:srgbClr val="FFFF00"/>
                </a:solidFill>
              </a:rPr>
              <a:t>(KURT D. COBAIN)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166813" y="280988"/>
            <a:ext cx="50498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El Hombre, en su orgullo, creó a Dios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 a su imagen y semejanza.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(Nieztche)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2051050" y="5445125"/>
            <a:ext cx="48847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La vida es una pura contradicción.</a:t>
            </a:r>
          </a:p>
          <a:p>
            <a:r>
              <a:rPr lang="es-ES_tradnl" b="1">
                <a:solidFill>
                  <a:srgbClr val="FFFF00"/>
                </a:solidFill>
              </a:rPr>
              <a:t> "Separado" se escribe todo junto y </a:t>
            </a:r>
          </a:p>
          <a:p>
            <a:r>
              <a:rPr lang="es-ES_tradnl" b="1">
                <a:solidFill>
                  <a:srgbClr val="FFFF00"/>
                </a:solidFill>
              </a:rPr>
              <a:t>"todo junto" se escribe separado.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808038" y="352425"/>
            <a:ext cx="5380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La belleza esta en los ojos del que mira.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735013" y="136525"/>
            <a:ext cx="815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"Cuando el filósofo señala la luna, el tonto se fija en el dedo"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 build="allAtOnce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430213" y="3933825"/>
            <a:ext cx="70183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La frase anterior en México tiene una modificación: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"Cuando el Líder (Representante del pueblo o de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la masa trabajadora) señala al sol, sus allegados no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ven su dedo, ven su anillo con diamantes, su reloj de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platino y diamantes, su esclava de oro y diamantes,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sus mancuernillas de oro y diamantes, la manga de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su camisa de lino y su casimir de lana ingles".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50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50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50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15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50"/>
                                        <p:tgtEl>
                                          <p:spTgt spid="31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50"/>
                                        <p:tgtEl>
                                          <p:spTgt spid="31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50"/>
                                        <p:tgtEl>
                                          <p:spTgt spid="31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15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50"/>
                                        <p:tgtEl>
                                          <p:spTgt spid="31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50"/>
                                        <p:tgtEl>
                                          <p:spTgt spid="31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50"/>
                                        <p:tgtEl>
                                          <p:spTgt spid="31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415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150"/>
                                        <p:tgtEl>
                                          <p:spTgt spid="31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150"/>
                                        <p:tgtEl>
                                          <p:spTgt spid="31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50"/>
                                        <p:tgtEl>
                                          <p:spTgt spid="31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65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50"/>
                                        <p:tgtEl>
                                          <p:spTgt spid="317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50"/>
                                        <p:tgtEl>
                                          <p:spTgt spid="317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50"/>
                                        <p:tgtEl>
                                          <p:spTgt spid="317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85738" y="5013325"/>
            <a:ext cx="88360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"Si el universo es infinito...</a:t>
            </a:r>
          </a:p>
          <a:p>
            <a:pPr algn="ctr"/>
            <a:r>
              <a:rPr lang="es-ES_tradnl" sz="2300" b="1">
                <a:solidFill>
                  <a:srgbClr val="FFFF00"/>
                </a:solidFill>
              </a:rPr>
              <a:t>¿POR QUE CUESTA TANTO ESTACIONAR EL AUTOMOVIL?"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663575" y="5176838"/>
            <a:ext cx="552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Regla de Oro de las Artes y las Ciencias: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¡Quien tiene el Oro decide las Reglas!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0"/>
            <a:ext cx="10009188" cy="9405938"/>
          </a:xfrm>
          <a:prstGeom prst="rect">
            <a:avLst/>
          </a:prstGeom>
          <a:noFill/>
        </p:spPr>
      </p:pic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825500" y="-49213"/>
            <a:ext cx="7618413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s-ES_tradnl" sz="2200" b="1">
                <a:solidFill>
                  <a:srgbClr val="FFFF00"/>
                </a:solidFill>
              </a:rPr>
              <a:t>Y Dios dijo: Hágase la luz, y la luz se hizo, después dijo: </a:t>
            </a:r>
          </a:p>
          <a:p>
            <a:pPr marL="457200" indent="-457200" algn="ctr"/>
            <a:r>
              <a:rPr lang="es-ES_tradnl" sz="2200" b="1">
                <a:solidFill>
                  <a:srgbClr val="FFFF00"/>
                </a:solidFill>
              </a:rPr>
              <a:t>Hágase la tierra y los animales y los bichos y todo eso, y </a:t>
            </a:r>
          </a:p>
          <a:p>
            <a:pPr marL="457200" indent="-457200" algn="ctr"/>
            <a:r>
              <a:rPr lang="es-ES_tradnl" sz="2200" b="1">
                <a:solidFill>
                  <a:srgbClr val="FFFF00"/>
                </a:solidFill>
              </a:rPr>
              <a:t>se hicieron, un rato después dijo: Ah,  y hágase que el café </a:t>
            </a:r>
          </a:p>
          <a:p>
            <a:pPr marL="457200" indent="-457200" algn="ctr"/>
            <a:r>
              <a:rPr lang="es-ES_tradnl" sz="2200" b="1">
                <a:solidFill>
                  <a:srgbClr val="FFFF00"/>
                </a:solidFill>
              </a:rPr>
              <a:t>y el colacao no se desborden al echarles azúcar, y así se hizo,</a:t>
            </a:r>
          </a:p>
          <a:p>
            <a:pPr marL="457200" indent="-457200" algn="ctr"/>
            <a:r>
              <a:rPr lang="es-ES_tradnl" sz="2200" b="1">
                <a:solidFill>
                  <a:srgbClr val="FFFF00"/>
                </a:solidFill>
              </a:rPr>
              <a:t>pero como los periodistas ya se habían ido, poca gente lo sabe.</a:t>
            </a:r>
            <a:r>
              <a:rPr lang="es-ES_tradnl" sz="2200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4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43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6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43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84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43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69863"/>
            <a:ext cx="8686800" cy="6535737"/>
          </a:xfrm>
          <a:prstGeom prst="rect">
            <a:avLst/>
          </a:prstGeom>
          <a:noFill/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840288" y="209550"/>
            <a:ext cx="34734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/>
              <a:t>"Si buscas una aguja, no </a:t>
            </a:r>
          </a:p>
          <a:p>
            <a:pPr algn="ctr"/>
            <a:r>
              <a:rPr lang="es-ES_tradnl" b="1"/>
              <a:t>busques en un pajar, </a:t>
            </a:r>
          </a:p>
          <a:p>
            <a:pPr algn="ctr"/>
            <a:r>
              <a:rPr lang="es-ES_tradnl" b="1"/>
              <a:t>busca en un costurero"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543300" y="352425"/>
            <a:ext cx="50609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"Lo mejor de no saber hacer nada es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que se tiene mucho tiempo libre"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9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69863"/>
            <a:ext cx="8686800" cy="6535737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CC3300"/>
              </a:solidFill>
              <a:latin typeface="Brush Script MT" pitchFamily="66" charset="0"/>
            </a:endParaRP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50825" y="260350"/>
            <a:ext cx="49291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Lo mas frustrante de ser viejo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es que ya sabes todas las respuestas,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pero nadie te pregunta.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5508625" y="2205038"/>
            <a:ext cx="32210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El cine ayuda a soñar. </a:t>
            </a:r>
          </a:p>
          <a:p>
            <a:r>
              <a:rPr lang="es-ES_tradnl" b="1"/>
              <a:t>La televisión a dormir.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9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9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99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9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9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99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42988" y="765175"/>
            <a:ext cx="6784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_tradnl" b="1">
              <a:solidFill>
                <a:srgbClr val="FFFF00"/>
              </a:solidFill>
            </a:endParaRPr>
          </a:p>
          <a:p>
            <a:r>
              <a:rPr lang="es-ES_tradnl" b="1">
                <a:solidFill>
                  <a:srgbClr val="FF3300"/>
                </a:solidFill>
              </a:rPr>
              <a:t>Mi complejo de superioridad es mejor que el tuyo.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50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50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50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735013" y="280988"/>
            <a:ext cx="806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No te preocupes, el peor día de tu vida sólo durara 24 horas.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30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30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30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056188" y="280988"/>
            <a:ext cx="35337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Experiencia es el nombre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que damos a nuestras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equivocaciones.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95288" y="260350"/>
            <a:ext cx="55340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ctr"/>
            <a:r>
              <a:rPr lang="es-ES_tradnl" b="1">
                <a:solidFill>
                  <a:srgbClr val="FF3300"/>
                </a:solidFill>
              </a:rPr>
              <a:t>"La Infantería Italiana nunca retrocede, </a:t>
            </a:r>
          </a:p>
          <a:p>
            <a:pPr marL="457200" indent="-457200" algn="ctr"/>
            <a:r>
              <a:rPr lang="es-ES_tradnl" b="1">
                <a:solidFill>
                  <a:srgbClr val="FF3300"/>
                </a:solidFill>
              </a:rPr>
              <a:t>da media vuelta y sigue avanzando"</a:t>
            </a:r>
            <a:r>
              <a:rPr lang="es-ES_tradnl">
                <a:solidFill>
                  <a:srgbClr val="FF33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286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286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286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63575" y="496888"/>
            <a:ext cx="4533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FF00"/>
                </a:solidFill>
              </a:rPr>
              <a:t>La superstición trae mala suerte.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descr="418265_465801843438564_2055108078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428625" y="404813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Antonio Machado</a:t>
            </a:r>
          </a:p>
          <a:p>
            <a:r>
              <a:rPr lang="es-MX" b="1"/>
              <a:t>¿Dijiste media verdad? Dirán que mientes dos veces si dices la otra mitad.</a:t>
            </a:r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35013" y="209550"/>
            <a:ext cx="79644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/>
              <a:t>Si a un</a:t>
            </a:r>
            <a:r>
              <a:rPr lang="es-ES_tradnl" b="1">
                <a:solidFill>
                  <a:srgbClr val="FFFF00"/>
                </a:solidFill>
              </a:rPr>
              <a:t> hombre le das un pez, comerá hoy. </a:t>
            </a:r>
            <a:r>
              <a:rPr lang="es-ES_tradnl" b="1"/>
              <a:t>Si le enseñas a</a:t>
            </a:r>
            <a:r>
              <a:rPr lang="es-ES_tradnl" b="1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pescar, comerá toda su vida. Si le enseñas a </a:t>
            </a:r>
            <a:r>
              <a:rPr lang="es-ES_tradnl" b="1"/>
              <a:t>vender</a:t>
            </a:r>
            <a:r>
              <a:rPr lang="es-ES_tradnl" b="1">
                <a:solidFill>
                  <a:srgbClr val="FFFF00"/>
                </a:solidFill>
              </a:rPr>
              <a:t> pescado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al por mayor, se hará millonario.  </a:t>
            </a:r>
            <a:br>
              <a:rPr lang="es-ES_tradnl" b="1">
                <a:solidFill>
                  <a:srgbClr val="FFFF00"/>
                </a:solidFill>
              </a:rPr>
            </a:br>
            <a:r>
              <a:rPr lang="es-ES_tradnl" b="1">
                <a:solidFill>
                  <a:srgbClr val="FFFF00"/>
                </a:solidFill>
              </a:rPr>
              <a:t>Antiguo proverbio japonés muy mejorado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CC3300"/>
              </a:solidFill>
              <a:latin typeface="Brush Script MT" pitchFamily="66" charset="0"/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323850" y="260350"/>
            <a:ext cx="86137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/>
              <a:t>"Nunca he permitido que la escuela entorpeciese mi educación"  </a:t>
            </a:r>
            <a:br>
              <a:rPr lang="es-ES_tradnl" b="1"/>
            </a:br>
            <a:r>
              <a:rPr lang="es-ES_tradnl" b="1"/>
              <a:t>Mark Twain</a:t>
            </a:r>
            <a:r>
              <a:rPr lang="es-ES_tradnl"/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descr="599831_466930173325731_449861494_n"/>
          <p:cNvSpPr>
            <a:spLocks noChangeArrowheads="1"/>
          </p:cNvSpPr>
          <p:nvPr/>
        </p:nvSpPr>
        <p:spPr bwMode="auto">
          <a:xfrm>
            <a:off x="1979613" y="333375"/>
            <a:ext cx="504031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0" y="1212850"/>
            <a:ext cx="19081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Mark Twain</a:t>
            </a:r>
          </a:p>
          <a:p>
            <a:r>
              <a:rPr lang="es-MX" b="1">
                <a:solidFill>
                  <a:schemeClr val="bg1"/>
                </a:solidFill>
              </a:rPr>
              <a:t>El ser humano es el único animal que se alimenta sin tener hambre, bebe sin estar sediento y habla sin tener nada para decir.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686800" cy="65151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590800" y="152400"/>
            <a:ext cx="3962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kumimoji="0" lang="en-US" sz="2000" i="1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979613" y="333375"/>
            <a:ext cx="5027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El perro es el mejor amigo del hombre, </a:t>
            </a:r>
          </a:p>
          <a:p>
            <a:pPr algn="ctr"/>
            <a:r>
              <a:rPr lang="es-ES_tradnl">
                <a:solidFill>
                  <a:srgbClr val="FFFF00"/>
                </a:solidFill>
              </a:rPr>
              <a:t>yo me encargo de las mujeres.</a:t>
            </a:r>
          </a:p>
          <a:p>
            <a:pPr algn="ctr"/>
            <a:r>
              <a:rPr lang="es-ES_tradnl">
                <a:solidFill>
                  <a:srgbClr val="FFFF00"/>
                </a:solidFill>
              </a:rPr>
              <a:t>El Gato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descr="417498_454546027897479_1099483137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7019925" y="1268413"/>
            <a:ext cx="21240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José Ortega y Gasset</a:t>
            </a:r>
          </a:p>
          <a:p>
            <a:r>
              <a:rPr lang="es-MX" b="1">
                <a:solidFill>
                  <a:schemeClr val="bg1"/>
                </a:solidFill>
              </a:rPr>
              <a:t>La vida cobra sentido cuando se hace de ella una aspiración a no renunciar a nada.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771775" y="549275"/>
            <a:ext cx="60150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_tradnl" b="1">
                <a:solidFill>
                  <a:srgbClr val="FFFF00"/>
                </a:solidFill>
              </a:rPr>
              <a:t>El alcohol es malo, pero el agua es aun peor: </a:t>
            </a:r>
          </a:p>
          <a:p>
            <a:pPr algn="ctr"/>
            <a:r>
              <a:rPr lang="es-ES_tradnl" b="1">
                <a:solidFill>
                  <a:srgbClr val="FFFF00"/>
                </a:solidFill>
              </a:rPr>
              <a:t>!Te mata si NO bebes! -</a:t>
            </a:r>
            <a:r>
              <a:rPr lang="es-ES_tradnl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0" y="0"/>
            <a:ext cx="92551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</a:rPr>
              <a:t>Cuando Churchill cumplió 80 años un periodista menor de 30 fue a </a:t>
            </a:r>
          </a:p>
          <a:p>
            <a:pPr algn="ctr"/>
            <a:r>
              <a:rPr lang="es-ES" b="1">
                <a:solidFill>
                  <a:srgbClr val="FFFF00"/>
                </a:solidFill>
              </a:rPr>
              <a:t>fotografiarlo y le dijo:- Sir Winston, espero fotografiarlo nuevamente </a:t>
            </a:r>
          </a:p>
          <a:p>
            <a:pPr algn="ctr"/>
            <a:r>
              <a:rPr lang="es-ES" b="1">
                <a:solidFill>
                  <a:srgbClr val="FFFF00"/>
                </a:solidFill>
              </a:rPr>
              <a:t>cuando Ud cumpla 90 años. Respuesta de Churchill: ¿Por qué no? </a:t>
            </a:r>
          </a:p>
          <a:p>
            <a:pPr algn="ctr"/>
            <a:r>
              <a:rPr lang="es-ES" b="1">
                <a:solidFill>
                  <a:srgbClr val="FFFF00"/>
                </a:solidFill>
              </a:rPr>
              <a:t>¡Ud parece bastante saludable!   </a:t>
            </a:r>
            <a:endParaRPr lang="es-ES_tradnl" b="1">
              <a:solidFill>
                <a:srgbClr val="FFFF00"/>
              </a:solidFill>
            </a:endParaRPr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1908175" y="5661025"/>
            <a:ext cx="5040313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Frases de Sir Winston Churchill</a:t>
            </a:r>
            <a:endParaRPr lang="es-ES" sz="9600" kern="1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5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5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5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5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50"/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50"/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50"/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75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50"/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50"/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50"/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200"/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200"/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200"/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90500"/>
            <a:ext cx="8686800" cy="65151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003399"/>
              </a:solidFill>
              <a:latin typeface="Brush Script MT" pitchFamily="66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50825" y="333375"/>
            <a:ext cx="8567738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00"/>
                </a:solidFill>
              </a:rPr>
              <a:t>Telegramas </a:t>
            </a:r>
            <a:r>
              <a:rPr lang="es-ES"/>
              <a:t>intercambiados entre Bernard Shaw (mayor dramaturgo</a:t>
            </a:r>
          </a:p>
          <a:p>
            <a:r>
              <a:rPr lang="es-ES">
                <a:solidFill>
                  <a:srgbClr val="FFFF00"/>
                </a:solidFill>
              </a:rPr>
              <a:t>inglés del siglo </a:t>
            </a:r>
            <a:r>
              <a:rPr lang="es-ES"/>
              <a:t>20) y Sir Winston Churchill. Invitación de Bernard</a:t>
            </a:r>
            <a:r>
              <a:rPr lang="es-ES">
                <a:solidFill>
                  <a:srgbClr val="FFFF00"/>
                </a:solidFill>
              </a:rPr>
              <a:t> </a:t>
            </a:r>
          </a:p>
          <a:p>
            <a:r>
              <a:rPr lang="es-ES">
                <a:solidFill>
                  <a:srgbClr val="FFFF00"/>
                </a:solidFill>
              </a:rPr>
              <a:t>Shaw: 'Tengo el honor </a:t>
            </a:r>
            <a:r>
              <a:rPr lang="es-ES"/>
              <a:t>de invitar al digno primer-ministro al estreno</a:t>
            </a:r>
            <a:r>
              <a:rPr lang="es-ES">
                <a:solidFill>
                  <a:srgbClr val="FFFF00"/>
                </a:solidFill>
              </a:rPr>
              <a:t> </a:t>
            </a:r>
          </a:p>
          <a:p>
            <a:r>
              <a:rPr lang="es-ES">
                <a:solidFill>
                  <a:srgbClr val="FFFF00"/>
                </a:solidFill>
              </a:rPr>
              <a:t>de mi obra Pigmalión. Venga y traiga un amigo, si lo tiene</a:t>
            </a:r>
            <a:r>
              <a:rPr lang="es-ES"/>
              <a:t>.</a:t>
            </a:r>
          </a:p>
          <a:p>
            <a:r>
              <a:rPr lang="es-ES">
                <a:solidFill>
                  <a:srgbClr val="FF3300"/>
                </a:solidFill>
              </a:rPr>
              <a:t>Firmado </a:t>
            </a:r>
            <a:r>
              <a:rPr lang="es-ES">
                <a:solidFill>
                  <a:srgbClr val="FFFF00"/>
                </a:solidFill>
              </a:rPr>
              <a:t> </a:t>
            </a:r>
            <a:r>
              <a:rPr lang="es-ES_tradnl">
                <a:solidFill>
                  <a:srgbClr val="FF3300"/>
                </a:solidFill>
              </a:rPr>
              <a:t>Bernard Shaw</a:t>
            </a:r>
          </a:p>
          <a:p>
            <a:r>
              <a:rPr lang="es-ES_tradnl">
                <a:solidFill>
                  <a:srgbClr val="FFFF00"/>
                </a:solidFill>
              </a:rPr>
              <a:t>Respuesta:</a:t>
            </a:r>
            <a:r>
              <a:rPr lang="es-ES">
                <a:solidFill>
                  <a:srgbClr val="FFFF00"/>
                </a:solidFill>
              </a:rPr>
              <a:t> “Agradezco al ilustre escritor la honrosa in</a:t>
            </a:r>
            <a:r>
              <a:rPr lang="es-ES"/>
              <a:t>vitación. </a:t>
            </a:r>
          </a:p>
          <a:p>
            <a:r>
              <a:rPr lang="es-ES">
                <a:solidFill>
                  <a:srgbClr val="FFFF00"/>
                </a:solidFill>
              </a:rPr>
              <a:t>Infelizmente no podré concurrir a la primera presentac</a:t>
            </a:r>
            <a:r>
              <a:rPr lang="es-ES"/>
              <a:t>ión. </a:t>
            </a:r>
          </a:p>
          <a:p>
            <a:r>
              <a:rPr lang="es-ES">
                <a:solidFill>
                  <a:srgbClr val="FFFF00"/>
                </a:solidFill>
              </a:rPr>
              <a:t>Iré a la segunda, si esta se</a:t>
            </a:r>
            <a:r>
              <a:rPr lang="es-ES"/>
              <a:t> </a:t>
            </a:r>
            <a:r>
              <a:rPr lang="es-ES">
                <a:solidFill>
                  <a:srgbClr val="FFFF00"/>
                </a:solidFill>
              </a:rPr>
              <a:t>realiza”.</a:t>
            </a:r>
          </a:p>
          <a:p>
            <a:r>
              <a:rPr lang="es-ES">
                <a:solidFill>
                  <a:srgbClr val="FF3300"/>
                </a:solidFill>
              </a:rPr>
              <a:t>Firmado  Winston Churchill</a:t>
            </a:r>
            <a:r>
              <a:rPr lang="es-ES">
                <a:solidFill>
                  <a:srgbClr val="FFFF00"/>
                </a:solidFill>
              </a:rPr>
              <a:t> </a:t>
            </a:r>
            <a:endParaRPr lang="es-ES_tradnl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5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15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100"/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100"/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00"/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10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100"/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100"/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00"/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60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100"/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100"/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00"/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200"/>
                            </p:stCondLst>
                            <p:childTnLst>
                              <p:par>
                                <p:cTn id="5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150"/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150"/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50"/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descr="420237_371616482857101_434780607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7411" name="1 Rectángulo"/>
          <p:cNvSpPr>
            <a:spLocks noChangeArrowheads="1"/>
          </p:cNvSpPr>
          <p:nvPr/>
        </p:nvSpPr>
        <p:spPr bwMode="auto">
          <a:xfrm>
            <a:off x="4572000" y="26035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Nadine Gordimer</a:t>
            </a:r>
            <a:endParaRPr lang="es-MX"/>
          </a:p>
          <a:p>
            <a:r>
              <a:rPr lang="es-ES"/>
              <a:t>La verdad no siempre es bonita, pero el hambre de ella sí.</a:t>
            </a:r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descr="527168_468733746478707_794894011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8435" name="1 Rectángulo"/>
          <p:cNvSpPr>
            <a:spLocks noChangeArrowheads="1"/>
          </p:cNvSpPr>
          <p:nvPr/>
        </p:nvSpPr>
        <p:spPr bwMode="auto">
          <a:xfrm>
            <a:off x="-36513" y="1125538"/>
            <a:ext cx="2232026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Isabel de Rumania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Muchos aman a los animales porque creen que el cariño de éstos es desinteresado, pero se engañan.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descr="406265_461831243835624_388389089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9459" name="1 Rectángulo"/>
          <p:cNvSpPr>
            <a:spLocks noChangeArrowheads="1"/>
          </p:cNvSpPr>
          <p:nvPr/>
        </p:nvSpPr>
        <p:spPr bwMode="auto">
          <a:xfrm>
            <a:off x="4537075" y="404813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Franz Kafka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El progreso se evapora y deja atrás una estela de burocracia.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descr="3671_460344040651011_1615602575_n"/>
          <p:cNvSpPr>
            <a:spLocks noChangeArrowheads="1"/>
          </p:cNvSpPr>
          <p:nvPr/>
        </p:nvSpPr>
        <p:spPr bwMode="auto">
          <a:xfrm>
            <a:off x="1763713" y="333375"/>
            <a:ext cx="5545137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0483" name="1 Rectángulo"/>
          <p:cNvSpPr>
            <a:spLocks noChangeArrowheads="1"/>
          </p:cNvSpPr>
          <p:nvPr/>
        </p:nvSpPr>
        <p:spPr bwMode="auto">
          <a:xfrm>
            <a:off x="4763" y="1484313"/>
            <a:ext cx="17589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Gabriel García Márquez</a:t>
            </a:r>
            <a:endParaRPr lang="es-MX">
              <a:solidFill>
                <a:schemeClr val="bg1"/>
              </a:solidFill>
            </a:endParaRPr>
          </a:p>
          <a:p>
            <a:endParaRPr lang="es-ES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La sabiduría nos llega cuando ya no nos sirve de nada.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19113" y="280988"/>
            <a:ext cx="81661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</a:rPr>
              <a:t>El </a:t>
            </a:r>
            <a:r>
              <a:rPr lang="es-ES">
                <a:solidFill>
                  <a:srgbClr val="FF3300"/>
                </a:solidFill>
              </a:rPr>
              <a:t>General </a:t>
            </a:r>
            <a:r>
              <a:rPr lang="es-ES">
                <a:solidFill>
                  <a:srgbClr val="FFFF00"/>
                </a:solidFill>
              </a:rPr>
              <a:t> Montgomery </a:t>
            </a:r>
            <a:r>
              <a:rPr lang="es-ES"/>
              <a:t>estaba siendo homenajeado, por vencer</a:t>
            </a:r>
            <a:r>
              <a:rPr lang="es-ES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a Rommel en la </a:t>
            </a:r>
            <a:r>
              <a:rPr lang="es-ES"/>
              <a:t>batalla de África, en la IIª Guerra Mundial.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Discurso del  General Montgomery: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'No fumo, no bebo, no prevarico y soy un héroe'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Churchill oyó el discurso y con celos, retrucó: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'Yo fumo, bebo, prevarico y soy el jefe de él.'</a:t>
            </a:r>
            <a:endParaRPr lang="es-ES_tradnl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3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200"/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200"/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200"/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10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200"/>
                                        <p:tgtEl>
                                          <p:spTgt spid="440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200"/>
                                        <p:tgtEl>
                                          <p:spTgt spid="440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200"/>
                                        <p:tgtEl>
                                          <p:spTgt spid="440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0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200"/>
                                        <p:tgtEl>
                                          <p:spTgt spid="440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200"/>
                                        <p:tgtEl>
                                          <p:spTgt spid="440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200"/>
                                        <p:tgtEl>
                                          <p:spTgt spid="440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709863" y="6253163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nl-NL">
              <a:solidFill>
                <a:srgbClr val="FFCC00"/>
              </a:solidFill>
              <a:latin typeface="Brush Script MT" pitchFamily="66" charset="0"/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76238" y="280988"/>
            <a:ext cx="8688387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</a:rPr>
              <a:t>Sucedió en el Parlamento inglés. Fue durante uno de los discursos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de Churchill en el que una diputada de la oposición, pidió la palabra.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Todos sabían que a Churchill no le gustaba que interrumpiesen sus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discursos. Pero la palabra le fue dada a la diputada y ella dijo en tono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alto y claro:</a:t>
            </a:r>
          </a:p>
          <a:p>
            <a:pPr algn="ctr"/>
            <a:endParaRPr lang="es-ES">
              <a:solidFill>
                <a:srgbClr val="FFFF00"/>
              </a:solidFill>
            </a:endParaRPr>
          </a:p>
          <a:p>
            <a:pPr algn="ctr"/>
            <a:endParaRPr lang="es-ES">
              <a:solidFill>
                <a:srgbClr val="FFFF00"/>
              </a:solidFill>
            </a:endParaRPr>
          </a:p>
          <a:p>
            <a:pPr algn="ctr"/>
            <a:endParaRPr lang="es-ES">
              <a:solidFill>
                <a:srgbClr val="FFFF00"/>
              </a:solidFill>
            </a:endParaRPr>
          </a:p>
          <a:p>
            <a:pPr algn="ctr"/>
            <a:endParaRPr lang="es-ES">
              <a:solidFill>
                <a:srgbClr val="FFFF00"/>
              </a:solidFill>
            </a:endParaRPr>
          </a:p>
          <a:p>
            <a:pPr algn="ctr"/>
            <a:r>
              <a:rPr lang="es-ES">
                <a:solidFill>
                  <a:srgbClr val="FFFF00"/>
                </a:solidFill>
              </a:rPr>
              <a:t>-'Sr. Ministro, si Vuestra Exelencia. fuese mi marido, yo pondría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veneno en su café!' Churchill, con mucha calma, se quitó los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lentes, y en aquel silencio en el que todos estaban esperando la </a:t>
            </a:r>
          </a:p>
          <a:p>
            <a:pPr algn="ctr"/>
            <a:r>
              <a:rPr lang="es-ES">
                <a:solidFill>
                  <a:srgbClr val="FFFF00"/>
                </a:solidFill>
              </a:rPr>
              <a:t>respuesta exclamó-' Y si yo fuese su marido, me tomaba ese café.</a:t>
            </a:r>
            <a:endParaRPr lang="es-ES_tradnl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4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19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19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19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0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8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96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419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419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419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150"/>
                                        <p:tgtEl>
                                          <p:spTgt spid="419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150"/>
                                        <p:tgtEl>
                                          <p:spTgt spid="419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50"/>
                                        <p:tgtEl>
                                          <p:spTgt spid="4198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50"/>
                            </p:stCondLst>
                            <p:childTnLst>
                              <p:par>
                                <p:cTn id="5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150"/>
                                        <p:tgtEl>
                                          <p:spTgt spid="419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150"/>
                                        <p:tgtEl>
                                          <p:spTgt spid="419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50"/>
                                        <p:tgtEl>
                                          <p:spTgt spid="419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1450"/>
            <a:ext cx="8686800" cy="6534150"/>
          </a:xfrm>
          <a:prstGeom prst="rect">
            <a:avLst/>
          </a:prstGeom>
          <a:noFill/>
        </p:spPr>
      </p:pic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381000" y="280988"/>
            <a:ext cx="71596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FF3300"/>
                </a:solidFill>
              </a:rPr>
              <a:t>Y por último</a:t>
            </a:r>
          </a:p>
          <a:p>
            <a:r>
              <a:rPr lang="es-ES_tradnl" b="1">
                <a:solidFill>
                  <a:srgbClr val="FF3300"/>
                </a:solidFill>
              </a:rPr>
              <a:t>Es mucho mas fácil perdonar al enemigo una vez que </a:t>
            </a:r>
          </a:p>
          <a:p>
            <a:r>
              <a:rPr lang="es-ES_tradnl" b="1">
                <a:solidFill>
                  <a:srgbClr val="FF3300"/>
                </a:solidFill>
              </a:rPr>
              <a:t>nos hemos desquitado. </a:t>
            </a:r>
            <a:r>
              <a:rPr lang="es-ES_tradnl">
                <a:solidFill>
                  <a:srgbClr val="FF3300"/>
                </a:solidFill>
              </a:rPr>
              <a:t>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200"/>
                                        <p:tgtEl>
                                          <p:spTgt spid="46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200"/>
                                        <p:tgtEl>
                                          <p:spTgt spid="46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200"/>
                                        <p:tgtEl>
                                          <p:spTgt spid="460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46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46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460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descr="564146_463053943713354_320267965_n"/>
          <p:cNvSpPr>
            <a:spLocks noChangeArrowheads="1"/>
          </p:cNvSpPr>
          <p:nvPr/>
        </p:nvSpPr>
        <p:spPr bwMode="auto">
          <a:xfrm>
            <a:off x="1908175" y="333375"/>
            <a:ext cx="5327650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0" y="1125538"/>
            <a:ext cx="18351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Pablo Neruda</a:t>
            </a:r>
          </a:p>
          <a:p>
            <a:r>
              <a:rPr lang="es-MX" b="1">
                <a:solidFill>
                  <a:schemeClr val="bg1"/>
                </a:solidFill>
              </a:rPr>
              <a:t>¿Sufre más aquél que espera siempre que aquél que nunca esperó a nadie?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descr="205272_464531620232253_556885410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395288" y="26828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William Shakespeare</a:t>
            </a:r>
          </a:p>
          <a:p>
            <a:r>
              <a:rPr lang="es-MX" b="1"/>
              <a:t>Los amigos que tienes y cuya amistad ya has puesto a prueba, engánchalos a tu alma con ganchos de acero.</a:t>
            </a:r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descr="181155_458394644179284_595436305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6350" y="1196975"/>
            <a:ext cx="19018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Mario Benedetti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Nunca pensé que en la felicidad hubiera tanta tristeza.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descr="378174_469252313093517_580379763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descr="553755_451822304836518_1959795472_n"/>
          <p:cNvSpPr>
            <a:spLocks noChangeArrowheads="1"/>
          </p:cNvSpPr>
          <p:nvPr/>
        </p:nvSpPr>
        <p:spPr bwMode="auto">
          <a:xfrm>
            <a:off x="1922463" y="593725"/>
            <a:ext cx="5327650" cy="62642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14288" y="1268413"/>
            <a:ext cx="20367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Jorge Luis Borges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Yo no hablo de venganzas ni perdones, el olvido es la única venganza y el único perdón.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  <p:sndAc>
      <p:stSnd loop="1">
        <p:snd r:embed="rId2" name="שקט.wav"/>
      </p:stSnd>
    </p:sndAc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descr="295370_463641520321263_298381098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descr="396086_459212994097449_1718976920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>
              <a:solidFill>
                <a:schemeClr val="bg1"/>
              </a:solidFill>
            </a:endParaRPr>
          </a:p>
        </p:txBody>
      </p:sp>
      <p:sp>
        <p:nvSpPr>
          <p:cNvPr id="16387" name="1 Rectángulo"/>
          <p:cNvSpPr>
            <a:spLocks noChangeArrowheads="1"/>
          </p:cNvSpPr>
          <p:nvPr/>
        </p:nvSpPr>
        <p:spPr bwMode="auto">
          <a:xfrm>
            <a:off x="0" y="1196975"/>
            <a:ext cx="20510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Eduardo Galeano</a:t>
            </a:r>
            <a:endParaRPr lang="es-MX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Al fin y al cabo, somos lo que hacemos para cambiar lo que somos.</a:t>
            </a: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descr="482075_466341693384579_1848755650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25603" name="1 Rectángulo"/>
          <p:cNvSpPr>
            <a:spLocks noChangeArrowheads="1"/>
          </p:cNvSpPr>
          <p:nvPr/>
        </p:nvSpPr>
        <p:spPr bwMode="auto">
          <a:xfrm>
            <a:off x="425450" y="4797425"/>
            <a:ext cx="45720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Maria Elena Walsh</a:t>
            </a:r>
          </a:p>
          <a:p>
            <a:r>
              <a:rPr lang="es-MX"/>
              <a:t>Cuando las palabras no son mejores que el silencio, es mejor no pronunciarlas.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descr="529597_459813187370763_90717981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descr="532271_453390101346405_663317649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2771" name="1 Rectángulo"/>
          <p:cNvSpPr>
            <a:spLocks noChangeArrowheads="1"/>
          </p:cNvSpPr>
          <p:nvPr/>
        </p:nvSpPr>
        <p:spPr bwMode="auto">
          <a:xfrm>
            <a:off x="23813" y="1484313"/>
            <a:ext cx="202723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Mario Benedetti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Cinco minutos bastan para soñar toda una vida, así de relativo es el tiempo.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descr="531598_459618077390274_1672624182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3795" name="1 Rectángulo"/>
          <p:cNvSpPr>
            <a:spLocks noChangeArrowheads="1"/>
          </p:cNvSpPr>
          <p:nvPr/>
        </p:nvSpPr>
        <p:spPr bwMode="auto">
          <a:xfrm>
            <a:off x="415925" y="333375"/>
            <a:ext cx="45720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Isabel Allende</a:t>
            </a:r>
          </a:p>
          <a:p>
            <a:r>
              <a:rPr lang="es-MX"/>
              <a:t>El que busca la verdad corre el riesgo de encontrarla.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descr="524170_464929683525780_1258490535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4819" name="1 Rectángulo"/>
          <p:cNvSpPr>
            <a:spLocks noChangeArrowheads="1"/>
          </p:cNvSpPr>
          <p:nvPr/>
        </p:nvSpPr>
        <p:spPr bwMode="auto">
          <a:xfrm>
            <a:off x="-50800" y="1196975"/>
            <a:ext cx="21018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Isabel  Allende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Vengo del llamado tercer mundo. ¿Cuál es el segundo?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descr="536092_410878528930896_1665259703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5843" name="1 Rectángulo"/>
          <p:cNvSpPr>
            <a:spLocks noChangeArrowheads="1"/>
          </p:cNvSpPr>
          <p:nvPr/>
        </p:nvSpPr>
        <p:spPr bwMode="auto">
          <a:xfrm>
            <a:off x="611188" y="1268413"/>
            <a:ext cx="20891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José Saramago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El viaje no termina jamás. Solo los viajeros terminan.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descr="599651_458808954137853_1559988529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descr="538895_420136064671809_1214363492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6867" name="1 Rectángulo"/>
          <p:cNvSpPr>
            <a:spLocks noChangeArrowheads="1"/>
          </p:cNvSpPr>
          <p:nvPr/>
        </p:nvSpPr>
        <p:spPr bwMode="auto">
          <a:xfrm>
            <a:off x="9525" y="1628775"/>
            <a:ext cx="18986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José Saramago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¿Qué clase de mundo es éste que puede mandar máquinas a marte y no hace nada para detener el asesinato de un ser humano?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descr="544661_397788810239868_1708390573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7891" name="1 Rectángulo"/>
          <p:cNvSpPr>
            <a:spLocks noChangeArrowheads="1"/>
          </p:cNvSpPr>
          <p:nvPr/>
        </p:nvSpPr>
        <p:spPr bwMode="auto">
          <a:xfrm>
            <a:off x="611188" y="620713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Ian Fleming</a:t>
            </a:r>
          </a:p>
          <a:p>
            <a:r>
              <a:rPr lang="es-MX"/>
              <a:t>Una vez es coincidencia, dos es casualidad y tres es la acción del enemigo.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descr="539680_456487677703314_1026897977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8915" name="1 Rectángulo"/>
          <p:cNvSpPr>
            <a:spLocks noChangeArrowheads="1"/>
          </p:cNvSpPr>
          <p:nvPr/>
        </p:nvSpPr>
        <p:spPr bwMode="auto">
          <a:xfrm>
            <a:off x="28575" y="1989138"/>
            <a:ext cx="20224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</a:rPr>
              <a:t>Kawai Chigetsu</a:t>
            </a:r>
            <a:endParaRPr lang="es-MX">
              <a:solidFill>
                <a:schemeClr val="bg1"/>
              </a:solidFill>
            </a:endParaRP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Los nietos vienen y me sacan de la cama los años se van.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descr="550699_434094143276001_736358574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39939" name="1 Rectángulo"/>
          <p:cNvSpPr>
            <a:spLocks noChangeArrowheads="1"/>
          </p:cNvSpPr>
          <p:nvPr/>
        </p:nvSpPr>
        <p:spPr bwMode="auto">
          <a:xfrm>
            <a:off x="395288" y="260350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Emily Dickinson</a:t>
            </a:r>
          </a:p>
          <a:p>
            <a:r>
              <a:rPr lang="es-MX" i="1"/>
              <a:t>Para viajar lejos, no hay mejor nave que un libro.</a:t>
            </a:r>
            <a:r>
              <a:rPr lang="es-MX"/>
              <a:t/>
            </a:r>
            <a:br>
              <a:rPr lang="es-MX"/>
            </a:br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descr="556555_459436537408428_2002112523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descr="580779_465446756807406_1624894965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6083" name="1 Rectángulo"/>
          <p:cNvSpPr>
            <a:spLocks noChangeArrowheads="1"/>
          </p:cNvSpPr>
          <p:nvPr/>
        </p:nvSpPr>
        <p:spPr bwMode="auto">
          <a:xfrm>
            <a:off x="684213" y="5013325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/>
              <a:t>Norman Mailer</a:t>
            </a:r>
          </a:p>
          <a:p>
            <a:r>
              <a:rPr lang="es-MX"/>
              <a:t>Siempre sabemos mucho más de lo que pensamos, si no, no podríamos ser escritores.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descr="556662_462181840467231_1800011170_n"/>
          <p:cNvSpPr>
            <a:spLocks noChangeArrowheads="1"/>
          </p:cNvSpPr>
          <p:nvPr/>
        </p:nvSpPr>
        <p:spPr bwMode="auto">
          <a:xfrm>
            <a:off x="2051050" y="333375"/>
            <a:ext cx="5040313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8131" name="1 Rectángulo"/>
          <p:cNvSpPr>
            <a:spLocks noChangeArrowheads="1"/>
          </p:cNvSpPr>
          <p:nvPr/>
        </p:nvSpPr>
        <p:spPr bwMode="auto">
          <a:xfrm>
            <a:off x="0" y="2201863"/>
            <a:ext cx="20510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¿En qué se parecen los hombres a las botellas de cerveza? Del cuello para arriba están vacíos. </a:t>
            </a:r>
            <a:br>
              <a:rPr lang="es-MX">
                <a:solidFill>
                  <a:schemeClr val="bg1"/>
                </a:solidFill>
              </a:rPr>
            </a:b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descr="625641_467741113244637_1110717297_n"/>
          <p:cNvSpPr>
            <a:spLocks noChangeArrowheads="1"/>
          </p:cNvSpPr>
          <p:nvPr/>
        </p:nvSpPr>
        <p:spPr bwMode="auto">
          <a:xfrm>
            <a:off x="1979613" y="333375"/>
            <a:ext cx="5111750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>
              <a:solidFill>
                <a:schemeClr val="bg1"/>
              </a:solidFill>
            </a:endParaRPr>
          </a:p>
        </p:txBody>
      </p:sp>
      <p:sp>
        <p:nvSpPr>
          <p:cNvPr id="43011" name="1 Rectángulo"/>
          <p:cNvSpPr>
            <a:spLocks noChangeArrowheads="1"/>
          </p:cNvSpPr>
          <p:nvPr/>
        </p:nvSpPr>
        <p:spPr bwMode="auto">
          <a:xfrm>
            <a:off x="30163" y="1484313"/>
            <a:ext cx="18049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Anonimo</a:t>
            </a:r>
          </a:p>
          <a:p>
            <a:r>
              <a:rPr lang="es-MX">
                <a:solidFill>
                  <a:schemeClr val="bg1"/>
                </a:solidFill>
              </a:rPr>
              <a:t>Es mejor haber luchado y perdido que no haber luchado nunca. </a:t>
            </a: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descr="599677_460982543920494_439724729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descr="532694_431580433527372_2065400015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4035" name="1 Rectángulo"/>
          <p:cNvSpPr>
            <a:spLocks noChangeArrowheads="1"/>
          </p:cNvSpPr>
          <p:nvPr/>
        </p:nvSpPr>
        <p:spPr bwMode="auto">
          <a:xfrm>
            <a:off x="0" y="1700213"/>
            <a:ext cx="20510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Oscar Wilde</a:t>
            </a:r>
          </a:p>
          <a:p>
            <a:endParaRPr lang="es-MX">
              <a:solidFill>
                <a:schemeClr val="bg1"/>
              </a:solidFill>
            </a:endParaRPr>
          </a:p>
          <a:p>
            <a:r>
              <a:rPr lang="es-MX">
                <a:solidFill>
                  <a:schemeClr val="bg1"/>
                </a:solidFill>
              </a:rPr>
              <a:t>No existen más que dos reglas para escribir: tener algo que decir y decirlo.</a:t>
            </a:r>
            <a:br>
              <a:rPr lang="es-MX">
                <a:solidFill>
                  <a:schemeClr val="bg1"/>
                </a:solidFill>
              </a:rPr>
            </a:b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descr="561304_427089207309828_899851251_n"/>
          <p:cNvSpPr>
            <a:spLocks noChangeArrowheads="1"/>
          </p:cNvSpPr>
          <p:nvPr/>
        </p:nvSpPr>
        <p:spPr bwMode="auto">
          <a:xfrm>
            <a:off x="395288" y="260350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descr="545097_415860301766052_418099491_n"/>
          <p:cNvSpPr>
            <a:spLocks noChangeArrowheads="1"/>
          </p:cNvSpPr>
          <p:nvPr/>
        </p:nvSpPr>
        <p:spPr bwMode="auto">
          <a:xfrm>
            <a:off x="2051050" y="333375"/>
            <a:ext cx="4968875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/>
          </a:p>
        </p:txBody>
      </p:sp>
      <p:sp>
        <p:nvSpPr>
          <p:cNvPr id="40963" name="1 Rectángulo"/>
          <p:cNvSpPr>
            <a:spLocks noChangeArrowheads="1"/>
          </p:cNvSpPr>
          <p:nvPr/>
        </p:nvSpPr>
        <p:spPr bwMode="auto">
          <a:xfrm>
            <a:off x="-12700" y="1484313"/>
            <a:ext cx="22082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Katherine Mansfield </a:t>
            </a:r>
          </a:p>
          <a:p>
            <a:endParaRPr lang="es-MX" i="1">
              <a:solidFill>
                <a:schemeClr val="bg1"/>
              </a:solidFill>
            </a:endParaRPr>
          </a:p>
          <a:p>
            <a:r>
              <a:rPr lang="es-MX" i="1">
                <a:solidFill>
                  <a:schemeClr val="bg1"/>
                </a:solidFill>
              </a:rPr>
              <a:t>El placer de leer es doble cuando se vive con otra persona con quien compartir los libros.</a:t>
            </a:r>
            <a:r>
              <a:rPr lang="es-MX">
                <a:solidFill>
                  <a:schemeClr val="bg1"/>
                </a:solidFill>
              </a:rPr>
              <a:t/>
            </a:r>
            <a:br>
              <a:rPr lang="es-MX">
                <a:solidFill>
                  <a:schemeClr val="bg1"/>
                </a:solidFill>
              </a:rPr>
            </a:br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_al_vuelo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SimSun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Frases_al_vuelo</Template>
  <TotalTime>10</TotalTime>
  <Words>1720</Words>
  <Application>Microsoft PowerPoint</Application>
  <PresentationFormat>Presentación en pantalla (4:3)</PresentationFormat>
  <Paragraphs>236</Paragraphs>
  <Slides>96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102" baseType="lpstr">
      <vt:lpstr>Times New Roman</vt:lpstr>
      <vt:lpstr>SimSun</vt:lpstr>
      <vt:lpstr>Brush Script MT</vt:lpstr>
      <vt:lpstr>Arial</vt:lpstr>
      <vt:lpstr>Frases_al_vuelo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2013-11-17T12:25:51Z</dcterms:created>
  <dcterms:modified xsi:type="dcterms:W3CDTF">2013-11-17T12:36:23Z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ditor">
    <vt:lpwstr>Paco</vt:lpwstr>
  </property>
  <property fmtid="{D5CDD505-2E9C-101B-9397-08002B2CF9AE}" pid="3" name="Datum voltooid">
    <vt:lpwstr>13-1-2007</vt:lpwstr>
  </property>
</Properties>
</file>