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25"/>
  </p:notesMasterIdLst>
  <p:handoutMasterIdLst>
    <p:handoutMasterId r:id="rId26"/>
  </p:handoutMasterIdLst>
  <p:sldIdLst>
    <p:sldId id="256" r:id="rId3"/>
    <p:sldId id="257" r:id="rId4"/>
    <p:sldId id="285" r:id="rId5"/>
    <p:sldId id="258" r:id="rId6"/>
    <p:sldId id="259" r:id="rId7"/>
    <p:sldId id="260" r:id="rId8"/>
    <p:sldId id="261" r:id="rId9"/>
    <p:sldId id="265" r:id="rId10"/>
    <p:sldId id="269" r:id="rId11"/>
    <p:sldId id="267" r:id="rId12"/>
    <p:sldId id="270" r:id="rId13"/>
    <p:sldId id="268" r:id="rId14"/>
    <p:sldId id="273" r:id="rId15"/>
    <p:sldId id="274" r:id="rId16"/>
    <p:sldId id="275" r:id="rId17"/>
    <p:sldId id="278" r:id="rId18"/>
    <p:sldId id="277" r:id="rId19"/>
    <p:sldId id="279" r:id="rId20"/>
    <p:sldId id="281" r:id="rId21"/>
    <p:sldId id="282" r:id="rId22"/>
    <p:sldId id="284" r:id="rId23"/>
    <p:sldId id="286" r:id="rId24"/>
  </p:sldIdLst>
  <p:sldSz cx="9144000" cy="6858000" type="screen4x3"/>
  <p:notesSz cx="7559675" cy="10691813"/>
  <p:defaultTextStyle>
    <a:defPPr>
      <a:defRPr lang="en-GB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1pPr>
    <a:lvl2pPr marL="742950" indent="-285750" algn="l" defTabSz="457200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2pPr>
    <a:lvl3pPr marL="1143000" indent="-228600" algn="l" defTabSz="457200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3pPr>
    <a:lvl4pPr marL="1600200" indent="-228600" algn="l" defTabSz="457200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4pPr>
    <a:lvl5pPr marL="2057400" indent="-228600" algn="l" defTabSz="457200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SimSun" pitchFamily="2" charset="-122"/>
        <a:cs typeface="+mn-cs"/>
      </a:defRPr>
    </a:lvl9pPr>
  </p:defaultTextStyle>
  <p:modifyVerifier cryptProviderType="rsaFull" cryptAlgorithmClass="hash" cryptAlgorithmType="typeAny" cryptAlgorithmSid="4" spinCount="50000" saltData="ZLiccIcctGsbc2wBRseizQ" hashData="gmD6TURLfzZkgt8F2Nmea8YlkC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866" y="-85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276600" cy="53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200"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281488" y="0"/>
            <a:ext cx="3276600" cy="53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200">
                <a:ea typeface="+mn-ea"/>
              </a:defRPr>
            </a:lvl1pPr>
          </a:lstStyle>
          <a:p>
            <a:pPr>
              <a:defRPr/>
            </a:pPr>
            <a:fld id="{29F5D7BF-A343-4370-A958-E139F9E3EA84}" type="datetimeFigureOut">
              <a:rPr lang="es-ES"/>
              <a:pPr>
                <a:defRPr/>
              </a:pPr>
              <a:t>22/01/2014</a:t>
            </a:fld>
            <a:endParaRPr lang="es-ES"/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0155238"/>
            <a:ext cx="3276600" cy="53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200"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281488" y="10155238"/>
            <a:ext cx="3276600" cy="53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200">
                <a:ea typeface="+mn-ea"/>
              </a:defRPr>
            </a:lvl1pPr>
          </a:lstStyle>
          <a:p>
            <a:pPr>
              <a:defRPr/>
            </a:pPr>
            <a:fld id="{89B255D1-5242-48CA-A7A7-3862D359A4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</p:spPr>
        <p:txBody>
          <a:bodyPr wrap="none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t-BR"/>
          </a:p>
        </p:txBody>
      </p:sp>
      <p:sp>
        <p:nvSpPr>
          <p:cNvPr id="23555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1937" cy="4005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8188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8187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8188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8187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3272DA56-882B-4338-9B32-D5D1A18B985E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BD2D47B1-64E5-4942-B137-B34DDC6E6790}" type="slidenum">
              <a:rPr lang="de-DE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/>
              <a:t>1</a:t>
            </a:fld>
            <a:endParaRPr lang="de-DE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5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458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pt-B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B1B1D00-55BB-47B4-98AE-AE28BA9F285C}" type="slidenum">
              <a:rPr lang="de-DE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/>
              <a:t>2</a:t>
            </a:fld>
            <a:endParaRPr lang="de-DE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6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56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pt-B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585CB3C-E84A-42B5-9903-A8D37FFBEB63}" type="slidenum">
              <a:rPr lang="de-DE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/>
              <a:t>4</a:t>
            </a:fld>
            <a:endParaRPr lang="de-DE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76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76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pt-B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B4B73A56-A77E-4C9D-B00D-0EE3E75B9F05}" type="slidenum">
              <a:rPr lang="de-DE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/>
              <a:t>5</a:t>
            </a:fld>
            <a:endParaRPr lang="de-DE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86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86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pt-B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02.05.11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3DEFEC-71C6-4D35-B168-5FC8E2690449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02.05.11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17F73-0B5F-4A91-B913-0679A49C0EF9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02.05.11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B8289-B84B-4043-B45B-539EB6E59146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2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2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02.05.11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03FCF4-272A-47BC-88F3-55A3B3D7D3F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02.05.11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0BD73A-37C1-4034-8E95-584BD9603C8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02.05.11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879556-9EEC-479F-B734-F42DF87A24F2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02.05.11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84F960-7757-404F-B27B-6B51C97D4E8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02.05.11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01E431-9FEF-44CA-94D5-1C4B420E7AD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02.05.11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2C184-CC93-437D-876D-7361BF5D03F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02.05.11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23C96D-B5A2-49B2-9499-7CC1FCE87A7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47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47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02.05.11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DFA6D-DC08-422D-873E-590F866F8B1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D8F7BA-C869-4363-9690-3C1CEA9178D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30425" cy="361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3000"/>
              </a:lnSpc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02.05.11</a:t>
            </a:r>
          </a:p>
        </p:txBody>
      </p:sp>
      <p:sp>
        <p:nvSpPr>
          <p:cNvPr id="1027" name="Text Box 2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t-BR"/>
          </a:p>
        </p:txBody>
      </p:sp>
      <p:sp>
        <p:nvSpPr>
          <p:cNvPr id="2" name="Rectangle 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0425" cy="361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3000"/>
              </a:lnSpc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pPr>
              <a:defRPr/>
            </a:pPr>
            <a:fld id="{77E1ECC1-9936-4940-9003-41785B6EB93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  <p:sp>
        <p:nvSpPr>
          <p:cNvPr id="1029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14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30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2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>
    <p:split orient="vert"/>
  </p:transition>
  <p:hf sldNum="0" hdr="0" ftr="0"/>
  <p:txStyles>
    <p:titleStyle>
      <a:lvl1pPr algn="l" defTabSz="457200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57200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SimSun" charset="0"/>
          <a:cs typeface="SimSun" charset="0"/>
        </a:defRPr>
      </a:lvl2pPr>
      <a:lvl3pPr algn="l" defTabSz="457200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SimSun" charset="0"/>
          <a:cs typeface="SimSun" charset="0"/>
        </a:defRPr>
      </a:lvl3pPr>
      <a:lvl4pPr algn="l" defTabSz="457200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SimSun" charset="0"/>
          <a:cs typeface="SimSun" charset="0"/>
        </a:defRPr>
      </a:lvl4pPr>
      <a:lvl5pPr algn="l" defTabSz="457200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SimSun" charset="0"/>
          <a:cs typeface="SimSun" charset="0"/>
        </a:defRPr>
      </a:lvl5pPr>
      <a:lvl6pPr marL="2514600" indent="-228600" algn="l" defTabSz="457200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pitchFamily="34" charset="0"/>
          <a:ea typeface="SimSun" charset="0"/>
          <a:cs typeface="SimSun" charset="0"/>
        </a:defRPr>
      </a:lvl6pPr>
      <a:lvl7pPr marL="2971800" indent="-228600" algn="l" defTabSz="457200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pitchFamily="34" charset="0"/>
          <a:ea typeface="SimSun" charset="0"/>
          <a:cs typeface="SimSun" charset="0"/>
        </a:defRPr>
      </a:lvl7pPr>
      <a:lvl8pPr marL="3429000" indent="-228600" algn="l" defTabSz="457200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pitchFamily="34" charset="0"/>
          <a:ea typeface="SimSun" charset="0"/>
          <a:cs typeface="SimSun" charset="0"/>
        </a:defRPr>
      </a:lvl8pPr>
      <a:lvl9pPr marL="3886200" indent="-228600" algn="l" defTabSz="457200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pitchFamily="34" charset="0"/>
          <a:ea typeface="SimSun" charset="0"/>
          <a:cs typeface="SimSun" charset="0"/>
        </a:defRPr>
      </a:lvl9pPr>
    </p:titleStyle>
    <p:bodyStyle>
      <a:lvl1pPr marL="342900" indent="-342900" algn="l" defTabSz="457200" rtl="0" eaLnBrk="1" fontAlgn="base" hangingPunct="1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buChar char="–"/>
        <a:defRPr sz="24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57200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57200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57200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5890CA8-1BB2-4994-A640-104B236B758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4" descr="1316059375sp52eSQ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m 3" descr="!VOANDO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19750" y="2000250"/>
            <a:ext cx="32385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2051050" y="1125538"/>
            <a:ext cx="5211763" cy="1223962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44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triunfo de los mediocres!</a:t>
            </a:r>
          </a:p>
        </p:txBody>
      </p:sp>
    </p:spTree>
  </p:cSld>
  <p:clrMapOvr>
    <a:masterClrMapping/>
  </p:clrMapOvr>
  <p:transition spd="slow" advTm="10000">
    <p:split orient="vert"/>
    <p:sndAc>
      <p:stSnd loop="1">
        <p:snd r:embed="rId3" name="stardust_nat_king_co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3" descr="1317188176a4nYid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CaixaDeTexto 8"/>
          <p:cNvSpPr txBox="1">
            <a:spLocks noChangeArrowheads="1"/>
          </p:cNvSpPr>
          <p:nvPr/>
        </p:nvSpPr>
        <p:spPr bwMode="auto">
          <a:xfrm>
            <a:off x="684213" y="1628775"/>
            <a:ext cx="8280400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/>
              <a:t>Quizá ha llegado la hora de aceptar que nuestra crisis es más que económica, va más allá de políticos, de la codicia de los banqueros o la prima de riesgo. </a:t>
            </a:r>
            <a:endParaRPr lang="es-ES" b="1" i="1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4099" name="Imagem 2" descr="1308751623t9cwR1M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8"/>
          <p:cNvSpPr txBox="1">
            <a:spLocks noChangeArrowheads="1"/>
          </p:cNvSpPr>
          <p:nvPr/>
        </p:nvSpPr>
        <p:spPr bwMode="auto">
          <a:xfrm>
            <a:off x="611188" y="4437063"/>
            <a:ext cx="7993062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000"/>
              <a:t>Debemos admitir, para tratar de corregirlo, que nos hemos convertido en un país mediocre. </a:t>
            </a:r>
            <a:endParaRPr lang="pt-BR" sz="2000" b="1" i="1">
              <a:solidFill>
                <a:srgbClr val="F2F2F2"/>
              </a:solidFill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3" descr="1314616090V1Eezi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CaixaDeTexto 8"/>
          <p:cNvSpPr txBox="1">
            <a:spLocks noChangeArrowheads="1"/>
          </p:cNvSpPr>
          <p:nvPr/>
        </p:nvSpPr>
        <p:spPr bwMode="auto">
          <a:xfrm>
            <a:off x="179388" y="5235575"/>
            <a:ext cx="8964612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000"/>
              <a:t>Ningún país alcanza semejante condición de la noche a la mañana. Tampoco en tres o cuatro años. Es el resultado de una cadena que comienza en la escuela y termina en la clase dirigente. </a:t>
            </a:r>
            <a:endParaRPr lang="es-ES" sz="2000" b="1" i="1">
              <a:solidFill>
                <a:srgbClr val="D2D2F4"/>
              </a:solidFill>
            </a:endParaRP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3" descr="1220626639DvmlHx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228600" y="1393825"/>
            <a:ext cx="88931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b="1"/>
              <a:t>Hemos creado una cultura en la que los mediocres son los alumnos más</a:t>
            </a:r>
            <a:br>
              <a:rPr lang="es-ES" b="1"/>
            </a:br>
            <a:r>
              <a:rPr lang="es-ES" b="1"/>
              <a:t>populares en el colegio, los primeros en ser ascendidos en la oficina,</a:t>
            </a:r>
            <a:endParaRPr lang="es-ES" b="1" i="1"/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7171" name="Imagem 2" descr="1318744268YzUdNI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CaixaDeTexto 7"/>
          <p:cNvSpPr txBox="1">
            <a:spLocks noChangeArrowheads="1"/>
          </p:cNvSpPr>
          <p:nvPr/>
        </p:nvSpPr>
        <p:spPr bwMode="auto">
          <a:xfrm>
            <a:off x="-14288" y="5589588"/>
            <a:ext cx="9158288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000">
                <a:solidFill>
                  <a:srgbClr val="FFC000"/>
                </a:solidFill>
              </a:rPr>
              <a:t>los que más se hacen escuchar en los medios de comunicación y a los</a:t>
            </a:r>
            <a:br>
              <a:rPr lang="es-ES" sz="2000">
                <a:solidFill>
                  <a:srgbClr val="FFC000"/>
                </a:solidFill>
              </a:rPr>
            </a:br>
            <a:r>
              <a:rPr lang="es-ES" sz="2000">
                <a:solidFill>
                  <a:srgbClr val="FFC000"/>
                </a:solidFill>
              </a:rPr>
              <a:t>únicos que votamos en las elecciones, sin importar lo que hagan.</a:t>
            </a:r>
            <a:r>
              <a:rPr lang="es-ES"/>
              <a:t/>
            </a:r>
            <a:br>
              <a:rPr lang="es-ES"/>
            </a:br>
            <a:endParaRPr lang="es-ES" b="1"/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8195" name="Imagem 2" descr="1257227072BnZ733J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CaixaDeTexto 15"/>
          <p:cNvSpPr txBox="1">
            <a:spLocks noChangeArrowheads="1"/>
          </p:cNvSpPr>
          <p:nvPr/>
        </p:nvSpPr>
        <p:spPr bwMode="auto">
          <a:xfrm>
            <a:off x="0" y="260350"/>
            <a:ext cx="9144000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000"/>
              <a:t>Porque son de los nuestros. Estamos tan acostumbrados a nuestra</a:t>
            </a:r>
            <a:br>
              <a:rPr lang="es-ES" sz="2000"/>
            </a:br>
            <a:r>
              <a:rPr lang="es-ES" sz="2000"/>
              <a:t>mediocridad que hemos terminado por aceptarla como el estado  natural</a:t>
            </a:r>
            <a:br>
              <a:rPr lang="es-ES" sz="2000"/>
            </a:br>
            <a:r>
              <a:rPr lang="es-ES" sz="2000"/>
              <a:t>		de las cosas.</a:t>
            </a:r>
            <a:endParaRPr lang="es-ES" sz="2000" b="1" i="1"/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9219" name="Imagem 4" descr="1250537307p22mX1W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6"/>
          <p:cNvSpPr txBox="1">
            <a:spLocks noChangeArrowheads="1"/>
          </p:cNvSpPr>
          <p:nvPr/>
        </p:nvSpPr>
        <p:spPr bwMode="auto">
          <a:xfrm>
            <a:off x="250825" y="5367338"/>
            <a:ext cx="8281988" cy="112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400"/>
              <a:t>Mediocre es un país donde sus habitantes pasan una media de 134 minutos al día frente a un televisor que muestra principalmente basura. </a:t>
            </a: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10243" name="Imagem 3" descr="1287693751MiqHZhI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CaixaDeTexto 3"/>
          <p:cNvSpPr txBox="1">
            <a:spLocks noChangeArrowheads="1"/>
          </p:cNvSpPr>
          <p:nvPr/>
        </p:nvSpPr>
        <p:spPr bwMode="auto">
          <a:xfrm>
            <a:off x="2843213" y="908050"/>
            <a:ext cx="6299200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000"/>
              <a:t>Mediocre es un país que en toda la democracia no ha dado un presidente que hablara inglés o tuviera unos mínimos conocimientos sobre política internacional. </a:t>
            </a:r>
            <a:endParaRPr lang="es-ES" sz="2000" b="1" i="1"/>
          </a:p>
        </p:txBody>
      </p:sp>
      <p:pic>
        <p:nvPicPr>
          <p:cNvPr id="10245" name="Imagem 4" descr="!VOANDO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63" y="1214438"/>
            <a:ext cx="32385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11267" name="Imagem 2" descr="624772_7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CaixaDeTexto 5"/>
          <p:cNvSpPr txBox="1">
            <a:spLocks noChangeArrowheads="1"/>
          </p:cNvSpPr>
          <p:nvPr/>
        </p:nvSpPr>
        <p:spPr bwMode="auto">
          <a:xfrm>
            <a:off x="0" y="3929063"/>
            <a:ext cx="9144000" cy="95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000"/>
              <a:t>Mediocre es el único país del mundo que,</a:t>
            </a:r>
            <a:br>
              <a:rPr lang="es-ES" sz="2000"/>
            </a:br>
            <a:r>
              <a:rPr lang="es-ES" sz="2000"/>
              <a:t>en su sectarismo rancio, ha conseguido dividir incluso a las</a:t>
            </a:r>
            <a:br>
              <a:rPr lang="es-ES" sz="2000"/>
            </a:br>
            <a:r>
              <a:rPr lang="es-ES" sz="2000"/>
              <a:t>asociaciones de víctimas del terrorismo. </a:t>
            </a:r>
            <a:endParaRPr lang="es-ES" sz="2000" b="1" i="1">
              <a:solidFill>
                <a:srgbClr val="D2D2F4"/>
              </a:solidFill>
            </a:endParaRPr>
          </a:p>
        </p:txBody>
      </p:sp>
      <p:pic>
        <p:nvPicPr>
          <p:cNvPr id="11269" name="Imagem 4" descr="!VOANDO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3438" y="1214438"/>
            <a:ext cx="32385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12291" name="Imagem 2" descr="624265_79.jpg"/>
          <p:cNvPicPr>
            <a:picLocks noChangeAspect="1"/>
          </p:cNvPicPr>
          <p:nvPr/>
        </p:nvPicPr>
        <p:blipFill>
          <a:blip r:embed="rId3"/>
          <a:srcRect l="2344" t="7291" r="3123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Imagem 5" descr="!VOANDO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63" y="1214438"/>
            <a:ext cx="32385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1 Rectángulo"/>
          <p:cNvSpPr>
            <a:spLocks noChangeArrowheads="1"/>
          </p:cNvSpPr>
          <p:nvPr/>
        </p:nvSpPr>
        <p:spPr bwMode="auto">
          <a:xfrm>
            <a:off x="395288" y="5300663"/>
            <a:ext cx="8353425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/>
              <a:t>Mediocre es un país que ha reformado su sistema educativo tres veces en tres décadas hasta situar a sus estudiantes a la cola del mundo desarrollado. </a:t>
            </a:r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13315" name="Imagem 3" descr="1218711655B56luUM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CaixaDeTexto 11"/>
          <p:cNvSpPr txBox="1">
            <a:spLocks noChangeArrowheads="1"/>
          </p:cNvSpPr>
          <p:nvPr/>
        </p:nvSpPr>
        <p:spPr bwMode="auto">
          <a:xfrm>
            <a:off x="431800" y="908050"/>
            <a:ext cx="8280400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/>
              <a:t>Mediocre es un país que no tiene una sola universidad entre las 150 mejores del mundo y fuerza a sus mejores investigadores a exiliarse para sobrevivir.</a:t>
            </a:r>
            <a:br>
              <a:rPr lang="es-ES"/>
            </a:br>
            <a:endParaRPr lang="es-ES" b="1" i="1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14339" name="Imagem 4" descr="622105_43.jpg"/>
          <p:cNvPicPr>
            <a:picLocks noChangeAspect="1"/>
          </p:cNvPicPr>
          <p:nvPr/>
        </p:nvPicPr>
        <p:blipFill>
          <a:blip r:embed="rId3"/>
          <a:srcRect l="1556" t="3125" r="3044" b="20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3"/>
          <p:cNvSpPr txBox="1">
            <a:spLocks noChangeArrowheads="1"/>
          </p:cNvSpPr>
          <p:nvPr/>
        </p:nvSpPr>
        <p:spPr bwMode="auto">
          <a:xfrm>
            <a:off x="1187450" y="5519738"/>
            <a:ext cx="6264275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/>
              <a:t>Mediocre es un país con una cuarta parte de su población en paro,  que sin embargo, encuentra más motivos para movilizarse cuando ganamos alguna competición deportiva.</a:t>
            </a:r>
            <a:endParaRPr lang="es-ES" b="1" i="1"/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15363" name="Imagem 3" descr="1224650583GTI2yP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CaixaDeTexto 3"/>
          <p:cNvSpPr txBox="1">
            <a:spLocks noChangeArrowheads="1"/>
          </p:cNvSpPr>
          <p:nvPr/>
        </p:nvSpPr>
        <p:spPr bwMode="auto">
          <a:xfrm>
            <a:off x="179388" y="188913"/>
            <a:ext cx="849630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/>
              <a:t>Es mediocre un país donde la brillantez del otro provoca recelo,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/>
              <a:t> la creatividad es marginada –cuando no robada impunemente- 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/>
              <a:t>y la independencia sancionada.</a:t>
            </a:r>
            <a:endParaRPr lang="es-ES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16387" name="Imagem 2" descr="1315107230HXkxmeM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Imagem 4" descr="1280270253PQevEx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9"/>
          <p:cNvSpPr txBox="1">
            <a:spLocks noChangeArrowheads="1"/>
          </p:cNvSpPr>
          <p:nvPr/>
        </p:nvSpPr>
        <p:spPr bwMode="auto">
          <a:xfrm>
            <a:off x="0" y="2205038"/>
            <a:ext cx="914400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400"/>
              <a:t>Un país que ha hecho de la mediocridad la gran aspiración</a:t>
            </a:r>
            <a:br>
              <a:rPr lang="es-ES" sz="2400"/>
            </a:br>
            <a:r>
              <a:rPr lang="es-ES" sz="2400"/>
              <a:t>nacional,</a:t>
            </a:r>
            <a:endParaRPr lang="es-ES" sz="2400" b="1" i="1">
              <a:solidFill>
                <a:srgbClr val="F2F2F2"/>
              </a:solidFill>
            </a:endParaRP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17411" name="Imagem 3" descr="1227593478R5QAEXM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CaixaDeTexto 7"/>
          <p:cNvSpPr txBox="1">
            <a:spLocks noChangeArrowheads="1"/>
          </p:cNvSpPr>
          <p:nvPr/>
        </p:nvSpPr>
        <p:spPr bwMode="auto">
          <a:xfrm>
            <a:off x="611188" y="5307013"/>
            <a:ext cx="8064500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000"/>
              <a:t>perseguida sin complejos por esos miles de jóvenes que buscan ocupar la próxima plaza en el concurso Gran Hermano, </a:t>
            </a:r>
            <a:endParaRPr lang="es-ES" sz="2000" b="1" i="1">
              <a:solidFill>
                <a:srgbClr val="E6E6E6"/>
              </a:solidFill>
            </a:endParaRPr>
          </a:p>
        </p:txBody>
      </p:sp>
      <p:pic>
        <p:nvPicPr>
          <p:cNvPr id="17413" name="Imagem 4" descr="!VOANDO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19750" y="1143000"/>
            <a:ext cx="32385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18435" name="Imagem 2" descr="1310621650XJw4MWN.jpg"/>
          <p:cNvPicPr>
            <a:picLocks noChangeAspect="1"/>
          </p:cNvPicPr>
          <p:nvPr/>
        </p:nvPicPr>
        <p:blipFill>
          <a:blip r:embed="rId3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CaixaDeTexto 8"/>
          <p:cNvSpPr txBox="1">
            <a:spLocks noChangeArrowheads="1"/>
          </p:cNvSpPr>
          <p:nvPr/>
        </p:nvSpPr>
        <p:spPr bwMode="auto">
          <a:xfrm>
            <a:off x="1258888" y="1285875"/>
            <a:ext cx="6913562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000"/>
              <a:t>por políticos que abuchean e insultan sin aportar una idea, </a:t>
            </a:r>
            <a:endParaRPr lang="es-ES" sz="2000" b="1" i="1">
              <a:solidFill>
                <a:srgbClr val="D2D2F4"/>
              </a:solidFill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19459" name="Imagem 2" descr="1227721298BfpYUaI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Imagem 2" descr="1308978943n3Afrmz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5"/>
          <p:cNvSpPr txBox="1">
            <a:spLocks noChangeArrowheads="1"/>
          </p:cNvSpPr>
          <p:nvPr/>
        </p:nvSpPr>
        <p:spPr bwMode="auto">
          <a:xfrm>
            <a:off x="4356100" y="1258888"/>
            <a:ext cx="4643438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000"/>
              <a:t>por jefes que se rodean</a:t>
            </a:r>
            <a:br>
              <a:rPr lang="es-ES" sz="2000"/>
            </a:br>
            <a:r>
              <a:rPr lang="es-ES" sz="2000"/>
              <a:t>de mediocres para disimular su propia mediocridad y por estudiantes</a:t>
            </a:r>
            <a:br>
              <a:rPr lang="es-ES" sz="2000"/>
            </a:br>
            <a:r>
              <a:rPr lang="es-ES" sz="2000"/>
              <a:t>que ridiculizan al compañero que se esfuerza.</a:t>
            </a:r>
            <a:br>
              <a:rPr lang="es-ES" sz="2000"/>
            </a:br>
            <a:endParaRPr lang="es-ES" sz="2000" b="1" i="1">
              <a:solidFill>
                <a:srgbClr val="E6E6E6"/>
              </a:solidFill>
            </a:endParaRPr>
          </a:p>
        </p:txBody>
      </p:sp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20483" name="Imagem 2" descr="1283418753Cft6hV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CaixaDeTexto 3"/>
          <p:cNvSpPr txBox="1">
            <a:spLocks noChangeArrowheads="1"/>
          </p:cNvSpPr>
          <p:nvPr/>
        </p:nvSpPr>
        <p:spPr bwMode="auto">
          <a:xfrm>
            <a:off x="9525" y="1268413"/>
            <a:ext cx="914400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400"/>
              <a:t>Mediocre es un país que ha permitido, fomentado y celebrado el triunfo de los mediocres, </a:t>
            </a:r>
            <a:endParaRPr lang="es-ES" sz="2400" b="1" i="1">
              <a:solidFill>
                <a:srgbClr val="D9D9D9"/>
              </a:solidFill>
            </a:endParaRP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21507" name="Imagem 4" descr="12248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1846263" y="476250"/>
            <a:ext cx="732155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400"/>
              <a:t>arrinconando la excelencia hasta dejarle dos</a:t>
            </a:r>
            <a:br>
              <a:rPr lang="es-ES" sz="2400"/>
            </a:br>
            <a:r>
              <a:rPr lang="es-ES" sz="2400"/>
              <a:t>opciones: </a:t>
            </a:r>
            <a:endParaRPr lang="es-ES" sz="2400" b="1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ço Reservado para Data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de-DE" smtClean="0"/>
              <a:t>02.05.11</a:t>
            </a:r>
          </a:p>
        </p:txBody>
      </p:sp>
      <p:pic>
        <p:nvPicPr>
          <p:cNvPr id="22531" name="Imagem 3" descr="6620898-l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260350"/>
            <a:ext cx="5214938" cy="635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1214438" y="2571750"/>
            <a:ext cx="3673475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t-BR" sz="1400" b="1" i="1">
              <a:solidFill>
                <a:srgbClr val="FFC000"/>
              </a:solidFill>
            </a:endParaRP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t-BR" sz="1400" b="1" i="1">
              <a:solidFill>
                <a:srgbClr val="FFC000"/>
              </a:solidFill>
            </a:endParaRP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t-BR" sz="1400" b="1" i="1">
              <a:solidFill>
                <a:srgbClr val="FFC000"/>
              </a:solidFill>
            </a:endParaRP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323850" y="5324475"/>
            <a:ext cx="8516938" cy="129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/>
              <a:t>marcharse o dejarse engullir por la imparable marea gris de la mediocridad.                    	</a:t>
            </a:r>
            <a:r>
              <a:rPr lang="es-ES" sz="1400"/>
              <a:t>(Forges)</a:t>
            </a:r>
            <a:r>
              <a:rPr lang="es-ES" sz="2000"/>
              <a:t/>
            </a:r>
            <a:br>
              <a:rPr lang="es-ES" sz="2000"/>
            </a:br>
            <a:endParaRPr lang="es-ES" sz="2800" b="1"/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triunfo de los mediocres">
  <a:themeElements>
    <a:clrScheme name="Tema do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o Office">
      <a:majorFont>
        <a:latin typeface="Calibri"/>
        <a:ea typeface="SimSun"/>
        <a:cs typeface="SimSun"/>
      </a:majorFont>
      <a:minorFont>
        <a:latin typeface="Calibri"/>
        <a:ea typeface="SimSun"/>
        <a:cs typeface="SimSu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o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o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triunfo de los mediocres</Template>
  <TotalTime>2</TotalTime>
  <Words>464</Words>
  <Application>Microsoft Office PowerPoint</Application>
  <PresentationFormat>Presentación en pantalla (4:3)</PresentationFormat>
  <Paragraphs>73</Paragraphs>
  <Slides>22</Slides>
  <Notes>21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9" baseType="lpstr">
      <vt:lpstr>Arial</vt:lpstr>
      <vt:lpstr>SimSun</vt:lpstr>
      <vt:lpstr>Times New Roman</vt:lpstr>
      <vt:lpstr>Calibri</vt:lpstr>
      <vt:lpstr>Arial Unicode MS</vt:lpstr>
      <vt:lpstr>El triunfo de los mediocres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cp:lastPrinted>1601-01-01T00:00:00Z</cp:lastPrinted>
  <dcterms:created xsi:type="dcterms:W3CDTF">2014-01-22T17:00:44Z</dcterms:created>
  <dcterms:modified xsi:type="dcterms:W3CDTF">2014-01-22T17:03:13Z</dcterms:modified>
</cp:coreProperties>
</file>