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61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00FF"/>
    <a:srgbClr val="0000CC"/>
    <a:srgbClr val="66FF33"/>
    <a:srgbClr val="3399FF"/>
    <a:srgbClr val="FFCC00"/>
    <a:srgbClr val="996600"/>
    <a:srgbClr val="CC9900"/>
    <a:srgbClr val="FFFF00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7" autoAdjust="0"/>
    <p:restoredTop sz="94682" autoAdjust="0"/>
  </p:normalViewPr>
  <p:slideViewPr>
    <p:cSldViewPr>
      <p:cViewPr>
        <p:scale>
          <a:sx n="66" d="100"/>
          <a:sy n="66" d="100"/>
        </p:scale>
        <p:origin x="-198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8D77F1F-D8A2-428B-8E26-6ADA58564BB0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BD92A-D096-4F3D-B6D5-705B8A46E69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4D121-524B-4B7A-A729-637461C78C6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96A87-5D48-46E6-BB34-F7270B4469C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4B059-0BB4-4529-BC26-6EB589D397B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1FB7D2-C694-42B3-AA46-F6FA8709759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9035B-6178-4716-9CDD-7BB34B2A105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900B79-E528-452D-88D1-C57128BF59D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113790-AD3E-48B3-BAF5-3D4E5D66434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BAA9A-1E03-420F-82C5-347DBF83097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B45E50-1EA3-4079-BB4F-E3F67CD4E6D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BCC3FB-4A2C-453B-AB7A-13BB01B6190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EF812E-734B-4EA5-9103-A057173390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ADA1B0-FBED-43C9-9AFF-FA4228B5FF09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0DB9FCC-A605-4D34-A97C-865A48DD8DC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ivrado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4356100" y="260350"/>
            <a:ext cx="392271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El Silencio</a:t>
            </a:r>
            <a:endParaRPr lang="es-ES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CBCBCB"/>
                  </a:gs>
                  <a:gs pos="13000">
                    <a:srgbClr val="5F5F5F"/>
                  </a:gs>
                  <a:gs pos="21001">
                    <a:srgbClr val="5F5F5F"/>
                  </a:gs>
                  <a:gs pos="63000">
                    <a:srgbClr val="FFFFFF"/>
                  </a:gs>
                  <a:gs pos="67000">
                    <a:srgbClr val="B2B2B2"/>
                  </a:gs>
                  <a:gs pos="69000">
                    <a:srgbClr val="292929"/>
                  </a:gs>
                  <a:gs pos="82001">
                    <a:srgbClr val="777777"/>
                  </a:gs>
                  <a:gs pos="100000">
                    <a:srgbClr val="EAEAEA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>
    <p:sndAc>
      <p:stSnd loop="1">
        <p:snd r:embed="rId2" name="Perfidia-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hantilly-kastély-Chantill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974855" y="549275"/>
            <a:ext cx="509747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Cuando la voz de un enemigo acusa, el silencio de un amigo condena.</a:t>
            </a:r>
          </a:p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(Ana de Austria)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henonceau-kastély-Loire-völg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214414" y="214290"/>
            <a:ext cx="685801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rgbClr val="663300"/>
                </a:solidFill>
                <a:latin typeface="Comic Sans MS" pitchFamily="66" charset="0"/>
              </a:rPr>
              <a:t>Nada suena tan estridente a los oídos del </a:t>
            </a:r>
            <a:r>
              <a:rPr lang="es-ES" sz="2200" b="1" dirty="0" smtClean="0">
                <a:solidFill>
                  <a:srgbClr val="663300"/>
                </a:solidFill>
                <a:latin typeface="Comic Sans MS" pitchFamily="66" charset="0"/>
              </a:rPr>
              <a:t>autor,</a:t>
            </a:r>
          </a:p>
          <a:p>
            <a:pPr algn="ctr"/>
            <a:r>
              <a:rPr lang="es-ES" sz="2200" b="1" dirty="0" smtClean="0">
                <a:solidFill>
                  <a:srgbClr val="663300"/>
                </a:solidFill>
                <a:latin typeface="Comic Sans MS" pitchFamily="66" charset="0"/>
              </a:rPr>
              <a:t>como </a:t>
            </a:r>
            <a:r>
              <a:rPr lang="es-ES" sz="2200" b="1" dirty="0">
                <a:solidFill>
                  <a:srgbClr val="663300"/>
                </a:solidFill>
                <a:latin typeface="Comic Sans MS" pitchFamily="66" charset="0"/>
              </a:rPr>
              <a:t>el silencio de la crítica.</a:t>
            </a:r>
          </a:p>
          <a:p>
            <a:pPr algn="ctr"/>
            <a:r>
              <a:rPr lang="es-ES" sz="2200" b="1" dirty="0">
                <a:solidFill>
                  <a:srgbClr val="663300"/>
                </a:solidFill>
                <a:latin typeface="Comic Sans MS" pitchFamily="66" charset="0"/>
              </a:rPr>
              <a:t>(Anónimo)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los_de_Vougeot_borvidék-Vougeo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901698" y="4697094"/>
            <a:ext cx="731364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08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Si los españoles habláramos sólo y exclusivamente                         de lo que sabemos, se produciría un gran silencio                             que nos permitiría pensar.</a:t>
            </a:r>
          </a:p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(Manuel Azaña)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iadalív-Páriz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795467" y="142852"/>
            <a:ext cx="534830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rgbClr val="663300"/>
                </a:solidFill>
                <a:latin typeface="Comic Sans MS" pitchFamily="66" charset="0"/>
              </a:rPr>
              <a:t>El silencio es la virtud de los locos.</a:t>
            </a:r>
          </a:p>
          <a:p>
            <a:pPr algn="ctr"/>
            <a:r>
              <a:rPr lang="es-ES" sz="2200" b="1" dirty="0">
                <a:solidFill>
                  <a:srgbClr val="663300"/>
                </a:solidFill>
                <a:latin typeface="Comic Sans MS" pitchFamily="66" charset="0"/>
              </a:rPr>
              <a:t>(Sir Francis </a:t>
            </a:r>
            <a:r>
              <a:rPr lang="es-ES" sz="2200" b="1" dirty="0" err="1">
                <a:solidFill>
                  <a:srgbClr val="663300"/>
                </a:solidFill>
                <a:latin typeface="Comic Sans MS" pitchFamily="66" charset="0"/>
              </a:rPr>
              <a:t>Bacon</a:t>
            </a:r>
            <a:r>
              <a:rPr lang="es-ES" sz="2200" b="1" dirty="0">
                <a:solidFill>
                  <a:srgbClr val="663300"/>
                </a:solidFill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iffel-torony-Páriz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50825" y="4071942"/>
            <a:ext cx="3095625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Nada fortifica tanto                    las almas como el silencio; que es como una oración íntima en que ofrecemos a Dios nuestras tristezas.</a:t>
            </a:r>
          </a:p>
          <a:p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(Jacinto Benavente)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iffel-torony-Páriz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14282" y="333375"/>
            <a:ext cx="414340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rgbClr val="CC9900"/>
                </a:solidFill>
                <a:latin typeface="Comic Sans MS" pitchFamily="66" charset="0"/>
              </a:rPr>
              <a:t>El jarrón da forma al vacío y la música al silencio.</a:t>
            </a:r>
          </a:p>
          <a:p>
            <a:pPr algn="ctr"/>
            <a:r>
              <a:rPr lang="es-ES" sz="2200" b="1" dirty="0">
                <a:solidFill>
                  <a:srgbClr val="CC9900"/>
                </a:solidFill>
                <a:latin typeface="Comic Sans MS" pitchFamily="66" charset="0"/>
              </a:rPr>
              <a:t>(Georges </a:t>
            </a:r>
            <a:r>
              <a:rPr lang="es-ES" sz="2200" b="1" dirty="0" err="1">
                <a:solidFill>
                  <a:srgbClr val="CC9900"/>
                </a:solidFill>
                <a:latin typeface="Comic Sans MS" pitchFamily="66" charset="0"/>
              </a:rPr>
              <a:t>Braque</a:t>
            </a:r>
            <a:r>
              <a:rPr lang="es-ES" sz="2200" b="1" dirty="0">
                <a:solidFill>
                  <a:srgbClr val="CC9900"/>
                </a:solidFill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ze_és_Cap_Ferr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684213" y="188913"/>
            <a:ext cx="5173671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atin typeface="Comic Sans MS" pitchFamily="66" charset="0"/>
              </a:rPr>
              <a:t>El silencio es el elemento en el </a:t>
            </a:r>
            <a:r>
              <a:rPr lang="es-ES" sz="2200" b="1" dirty="0" smtClean="0">
                <a:latin typeface="Comic Sans MS" pitchFamily="66" charset="0"/>
              </a:rPr>
              <a:t>que se </a:t>
            </a:r>
            <a:r>
              <a:rPr lang="es-ES" sz="2200" b="1" dirty="0">
                <a:latin typeface="Comic Sans MS" pitchFamily="66" charset="0"/>
              </a:rPr>
              <a:t>forman todas las cosas grandes.</a:t>
            </a:r>
          </a:p>
          <a:p>
            <a:pPr algn="ctr"/>
            <a:r>
              <a:rPr lang="es-ES" sz="2200" b="1" dirty="0">
                <a:latin typeface="Comic Sans MS" pitchFamily="66" charset="0"/>
              </a:rPr>
              <a:t>(Thomas </a:t>
            </a:r>
            <a:r>
              <a:rPr lang="es-ES" sz="2200" b="1" dirty="0" err="1">
                <a:latin typeface="Comic Sans MS" pitchFamily="66" charset="0"/>
              </a:rPr>
              <a:t>Carlyle</a:t>
            </a:r>
            <a:r>
              <a:rPr lang="es-ES" sz="2200" b="1" dirty="0"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rancia_Rivié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000100" y="404813"/>
            <a:ext cx="710408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atin typeface="Comic Sans MS" pitchFamily="66" charset="0"/>
              </a:rPr>
              <a:t>Lo más atroz de las cosas malas de la gente </a:t>
            </a:r>
            <a:r>
              <a:rPr lang="es-ES" sz="2200" b="1" dirty="0" smtClean="0">
                <a:latin typeface="Comic Sans MS" pitchFamily="66" charset="0"/>
              </a:rPr>
              <a:t>mala, es </a:t>
            </a:r>
            <a:r>
              <a:rPr lang="es-ES" sz="2200" b="1" dirty="0">
                <a:latin typeface="Comic Sans MS" pitchFamily="66" charset="0"/>
              </a:rPr>
              <a:t>el silencio de la gente buena.</a:t>
            </a:r>
          </a:p>
          <a:p>
            <a:pPr algn="ctr"/>
            <a:r>
              <a:rPr lang="es-ES" sz="2200" b="1" dirty="0">
                <a:latin typeface="Comic Sans MS" pitchFamily="66" charset="0"/>
              </a:rPr>
              <a:t>(Mahatma Gandhi)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ranciaorszag-0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398592" y="5084763"/>
            <a:ext cx="645955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08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La verdad se corrompe tanto con la </a:t>
            </a:r>
            <a:r>
              <a:rPr lang="es-ES" sz="2200" b="1" dirty="0" smtClean="0">
                <a:solidFill>
                  <a:schemeClr val="bg1"/>
                </a:solidFill>
                <a:latin typeface="Comic Sans MS" pitchFamily="66" charset="0"/>
              </a:rPr>
              <a:t>mentira, como </a:t>
            </a:r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con el silencio.</a:t>
            </a:r>
          </a:p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(Marco Tulio Cicerón)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ranciaorszag-1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71406" y="476250"/>
            <a:ext cx="510382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Manejar el silencio es más difícil que manejar la palabra.</a:t>
            </a:r>
          </a:p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(Georges </a:t>
            </a:r>
            <a:r>
              <a:rPr lang="es-ES" sz="2200" b="1" dirty="0" err="1">
                <a:solidFill>
                  <a:srgbClr val="FFFF00"/>
                </a:solidFill>
                <a:latin typeface="Comic Sans MS" pitchFamily="66" charset="0"/>
              </a:rPr>
              <a:t>Benjamin</a:t>
            </a:r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s-ES" sz="2200" b="1" dirty="0" err="1">
                <a:solidFill>
                  <a:srgbClr val="FFFF00"/>
                </a:solidFill>
                <a:latin typeface="Comic Sans MS" pitchFamily="66" charset="0"/>
              </a:rPr>
              <a:t>Clemenceau</a:t>
            </a:r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ranciaorszag-1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500166" y="71414"/>
            <a:ext cx="621507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Para toda clase de males hay dos remedios</a:t>
            </a:r>
            <a:r>
              <a:rPr lang="es-ES" sz="2200" b="1" dirty="0" smtClean="0">
                <a:solidFill>
                  <a:srgbClr val="FFFF00"/>
                </a:solidFill>
                <a:latin typeface="Comic Sans MS" pitchFamily="66" charset="0"/>
              </a:rPr>
              <a:t>; el </a:t>
            </a:r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tiempo y el silencio.</a:t>
            </a:r>
          </a:p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(Alejandro Dumas)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ranciaorszag-1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642910" y="428604"/>
            <a:ext cx="785818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atin typeface="Comic Sans MS" pitchFamily="66" charset="0"/>
              </a:rPr>
              <a:t>La verdadera amistad llega cuando el silencio entre </a:t>
            </a:r>
            <a:r>
              <a:rPr lang="es-ES" sz="2200" b="1" dirty="0" smtClean="0">
                <a:latin typeface="Comic Sans MS" pitchFamily="66" charset="0"/>
              </a:rPr>
              <a:t>dos, </a:t>
            </a:r>
            <a:r>
              <a:rPr lang="es-ES" sz="2200" b="1" dirty="0">
                <a:latin typeface="Comic Sans MS" pitchFamily="66" charset="0"/>
              </a:rPr>
              <a:t>parece ameno.</a:t>
            </a:r>
          </a:p>
          <a:p>
            <a:pPr algn="ctr"/>
            <a:r>
              <a:rPr lang="es-ES" sz="2200" b="1" dirty="0">
                <a:latin typeface="Comic Sans MS" pitchFamily="66" charset="0"/>
              </a:rPr>
              <a:t>(Erasmo de Rotterdam)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ranciaorszag-1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857488" y="71414"/>
            <a:ext cx="628654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El silencio del envidioso está lleno de ruidos.</a:t>
            </a:r>
          </a:p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(</a:t>
            </a:r>
            <a:r>
              <a:rPr lang="es-ES" sz="2200" b="1" dirty="0" err="1">
                <a:solidFill>
                  <a:srgbClr val="FFFF00"/>
                </a:solidFill>
                <a:latin typeface="Comic Sans MS" pitchFamily="66" charset="0"/>
              </a:rPr>
              <a:t>Khalil</a:t>
            </a:r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s-ES" sz="2200" b="1" dirty="0" err="1">
                <a:solidFill>
                  <a:srgbClr val="FFFF00"/>
                </a:solidFill>
                <a:latin typeface="Comic Sans MS" pitchFamily="66" charset="0"/>
              </a:rPr>
              <a:t>Gibran</a:t>
            </a:r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Gor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000100" y="5589588"/>
            <a:ext cx="710408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08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Las grandes elevaciones del </a:t>
            </a:r>
            <a:r>
              <a:rPr lang="es-ES" sz="2200" b="1" dirty="0" smtClean="0">
                <a:solidFill>
                  <a:srgbClr val="FFFF00"/>
                </a:solidFill>
                <a:latin typeface="Comic Sans MS" pitchFamily="66" charset="0"/>
              </a:rPr>
              <a:t>alma, </a:t>
            </a:r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no son posibles sino en la soledad y en el silencio.</a:t>
            </a:r>
          </a:p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(Arturo Graf)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aute-Savo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1966924" y="5107086"/>
            <a:ext cx="517684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El silencio es el partido más seguro                                  para el que desconfía de sí mismo.</a:t>
            </a:r>
          </a:p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(François de la </a:t>
            </a:r>
            <a:r>
              <a:rPr lang="es-ES" sz="2200" b="1" dirty="0" err="1">
                <a:solidFill>
                  <a:srgbClr val="FFFF00"/>
                </a:solidFill>
                <a:latin typeface="Comic Sans MS" pitchFamily="66" charset="0"/>
              </a:rPr>
              <a:t>Rochefoucauld</a:t>
            </a:r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Korzikai_fal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928662" y="5357826"/>
            <a:ext cx="735811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Nuestra generación no se habrá lamentado tanto de los crímenes de los perversos, como del estremecedor </a:t>
            </a:r>
            <a:r>
              <a:rPr lang="es-ES" sz="2200" b="1" dirty="0" smtClean="0">
                <a:solidFill>
                  <a:schemeClr val="bg1"/>
                </a:solidFill>
                <a:latin typeface="Comic Sans MS" pitchFamily="66" charset="0"/>
              </a:rPr>
              <a:t>silencio de </a:t>
            </a:r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los bondadosos.</a:t>
            </a:r>
          </a:p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(Martin </a:t>
            </a:r>
            <a:r>
              <a:rPr lang="es-ES" sz="2200" b="1" dirty="0" err="1">
                <a:solidFill>
                  <a:schemeClr val="bg1"/>
                </a:solidFill>
                <a:latin typeface="Comic Sans MS" pitchFamily="66" charset="0"/>
              </a:rPr>
              <a:t>Luther</a:t>
            </a:r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 King)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Látkép_a_Notre_Dame-ról-Páriz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4214810" y="-24"/>
            <a:ext cx="478631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atin typeface="Comic Sans MS" pitchFamily="66" charset="0"/>
              </a:rPr>
              <a:t>Cuesta más responder con </a:t>
            </a:r>
            <a:r>
              <a:rPr lang="es-ES" sz="2200" b="1" dirty="0" smtClean="0">
                <a:latin typeface="Comic Sans MS" pitchFamily="66" charset="0"/>
              </a:rPr>
              <a:t>gracia y </a:t>
            </a:r>
            <a:r>
              <a:rPr lang="es-ES" sz="2200" b="1" dirty="0">
                <a:latin typeface="Comic Sans MS" pitchFamily="66" charset="0"/>
              </a:rPr>
              <a:t>mansedumbre, que </a:t>
            </a:r>
            <a:r>
              <a:rPr lang="es-ES" sz="2200" b="1" dirty="0" smtClean="0">
                <a:latin typeface="Comic Sans MS" pitchFamily="66" charset="0"/>
              </a:rPr>
              <a:t>callar con </a:t>
            </a:r>
            <a:r>
              <a:rPr lang="es-ES" sz="2200" b="1" dirty="0">
                <a:latin typeface="Comic Sans MS" pitchFamily="66" charset="0"/>
              </a:rPr>
              <a:t>desprecio. El silencio es a veces una mala respuesta, una respuesta amarguísima.</a:t>
            </a:r>
          </a:p>
          <a:p>
            <a:pPr algn="ctr"/>
            <a:r>
              <a:rPr lang="es-ES" sz="2200" b="1" dirty="0">
                <a:latin typeface="Comic Sans MS" pitchFamily="66" charset="0"/>
              </a:rPr>
              <a:t>(Gar Mar)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Ly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546094" y="5607152"/>
            <a:ext cx="659767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108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atin typeface="Comic Sans MS" pitchFamily="66" charset="0"/>
              </a:rPr>
              <a:t>En virtud de la palabra, el hombre es superior al animal; por el silencio se supera a sí mismo.</a:t>
            </a:r>
          </a:p>
          <a:p>
            <a:pPr algn="ctr"/>
            <a:r>
              <a:rPr lang="es-ES" sz="2200" b="1" dirty="0">
                <a:latin typeface="Comic Sans MS" pitchFamily="66" charset="0"/>
              </a:rPr>
              <a:t>(Paul </a:t>
            </a:r>
            <a:r>
              <a:rPr lang="es-ES" sz="2200" b="1" dirty="0" err="1">
                <a:latin typeface="Comic Sans MS" pitchFamily="66" charset="0"/>
              </a:rPr>
              <a:t>Masson</a:t>
            </a:r>
            <a:r>
              <a:rPr lang="es-ES" sz="2200" b="1" dirty="0"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Lyon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1142976" y="71414"/>
            <a:ext cx="692948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atin typeface="Comic Sans MS" pitchFamily="66" charset="0"/>
              </a:rPr>
              <a:t>La democracia no es el silencio, es la claridad con que se exponen los </a:t>
            </a:r>
            <a:r>
              <a:rPr lang="es-ES" sz="2200" b="1" dirty="0" smtClean="0">
                <a:latin typeface="Comic Sans MS" pitchFamily="66" charset="0"/>
              </a:rPr>
              <a:t>problemas y </a:t>
            </a:r>
            <a:r>
              <a:rPr lang="es-ES" sz="2200" b="1" dirty="0">
                <a:latin typeface="Comic Sans MS" pitchFamily="66" charset="0"/>
              </a:rPr>
              <a:t>la existencia de medios para resolverlos.</a:t>
            </a:r>
          </a:p>
          <a:p>
            <a:pPr algn="ctr"/>
            <a:r>
              <a:rPr lang="es-ES" sz="2200" b="1" dirty="0">
                <a:latin typeface="Comic Sans MS" pitchFamily="66" charset="0"/>
              </a:rPr>
              <a:t>(Enrique Múgica </a:t>
            </a:r>
            <a:r>
              <a:rPr lang="es-ES" sz="2200" b="1" dirty="0" err="1">
                <a:latin typeface="Comic Sans MS" pitchFamily="66" charset="0"/>
              </a:rPr>
              <a:t>Herzog</a:t>
            </a:r>
            <a:r>
              <a:rPr lang="es-ES" sz="2200" b="1" dirty="0"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Lyo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2214546" y="214290"/>
            <a:ext cx="638970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La palabra más soez y la carta más grosera                           son mejores, son más educadas que el silencio.</a:t>
            </a:r>
          </a:p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(</a:t>
            </a:r>
            <a:r>
              <a:rPr lang="es-ES" sz="2200" b="1" dirty="0" err="1">
                <a:solidFill>
                  <a:schemeClr val="bg1"/>
                </a:solidFill>
                <a:latin typeface="Comic Sans MS" pitchFamily="66" charset="0"/>
              </a:rPr>
              <a:t>Friedrich</a:t>
            </a:r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sz="2200" b="1" dirty="0" err="1">
                <a:solidFill>
                  <a:schemeClr val="bg1"/>
                </a:solidFill>
                <a:latin typeface="Comic Sans MS" pitchFamily="66" charset="0"/>
              </a:rPr>
              <a:t>Wilhelm</a:t>
            </a:r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 Nietzsche)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Lyon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71406" y="1557338"/>
            <a:ext cx="588170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Cuando hables, </a:t>
            </a:r>
            <a:r>
              <a:rPr lang="es-ES" sz="2200" b="1" dirty="0" smtClean="0">
                <a:solidFill>
                  <a:srgbClr val="FFFF00"/>
                </a:solidFill>
                <a:latin typeface="Comic Sans MS" pitchFamily="66" charset="0"/>
              </a:rPr>
              <a:t>procura que tus palabras </a:t>
            </a:r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sean </a:t>
            </a:r>
            <a:r>
              <a:rPr lang="es-ES" sz="2200" b="1" dirty="0" smtClean="0">
                <a:solidFill>
                  <a:srgbClr val="FFFF00"/>
                </a:solidFill>
                <a:latin typeface="Comic Sans MS" pitchFamily="66" charset="0"/>
              </a:rPr>
              <a:t>mejores que </a:t>
            </a:r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el silencio.</a:t>
            </a:r>
          </a:p>
          <a:p>
            <a:pPr algn="ctr"/>
            <a:r>
              <a:rPr lang="es-ES" sz="2200" b="1" dirty="0">
                <a:solidFill>
                  <a:srgbClr val="FFFF00"/>
                </a:solidFill>
                <a:latin typeface="Comic Sans MS" pitchFamily="66" charset="0"/>
              </a:rPr>
              <a:t>(Proverbio hindú)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Lyo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049333" y="404813"/>
            <a:ext cx="7094567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atin typeface="Comic Sans MS" pitchFamily="66" charset="0"/>
              </a:rPr>
              <a:t>La arena del desierto es para el viajero </a:t>
            </a:r>
            <a:r>
              <a:rPr lang="es-ES" sz="2200" b="1" dirty="0" smtClean="0">
                <a:latin typeface="Comic Sans MS" pitchFamily="66" charset="0"/>
              </a:rPr>
              <a:t>fatigado, lo </a:t>
            </a:r>
            <a:r>
              <a:rPr lang="es-ES" sz="2200" b="1" dirty="0">
                <a:latin typeface="Comic Sans MS" pitchFamily="66" charset="0"/>
              </a:rPr>
              <a:t>mismo que la conversación incesante para el amante del silencio.</a:t>
            </a:r>
          </a:p>
          <a:p>
            <a:pPr algn="ctr"/>
            <a:r>
              <a:rPr lang="es-ES" sz="2200" b="1" dirty="0">
                <a:latin typeface="Comic Sans MS" pitchFamily="66" charset="0"/>
              </a:rPr>
              <a:t>(Proverbio persa)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Lyon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500166" y="5589588"/>
            <a:ext cx="619283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 he arrepentido de haber hablado,                                         pero nunca de haber guardado silencio.</a:t>
            </a:r>
          </a:p>
          <a:p>
            <a:pPr algn="ctr"/>
            <a:r>
              <a:rPr lang="es-ES" sz="2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(Publio Siro)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Lyon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050950" y="333375"/>
            <a:ext cx="709295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0800000" algn="ctr" rotWithShape="0">
              <a:srgbClr val="0000FF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De todas las reacciones posibles ante una injuria, la más hábil y económica es el silencio.</a:t>
            </a:r>
          </a:p>
          <a:p>
            <a:pPr algn="ctr"/>
            <a:r>
              <a:rPr lang="es-ES" sz="2200" b="1" dirty="0">
                <a:solidFill>
                  <a:schemeClr val="bg1"/>
                </a:solidFill>
                <a:latin typeface="Comic Sans MS" pitchFamily="66" charset="0"/>
              </a:rPr>
              <a:t>(Santiago Ramón y Cajal)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Menton-Francia_Rivié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3276600" y="260350"/>
            <a:ext cx="543880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latin typeface="Comic Sans MS" pitchFamily="66" charset="0"/>
              </a:rPr>
              <a:t>La palabra es plata y el silencio es oro.</a:t>
            </a:r>
          </a:p>
          <a:p>
            <a:pPr algn="ctr"/>
            <a:r>
              <a:rPr lang="es-ES" sz="2200" dirty="0">
                <a:latin typeface="Comic Sans MS" pitchFamily="66" charset="0"/>
              </a:rPr>
              <a:t>(Proverbio)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Montmarte_Sacré&amp;#82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71406" y="3985819"/>
            <a:ext cx="6500858" cy="2800767"/>
          </a:xfrm>
          <a:prstGeom prst="rect">
            <a:avLst/>
          </a:prstGeom>
          <a:solidFill>
            <a:srgbClr val="003300">
              <a:alpha val="4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poesía huye, a veces, de los libros para anidar extramuros, en la calle, en el silencio, en los sueños</a:t>
            </a:r>
            <a:r>
              <a:rPr lang="es-ES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en </a:t>
            </a:r>
            <a:r>
              <a:rPr lang="es-E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piel, en los escombros, incluso en la basura. </a:t>
            </a:r>
            <a:r>
              <a:rPr lang="es-ES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Donde </a:t>
            </a:r>
            <a:r>
              <a:rPr lang="es-E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suele cobijarse nunca es en el </a:t>
            </a:r>
            <a:r>
              <a:rPr lang="es-ES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verbo de </a:t>
            </a:r>
            <a:r>
              <a:rPr lang="es-E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los subsecretarios, de los </a:t>
            </a:r>
            <a:r>
              <a:rPr lang="es-ES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comerciantes o </a:t>
            </a:r>
            <a:r>
              <a:rPr lang="es-E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los lechuguinos de televisión.</a:t>
            </a:r>
          </a:p>
          <a:p>
            <a:pPr algn="ctr"/>
            <a:r>
              <a:rPr lang="es-E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(Joaquín Sabina)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Mont-Saint-Michael-Norma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468313" y="476250"/>
            <a:ext cx="460375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atin typeface="Comic Sans MS" pitchFamily="66" charset="0"/>
              </a:rPr>
              <a:t>Es mejor ser rey de tu </a:t>
            </a:r>
            <a:r>
              <a:rPr lang="es-ES" sz="2200" b="1" dirty="0" smtClean="0">
                <a:latin typeface="Comic Sans MS" pitchFamily="66" charset="0"/>
              </a:rPr>
              <a:t>silencio,                      </a:t>
            </a:r>
            <a:r>
              <a:rPr lang="es-ES" sz="2200" b="1" dirty="0">
                <a:latin typeface="Comic Sans MS" pitchFamily="66" charset="0"/>
              </a:rPr>
              <a:t>que esclavo de tus palabras.</a:t>
            </a:r>
          </a:p>
          <a:p>
            <a:pPr algn="ctr"/>
            <a:r>
              <a:rPr lang="es-ES" sz="2200" b="1" dirty="0">
                <a:latin typeface="Comic Sans MS" pitchFamily="66" charset="0"/>
              </a:rPr>
              <a:t>(William Shakespeare)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Mont-Saint-Michael-Normandi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1285852" y="285728"/>
            <a:ext cx="652940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atin typeface="Comic Sans MS" pitchFamily="66" charset="0"/>
              </a:rPr>
              <a:t>Soy tan partidario de la disciplina del </a:t>
            </a:r>
            <a:r>
              <a:rPr lang="es-ES" sz="2200" b="1" dirty="0" smtClean="0">
                <a:latin typeface="Comic Sans MS" pitchFamily="66" charset="0"/>
              </a:rPr>
              <a:t>silencio, que </a:t>
            </a:r>
            <a:r>
              <a:rPr lang="es-ES" sz="2200" b="1" dirty="0">
                <a:latin typeface="Comic Sans MS" pitchFamily="66" charset="0"/>
              </a:rPr>
              <a:t>podría hablar horas enteras sobre ella.</a:t>
            </a:r>
          </a:p>
          <a:p>
            <a:pPr algn="ctr"/>
            <a:r>
              <a:rPr lang="es-ES" sz="2200" b="1" dirty="0">
                <a:latin typeface="Comic Sans MS" pitchFamily="66" charset="0"/>
              </a:rPr>
              <a:t>(George Bernard Shaw)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696</Words>
  <Application>Microsoft Office PowerPoint</Application>
  <PresentationFormat>Presentación en pantalla (4:3)</PresentationFormat>
  <Paragraphs>86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Modèle par défaut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***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Guitare</dc:title>
  <dc:creator>André HERNANDEZ</dc:creator>
  <cp:lastModifiedBy>Microsoft </cp:lastModifiedBy>
  <cp:revision>36</cp:revision>
  <dcterms:created xsi:type="dcterms:W3CDTF">2009-03-06T15:18:46Z</dcterms:created>
  <dcterms:modified xsi:type="dcterms:W3CDTF">2012-09-30T16:30:56Z</dcterms:modified>
</cp:coreProperties>
</file>