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1"/>
    <p:sldMasterId id="2147483670" r:id="rId2"/>
  </p:sldMasterIdLst>
  <p:sldIdLst>
    <p:sldId id="271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0" r:id="rId17"/>
    <p:sldId id="272" r:id="rId1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avLZ1HHp7JwNkl6QTD7bQ==" hashData="UfCW1vVW8ishcsZfw7wJ+3Ohzt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1C1C1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66" autoAdjust="0"/>
    <p:restoredTop sz="94683" autoAdjust="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4D4B90-41EA-414E-977C-86A946B75A48}" type="slidenum">
              <a:rPr lang="es-MX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659BD8-999A-4814-99F2-F2C38EDAAA6B}" type="slidenum">
              <a:rPr lang="es-MX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3C8EE6-790B-4BCD-8AC4-963D705C3E80}" type="slidenum">
              <a:rPr lang="es-MX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211D6E-AEED-49DF-A481-293B4CCFDB7D}" type="slidenum">
              <a:rPr lang="es-MX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121EB2-19B5-42D5-B247-12214D04B1BC}" type="slidenum">
              <a:rPr lang="es-MX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3507FD-ECC1-4C2F-9681-B11FC50BAEF2}" type="slidenum">
              <a:rPr lang="es-MX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84CA91-3270-41E4-9516-8B4B86088161}" type="slidenum">
              <a:rPr lang="es-MX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690258-ECA7-4BA2-8CFE-35542E99F517}" type="slidenum">
              <a:rPr lang="es-MX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10E44A-9A72-4396-ACBB-CA3A7EE10561}" type="slidenum">
              <a:rPr lang="es-MX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257729-231D-41BC-AFB6-2E4BFEA9F8EE}" type="slidenum">
              <a:rPr lang="es-MX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2DEA0A-E0C1-4D82-B0E2-BEC9048DC516}" type="slidenum">
              <a:rPr lang="es-MX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BF9118-AF63-4626-9D17-B493FCBA127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gif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MX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 smtClean="0"/>
          </a:p>
        </p:txBody>
      </p:sp>
      <p:sp>
        <p:nvSpPr>
          <p:cNvPr id="358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MX"/>
          </a:p>
        </p:txBody>
      </p:sp>
      <p:sp>
        <p:nvSpPr>
          <p:cNvPr id="358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MX"/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E8FF13B-C0BD-4A1D-AFE7-D95E32CF98BD}" type="slidenum">
              <a:rPr lang="es-MX"/>
              <a:pPr/>
              <a:t>‹Nº›</a:t>
            </a:fld>
            <a:endParaRPr lang="es-MX"/>
          </a:p>
        </p:txBody>
      </p:sp>
      <p:pic>
        <p:nvPicPr>
          <p:cNvPr id="35847" name="Picture 7" descr="mariposas_insectos13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588125" y="4724400"/>
            <a:ext cx="1371600" cy="10287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6FAB165-787C-46B6-A66E-94B75918C1D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838200" y="3276600"/>
            <a:ext cx="7870825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kumimoji="1" lang="es-ES" sz="16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Times New Roman" charset="0"/>
              </a:rPr>
              <a:t>Un gran hombre demuestra su grandeza por la forma en que trata a los pequeños. </a:t>
            </a:r>
          </a:p>
          <a:p>
            <a:pPr algn="ctr"/>
            <a:endParaRPr kumimoji="1" lang="es-ES" sz="160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cs typeface="Times New Roman" charset="0"/>
            </a:endParaRPr>
          </a:p>
          <a:p>
            <a:pPr algn="ctr"/>
            <a:endParaRPr kumimoji="1" lang="es-ES" sz="160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cs typeface="Times New Roman" charset="0"/>
            </a:endParaRPr>
          </a:p>
          <a:p>
            <a:pPr algn="ctr"/>
            <a:r>
              <a:rPr kumimoji="1" lang="es-ES" sz="16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Times New Roman" charset="0"/>
              </a:rPr>
              <a:t>QUE TENGAS UN PRECIOSO DÌA</a:t>
            </a:r>
            <a:endParaRPr kumimoji="1" lang="es-ES_tradnl" sz="160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cs typeface="Times New Roman" charset="0"/>
            </a:endParaRP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1219200" y="0"/>
            <a:ext cx="7162800" cy="283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kumimoji="1" lang="es-ES_tradnl" sz="1600">
              <a:solidFill>
                <a:srgbClr val="FFFF00"/>
              </a:solidFill>
              <a:latin typeface="Tahoma" charset="0"/>
            </a:endParaRPr>
          </a:p>
          <a:p>
            <a:pPr algn="ctr"/>
            <a:endParaRPr kumimoji="1" lang="es-MX" sz="3200">
              <a:solidFill>
                <a:srgbClr val="CCFF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charset="0"/>
            </a:endParaRPr>
          </a:p>
          <a:p>
            <a:pPr algn="ctr"/>
            <a:endParaRPr kumimoji="1" lang="es-MX" sz="2400">
              <a:solidFill>
                <a:srgbClr val="FF9900"/>
              </a:solidFill>
              <a:latin typeface="Verdana" pitchFamily="34" charset="0"/>
            </a:endParaRPr>
          </a:p>
          <a:p>
            <a:pPr algn="ctr"/>
            <a:endParaRPr kumimoji="1" lang="es-MX" sz="2400">
              <a:solidFill>
                <a:srgbClr val="FFFF00"/>
              </a:solidFill>
              <a:latin typeface="Verdana" pitchFamily="34" charset="0"/>
            </a:endParaRPr>
          </a:p>
          <a:p>
            <a:pPr algn="ctr"/>
            <a:endParaRPr kumimoji="1" lang="es-MX" sz="2400">
              <a:solidFill>
                <a:srgbClr val="FFFF00"/>
              </a:solidFill>
              <a:latin typeface="Verdana" pitchFamily="34" charset="0"/>
            </a:endParaRPr>
          </a:p>
          <a:p>
            <a:pPr algn="ctr"/>
            <a:endParaRPr kumimoji="1" lang="es-MX" sz="2400">
              <a:solidFill>
                <a:srgbClr val="FFFF00"/>
              </a:solidFill>
              <a:latin typeface="Verdana" pitchFamily="34" charset="0"/>
            </a:endParaRPr>
          </a:p>
          <a:p>
            <a:pPr algn="ctr"/>
            <a:endParaRPr kumimoji="1" lang="es-MX">
              <a:solidFill>
                <a:srgbClr val="FFFF00"/>
              </a:solidFill>
              <a:latin typeface="Verdana" pitchFamily="34" charset="0"/>
            </a:endParaRPr>
          </a:p>
          <a:p>
            <a:pPr algn="ctr"/>
            <a:endParaRPr kumimoji="1" lang="es-MX">
              <a:solidFill>
                <a:srgbClr val="FFFF00"/>
              </a:solidFill>
              <a:latin typeface="Verdana" pitchFamily="34" charset="0"/>
            </a:endParaRP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2819400" y="6324600"/>
            <a:ext cx="3810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endParaRPr lang="es-ES_tradnl" sz="1600" b="1" i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random/>
    <p:sndAc>
      <p:stSnd loop="1">
        <p:snd r:embed="rId2" name="O Bellagio 8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utoUpdateAnimBg="0"/>
      <p:bldP spid="18436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457200" y="2438400"/>
            <a:ext cx="8077200" cy="1143000"/>
          </a:xfrm>
          <a:solidFill>
            <a:srgbClr val="1C1C1C">
              <a:alpha val="50000"/>
            </a:srgbClr>
          </a:solidFill>
        </p:spPr>
        <p:txBody>
          <a:bodyPr/>
          <a:lstStyle/>
          <a:p>
            <a:r>
              <a:rPr lang="es-ES" b="1">
                <a:solidFill>
                  <a:schemeClr val="bg1"/>
                </a:solidFill>
              </a:rPr>
              <a:t>El ingenio de una hormiga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1200"/>
            <a:ext cx="8077200" cy="2057400"/>
          </a:xfrm>
          <a:solidFill>
            <a:srgbClr val="1C1C1C">
              <a:alpha val="50000"/>
            </a:srgbClr>
          </a:solidFill>
        </p:spPr>
        <p:txBody>
          <a:bodyPr/>
          <a:lstStyle/>
          <a:p>
            <a:r>
              <a:rPr lang="es-ES" sz="2800" b="1">
                <a:solidFill>
                  <a:schemeClr val="bg1"/>
                </a:solidFill>
              </a:rPr>
              <a:t>Hace un tiempo me puse a observar detenidamente la vida de las hormigas, y confieso que quede</a:t>
            </a:r>
            <a:br>
              <a:rPr lang="es-ES" sz="2800" b="1">
                <a:solidFill>
                  <a:schemeClr val="bg1"/>
                </a:solidFill>
              </a:rPr>
            </a:br>
            <a:r>
              <a:rPr lang="es-ES" sz="2800" b="1">
                <a:solidFill>
                  <a:schemeClr val="bg1"/>
                </a:solidFill>
              </a:rPr>
              <a:t>asombrado al verlas trabajar con tanto orden y empeño.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1200"/>
            <a:ext cx="8077200" cy="2057400"/>
          </a:xfrm>
          <a:solidFill>
            <a:srgbClr val="1C1C1C">
              <a:alpha val="50000"/>
            </a:srgbClr>
          </a:solidFill>
        </p:spPr>
        <p:txBody>
          <a:bodyPr/>
          <a:lstStyle/>
          <a:p>
            <a:r>
              <a:rPr lang="es-ES" sz="2800" b="1">
                <a:solidFill>
                  <a:schemeClr val="bg1"/>
                </a:solidFill>
              </a:rPr>
              <a:t>Pero una hormiga en particular atrajo mi</a:t>
            </a:r>
            <a:r>
              <a:rPr lang="es-ES_tradnl" sz="2800" b="1">
                <a:solidFill>
                  <a:schemeClr val="bg1"/>
                </a:solidFill>
              </a:rPr>
              <a:t> </a:t>
            </a:r>
            <a:r>
              <a:rPr lang="es-ES" sz="2800" b="1">
                <a:solidFill>
                  <a:schemeClr val="bg1"/>
                </a:solidFill>
              </a:rPr>
              <a:t>atención.  Negra y de tamaño mediano, la hormiga llevaba como carga una pajita que era seis veces más larga que ella misma.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1200"/>
            <a:ext cx="8077200" cy="2057400"/>
          </a:xfrm>
          <a:solidFill>
            <a:srgbClr val="1C1C1C">
              <a:alpha val="50000"/>
            </a:srgbClr>
          </a:solidFill>
        </p:spPr>
        <p:txBody>
          <a:bodyPr/>
          <a:lstStyle/>
          <a:p>
            <a:r>
              <a:rPr lang="es-ES" sz="2800" b="1">
                <a:solidFill>
                  <a:schemeClr val="bg1"/>
                </a:solidFill>
              </a:rPr>
              <a:t>Después de avanzar casi un metro con semejante carga, llegó a una especie de grieta, estrecha pero profunda, formada entre dos grandes piedras. 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1200"/>
            <a:ext cx="8077200" cy="2057400"/>
          </a:xfrm>
          <a:solidFill>
            <a:srgbClr val="1C1C1C">
              <a:alpha val="50000"/>
            </a:srgbClr>
          </a:solidFill>
        </p:spPr>
        <p:txBody>
          <a:bodyPr/>
          <a:lstStyle/>
          <a:p>
            <a:r>
              <a:rPr lang="es-ES" sz="2800" b="1">
                <a:solidFill>
                  <a:schemeClr val="bg1"/>
                </a:solidFill>
              </a:rPr>
              <a:t>Probó cruzar de una manera y de otra, pero todo su esfuerzo fue en vano.  Hasta que por fin la hormiguita hizo lo insólito.  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1200"/>
            <a:ext cx="8077200" cy="2057400"/>
          </a:xfrm>
          <a:solidFill>
            <a:srgbClr val="1C1C1C">
              <a:alpha val="50000"/>
            </a:srgbClr>
          </a:solidFill>
        </p:spPr>
        <p:txBody>
          <a:bodyPr/>
          <a:lstStyle/>
          <a:p>
            <a:r>
              <a:rPr lang="es-ES" sz="2800" b="1">
                <a:solidFill>
                  <a:schemeClr val="bg1"/>
                </a:solidFill>
              </a:rPr>
              <a:t>Con toda habilidad apoyó los extremos de la pajita en un borde y otro de la grieta, y así se construyó su propio  puente, sobre el cual pudo atravesar el abismo.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1200"/>
            <a:ext cx="8077200" cy="2057400"/>
          </a:xfrm>
          <a:solidFill>
            <a:srgbClr val="1C1C1C">
              <a:alpha val="50000"/>
            </a:srgbClr>
          </a:solidFill>
        </p:spPr>
        <p:txBody>
          <a:bodyPr/>
          <a:lstStyle/>
          <a:p>
            <a:r>
              <a:rPr lang="es-ES" sz="2800" b="1">
                <a:solidFill>
                  <a:schemeClr val="bg1"/>
                </a:solidFill>
              </a:rPr>
              <a:t>Al llegar al otro lado, tomó nuevamente su carga y continuó su esforzado viaje sin inconvenientes.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1200"/>
            <a:ext cx="8077200" cy="2057400"/>
          </a:xfrm>
          <a:solidFill>
            <a:srgbClr val="1C1C1C">
              <a:alpha val="50000"/>
            </a:srgbClr>
          </a:solidFill>
        </p:spPr>
        <p:txBody>
          <a:bodyPr/>
          <a:lstStyle/>
          <a:p>
            <a:r>
              <a:rPr lang="es-ES" sz="2800" b="1">
                <a:solidFill>
                  <a:schemeClr val="bg1"/>
                </a:solidFill>
              </a:rPr>
              <a:t>La hormiga supo convertir su carga en un puente, y así pudo continuar su viaje.  De no haber tenido esa carga, que bien pesada era para ella, no habría podido avanzar en su camino...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1200"/>
            <a:ext cx="8077200" cy="2057400"/>
          </a:xfrm>
          <a:solidFill>
            <a:srgbClr val="1C1C1C">
              <a:alpha val="50000"/>
            </a:srgbClr>
          </a:solidFill>
        </p:spPr>
        <p:txBody>
          <a:bodyPr/>
          <a:lstStyle/>
          <a:p>
            <a:r>
              <a:rPr lang="es-ES" sz="2800" b="1">
                <a:solidFill>
                  <a:schemeClr val="bg1"/>
                </a:solidFill>
              </a:rPr>
              <a:t>¿Captamos la moraleja?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752600"/>
            <a:ext cx="8077200" cy="2590800"/>
          </a:xfrm>
          <a:solidFill>
            <a:srgbClr val="1C1C1C">
              <a:alpha val="50000"/>
            </a:srgbClr>
          </a:solidFill>
        </p:spPr>
        <p:txBody>
          <a:bodyPr/>
          <a:lstStyle/>
          <a:p>
            <a:r>
              <a:rPr lang="es-ES" sz="2800" b="1">
                <a:solidFill>
                  <a:schemeClr val="bg1"/>
                </a:solidFill>
              </a:rPr>
              <a:t>¡Cuántas veces nos quejamos por los problemas, las cargas y las pruebas que debemos soportar! Pero sin darnos cuenta, esas mismas cargas -bien tomadas- pueden convertirse en puentes y peldaños que nos ayudan a triunfar.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752600"/>
            <a:ext cx="8077200" cy="2590800"/>
          </a:xfrm>
          <a:solidFill>
            <a:srgbClr val="1C1C1C">
              <a:alpha val="50000"/>
            </a:srgbClr>
          </a:solidFill>
        </p:spPr>
        <p:txBody>
          <a:bodyPr/>
          <a:lstStyle/>
          <a:p>
            <a:r>
              <a:rPr lang="es-ES" sz="2800" b="1">
                <a:solidFill>
                  <a:schemeClr val="bg1"/>
                </a:solidFill>
              </a:rPr>
              <a:t>Una deficiencia cardíaca hizo de un médico un famoso cardiólogo; el impedi</a:t>
            </a:r>
            <a:r>
              <a:rPr lang="es-ES_tradnl" sz="2800" b="1">
                <a:solidFill>
                  <a:schemeClr val="bg1"/>
                </a:solidFill>
              </a:rPr>
              <a:t>m</a:t>
            </a:r>
            <a:r>
              <a:rPr lang="es-ES" sz="2800" b="1">
                <a:solidFill>
                  <a:schemeClr val="bg1"/>
                </a:solidFill>
              </a:rPr>
              <a:t>ento físico convirtío al joven en un gran escritor; la timidez del estudiante lo llevó a ser un destacado investigador.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371600"/>
            <a:ext cx="8077200" cy="3200400"/>
          </a:xfrm>
          <a:solidFill>
            <a:srgbClr val="1C1C1C">
              <a:alpha val="50000"/>
            </a:srgbClr>
          </a:solidFill>
        </p:spPr>
        <p:txBody>
          <a:bodyPr/>
          <a:lstStyle/>
          <a:p>
            <a:r>
              <a:rPr lang="es-ES" sz="2800" b="1">
                <a:solidFill>
                  <a:schemeClr val="bg1"/>
                </a:solidFill>
              </a:rPr>
              <a:t>¡Cuántos otros ejemplos podríamos mencionar!  Todos para mostrar la misma verdad; que con  frecuencia debemos padecer males para disfrutar luego de los bienes mayores; que debemos llevar con valor nuestras cargas para luego convertirlas en puentes de éxito y prosperidad.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371600"/>
            <a:ext cx="8077200" cy="3200400"/>
          </a:xfrm>
          <a:solidFill>
            <a:srgbClr val="1C1C1C">
              <a:alpha val="50000"/>
            </a:srgbClr>
          </a:solidFill>
        </p:spPr>
        <p:txBody>
          <a:bodyPr/>
          <a:lstStyle/>
          <a:p>
            <a:r>
              <a:rPr lang="es-ES" sz="2800" b="1">
                <a:solidFill>
                  <a:schemeClr val="bg1"/>
                </a:solidFill>
              </a:rPr>
              <a:t>¿Estás soportando en este momento algún problema o adversidad?  Recuerda que nada conseguirás quejándote o angustiándote.  Confía en Dios, Él no permitirá que la prueba te  aniquile,  Más bien te dará fuerzas para seguir con valor y lograr mayores alturas.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914400" y="1905000"/>
            <a:ext cx="7162800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 eaLnBrk="0" hangingPunct="0"/>
            <a:r>
              <a:rPr lang="es-ES_tradnl" sz="2000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s-ES_tradnl" sz="2000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endParaRPr lang="es-ES" sz="1200">
              <a:solidFill>
                <a:srgbClr val="010000"/>
              </a:solidFill>
              <a:latin typeface="Verdana" pitchFamily="34" charset="0"/>
              <a:cs typeface="Times New Roman" charset="0"/>
            </a:endParaRP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2438400" y="2362200"/>
            <a:ext cx="4533900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MX" sz="2000">
                <a:solidFill>
                  <a:srgbClr val="FFFF00"/>
                </a:solidFill>
                <a:latin typeface="Bangle" pitchFamily="2" charset="0"/>
              </a:rPr>
              <a:t>Si recibiste este mensaje, da gracias a Dios</a:t>
            </a:r>
          </a:p>
          <a:p>
            <a:pPr algn="ctr" eaLnBrk="0" hangingPunct="0"/>
            <a:r>
              <a:rPr lang="es-MX" sz="2000">
                <a:solidFill>
                  <a:srgbClr val="FFFF00"/>
                </a:solidFill>
                <a:latin typeface="Bangle" pitchFamily="2" charset="0"/>
              </a:rPr>
              <a:t>de tener a alguien que piensa en ti. </a:t>
            </a:r>
          </a:p>
          <a:p>
            <a:pPr algn="ctr" eaLnBrk="0" hangingPunct="0"/>
            <a:r>
              <a:rPr lang="es-MX" sz="2000">
                <a:solidFill>
                  <a:srgbClr val="FFFF00"/>
                </a:solidFill>
                <a:latin typeface="Bangle" pitchFamily="2" charset="0"/>
              </a:rPr>
              <a:t>No todos tenemos ese privilegio.</a:t>
            </a:r>
          </a:p>
          <a:p>
            <a:pPr algn="ctr" eaLnBrk="0" hangingPunct="0"/>
            <a:endParaRPr lang="es-MX" sz="2000">
              <a:solidFill>
                <a:srgbClr val="FFFF00"/>
              </a:solidFill>
              <a:latin typeface="Bangle" pitchFamily="2" charset="0"/>
            </a:endParaRPr>
          </a:p>
          <a:p>
            <a:pPr algn="ctr" eaLnBrk="0" hangingPunct="0"/>
            <a:endParaRPr lang="es-MX" sz="2000">
              <a:solidFill>
                <a:srgbClr val="FFFF00"/>
              </a:solidFill>
              <a:latin typeface="Bangle" pitchFamily="2" charset="0"/>
            </a:endParaRPr>
          </a:p>
          <a:p>
            <a:pPr algn="ctr" eaLnBrk="0" hangingPunct="0"/>
            <a:r>
              <a:rPr lang="es-MX" sz="2000">
                <a:solidFill>
                  <a:srgbClr val="FFFF00"/>
                </a:solidFill>
                <a:latin typeface="Bangle" pitchFamily="2" charset="0"/>
              </a:rPr>
              <a:t>DIOS TE BENDIGA</a:t>
            </a:r>
            <a:endParaRPr lang="es-ES" sz="2000">
              <a:solidFill>
                <a:srgbClr val="FFFF00"/>
              </a:solidFill>
              <a:latin typeface="Bangle" pitchFamily="2" charset="0"/>
            </a:endParaRPr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0" y="20272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17417" name="Rectangle 9"/>
          <p:cNvSpPr>
            <a:spLocks noChangeArrowheads="1"/>
          </p:cNvSpPr>
          <p:nvPr/>
        </p:nvSpPr>
        <p:spPr bwMode="auto">
          <a:xfrm>
            <a:off x="762000" y="4267200"/>
            <a:ext cx="7772400" cy="609600"/>
          </a:xfrm>
          <a:prstGeom prst="rect">
            <a:avLst/>
          </a:prstGeom>
          <a:solidFill>
            <a:srgbClr val="4D4D4D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endParaRPr lang="es-MX" sz="1600">
              <a:solidFill>
                <a:schemeClr val="tx2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utoUpdateAnimBg="0"/>
      <p:bldP spid="17411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INGENIO DE UNA HORMIGA (1)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 INGENIO DE UNA HORMIGA (1)</Template>
  <TotalTime>2</TotalTime>
  <Words>343</Words>
  <Application>Microsoft Office PowerPoint</Application>
  <PresentationFormat>Presentación en pantalla (4:3)</PresentationFormat>
  <Paragraphs>58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4" baseType="lpstr">
      <vt:lpstr>Times New Roman</vt:lpstr>
      <vt:lpstr>Arial</vt:lpstr>
      <vt:lpstr>Verdana</vt:lpstr>
      <vt:lpstr>Tahoma</vt:lpstr>
      <vt:lpstr>Comic Sans MS</vt:lpstr>
      <vt:lpstr>Bangle</vt:lpstr>
      <vt:lpstr>EL INGENIO DE UNA HORMIGA (1)</vt:lpstr>
      <vt:lpstr>Diseño predeterminado</vt:lpstr>
      <vt:lpstr>Diapositiva 1</vt:lpstr>
      <vt:lpstr>El ingenio de una hormiga</vt:lpstr>
      <vt:lpstr>Hace un tiempo me puse a observar detenidamente la vida de las hormigas, y confieso que quede asombrado al verlas trabajar con tanto orden y empeño. </vt:lpstr>
      <vt:lpstr>Pero una hormiga en particular atrajo mi atención.  Negra y de tamaño mediano, la hormiga llevaba como carga una pajita que era seis veces más larga que ella misma. </vt:lpstr>
      <vt:lpstr>Después de avanzar casi un metro con semejante carga, llegó a una especie de grieta, estrecha pero profunda, formada entre dos grandes piedras.  </vt:lpstr>
      <vt:lpstr>Probó cruzar de una manera y de otra, pero todo su esfuerzo fue en vano.  Hasta que por fin la hormiguita hizo lo insólito.   </vt:lpstr>
      <vt:lpstr>Con toda habilidad apoyó los extremos de la pajita en un borde y otro de la grieta, y así se construyó su propio  puente, sobre el cual pudo atravesar el abismo.  </vt:lpstr>
      <vt:lpstr>Al llegar al otro lado, tomó nuevamente su carga y continuó su esforzado viaje sin inconvenientes.</vt:lpstr>
      <vt:lpstr>La hormiga supo convertir su carga en un puente, y así pudo continuar su viaje.  De no haber tenido esa carga, que bien pesada era para ella, no habría podido avanzar en su camino...</vt:lpstr>
      <vt:lpstr>¿Captamos la moraleja?</vt:lpstr>
      <vt:lpstr>¡Cuántas veces nos quejamos por los problemas, las cargas y las pruebas que debemos soportar! Pero sin darnos cuenta, esas mismas cargas -bien tomadas- pueden convertirse en puentes y peldaños que nos ayudan a triunfar. </vt:lpstr>
      <vt:lpstr>Una deficiencia cardíaca hizo de un médico un famoso cardiólogo; el impedimento físico convirtío al joven en un gran escritor; la timidez del estudiante lo llevó a ser un destacado investigador. </vt:lpstr>
      <vt:lpstr>¡Cuántos otros ejemplos podríamos mencionar!  Todos para mostrar la misma verdad; que con  frecuencia debemos padecer males para disfrutar luego de los bienes mayores; que debemos llevar con valor nuestras cargas para luego convertirlas en puentes de éxito y prosperidad. </vt:lpstr>
      <vt:lpstr>¿Estás soportando en este momento algún problema o adversidad?  Recuerda que nada conseguirás quejándote o angustiándote.  Confía en Dios, Él no permitirá que la prueba te  aniquile,  Más bien te dará fuerzas para seguir con valor y lograr mayores alturas.</vt:lpstr>
      <vt:lpstr>Diapositiva 15</vt:lpstr>
      <vt:lpstr>Diapositiva 16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2014-08-13T15:35:58Z</dcterms:created>
  <dcterms:modified xsi:type="dcterms:W3CDTF">2014-08-13T15:38:39Z</dcterms:modified>
</cp:coreProperties>
</file>