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2" r:id="rId18"/>
    <p:sldId id="274" r:id="rId19"/>
    <p:sldId id="276" r:id="rId20"/>
    <p:sldId id="280" r:id="rId21"/>
    <p:sldId id="281" r:id="rId22"/>
    <p:sldId id="283" r:id="rId23"/>
    <p:sldId id="284" r:id="rId24"/>
    <p:sldId id="285" r:id="rId25"/>
    <p:sldId id="286" r:id="rId26"/>
    <p:sldId id="287" r:id="rId27"/>
    <p:sldId id="288" r:id="rId28"/>
    <p:sldId id="289" r:id="rId29"/>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71" d="100"/>
          <a:sy n="71" d="100"/>
        </p:scale>
        <p:origin x="80" y="21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 Id="rId8" Type="http://schemas.openxmlformats.org/officeDocument/2006/relationships/slide" Target="slides/slide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p>
        </p:txBody>
      </p:sp>
      <p:sp>
        <p:nvSpPr>
          <p:cNvPr id="4" name="Marcador de fecha 3"/>
          <p:cNvSpPr>
            <a:spLocks noGrp="1"/>
          </p:cNvSpPr>
          <p:nvPr>
            <p:ph type="dt" sz="half" idx="10"/>
          </p:nvPr>
        </p:nvSpPr>
        <p:spPr/>
        <p:txBody>
          <a:bodyPr/>
          <a:lstStyle/>
          <a:p>
            <a:fld id="{1F81261D-CC63-4BBE-A5C5-5D8F1B811090}" type="datetimeFigureOut">
              <a:rPr lang="es-ES" smtClean="0"/>
              <a:t>05/06/2021</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CA01A384-B5AF-4668-A0BB-82C7C24EA529}" type="slidenum">
              <a:rPr lang="es-ES" smtClean="0"/>
              <a:t>‹Nº›</a:t>
            </a:fld>
            <a:endParaRPr lang="es-ES"/>
          </a:p>
        </p:txBody>
      </p:sp>
    </p:spTree>
    <p:extLst>
      <p:ext uri="{BB962C8B-B14F-4D97-AF65-F5344CB8AC3E}">
        <p14:creationId xmlns:p14="http://schemas.microsoft.com/office/powerpoint/2010/main" val="2820955926"/>
      </p:ext>
    </p:extLst>
  </p:cSld>
  <p:clrMapOvr>
    <a:masterClrMapping/>
  </p:clrMapOvr>
  <p:transition spd="slow">
    <p:cove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p:cNvSpPr>
            <a:spLocks noGrp="1"/>
          </p:cNvSpPr>
          <p:nvPr>
            <p:ph type="dt" sz="half" idx="10"/>
          </p:nvPr>
        </p:nvSpPr>
        <p:spPr/>
        <p:txBody>
          <a:bodyPr/>
          <a:lstStyle/>
          <a:p>
            <a:fld id="{1F81261D-CC63-4BBE-A5C5-5D8F1B811090}" type="datetimeFigureOut">
              <a:rPr lang="es-ES" smtClean="0"/>
              <a:t>05/06/2021</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CA01A384-B5AF-4668-A0BB-82C7C24EA529}" type="slidenum">
              <a:rPr lang="es-ES" smtClean="0"/>
              <a:t>‹Nº›</a:t>
            </a:fld>
            <a:endParaRPr lang="es-ES"/>
          </a:p>
        </p:txBody>
      </p:sp>
    </p:spTree>
    <p:extLst>
      <p:ext uri="{BB962C8B-B14F-4D97-AF65-F5344CB8AC3E}">
        <p14:creationId xmlns:p14="http://schemas.microsoft.com/office/powerpoint/2010/main" val="2902597742"/>
      </p:ext>
    </p:extLst>
  </p:cSld>
  <p:clrMapOvr>
    <a:masterClrMapping/>
  </p:clrMapOvr>
  <p:transition spd="slow">
    <p:cove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1F81261D-CC63-4BBE-A5C5-5D8F1B811090}" type="datetimeFigureOut">
              <a:rPr lang="es-ES" smtClean="0"/>
              <a:t>05/06/2021</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CA01A384-B5AF-4668-A0BB-82C7C24EA529}" type="slidenum">
              <a:rPr lang="es-ES" smtClean="0"/>
              <a:t>‹Nº›</a:t>
            </a:fld>
            <a:endParaRPr lang="es-ES"/>
          </a:p>
        </p:txBody>
      </p:sp>
    </p:spTree>
    <p:extLst>
      <p:ext uri="{BB962C8B-B14F-4D97-AF65-F5344CB8AC3E}">
        <p14:creationId xmlns:p14="http://schemas.microsoft.com/office/powerpoint/2010/main" val="555929040"/>
      </p:ext>
    </p:extLst>
  </p:cSld>
  <p:clrMapOvr>
    <a:masterClrMapping/>
  </p:clrMapOvr>
  <p:transition spd="slow">
    <p:cove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p:cNvSpPr>
            <a:spLocks noGrp="1"/>
          </p:cNvSpPr>
          <p:nvPr>
            <p:ph type="dt" sz="half" idx="10"/>
          </p:nvPr>
        </p:nvSpPr>
        <p:spPr/>
        <p:txBody>
          <a:bodyPr/>
          <a:lstStyle/>
          <a:p>
            <a:fld id="{1F81261D-CC63-4BBE-A5C5-5D8F1B811090}" type="datetimeFigureOut">
              <a:rPr lang="es-ES" smtClean="0"/>
              <a:t>05/06/2021</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CA01A384-B5AF-4668-A0BB-82C7C24EA529}" type="slidenum">
              <a:rPr lang="es-ES" smtClean="0"/>
              <a:t>‹Nº›</a:t>
            </a:fld>
            <a:endParaRPr lang="es-ES"/>
          </a:p>
        </p:txBody>
      </p:sp>
    </p:spTree>
    <p:extLst>
      <p:ext uri="{BB962C8B-B14F-4D97-AF65-F5344CB8AC3E}">
        <p14:creationId xmlns:p14="http://schemas.microsoft.com/office/powerpoint/2010/main" val="2062336895"/>
      </p:ext>
    </p:extLst>
  </p:cSld>
  <p:clrMapOvr>
    <a:masterClrMapping/>
  </p:clrMapOvr>
  <p:transition spd="slow">
    <p:cove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p:cNvSpPr>
            <a:spLocks noGrp="1"/>
          </p:cNvSpPr>
          <p:nvPr>
            <p:ph type="dt" sz="half" idx="10"/>
          </p:nvPr>
        </p:nvSpPr>
        <p:spPr/>
        <p:txBody>
          <a:bodyPr/>
          <a:lstStyle/>
          <a:p>
            <a:fld id="{1F81261D-CC63-4BBE-A5C5-5D8F1B811090}" type="datetimeFigureOut">
              <a:rPr lang="es-ES" smtClean="0"/>
              <a:t>05/06/2021</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CA01A384-B5AF-4668-A0BB-82C7C24EA529}" type="slidenum">
              <a:rPr lang="es-ES" smtClean="0"/>
              <a:t>‹Nº›</a:t>
            </a:fld>
            <a:endParaRPr lang="es-ES"/>
          </a:p>
        </p:txBody>
      </p:sp>
    </p:spTree>
    <p:extLst>
      <p:ext uri="{BB962C8B-B14F-4D97-AF65-F5344CB8AC3E}">
        <p14:creationId xmlns:p14="http://schemas.microsoft.com/office/powerpoint/2010/main" val="4159901885"/>
      </p:ext>
    </p:extLst>
  </p:cSld>
  <p:clrMapOvr>
    <a:masterClrMapping/>
  </p:clrMapOvr>
  <p:transition spd="slow">
    <p:cove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fecha 2"/>
          <p:cNvSpPr>
            <a:spLocks noGrp="1"/>
          </p:cNvSpPr>
          <p:nvPr>
            <p:ph type="dt" sz="half" idx="10"/>
          </p:nvPr>
        </p:nvSpPr>
        <p:spPr/>
        <p:txBody>
          <a:bodyPr/>
          <a:lstStyle/>
          <a:p>
            <a:fld id="{1F81261D-CC63-4BBE-A5C5-5D8F1B811090}" type="datetimeFigureOut">
              <a:rPr lang="es-ES" smtClean="0"/>
              <a:t>05/06/2021</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CA01A384-B5AF-4668-A0BB-82C7C24EA529}" type="slidenum">
              <a:rPr lang="es-ES" smtClean="0"/>
              <a:t>‹Nº›</a:t>
            </a:fld>
            <a:endParaRPr lang="es-ES"/>
          </a:p>
        </p:txBody>
      </p:sp>
    </p:spTree>
    <p:extLst>
      <p:ext uri="{BB962C8B-B14F-4D97-AF65-F5344CB8AC3E}">
        <p14:creationId xmlns:p14="http://schemas.microsoft.com/office/powerpoint/2010/main" val="3773930632"/>
      </p:ext>
    </p:extLst>
  </p:cSld>
  <p:clrMapOvr>
    <a:masterClrMapping/>
  </p:clrMapOvr>
  <p:transition spd="slow">
    <p:cove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1F81261D-CC63-4BBE-A5C5-5D8F1B811090}" type="datetimeFigureOut">
              <a:rPr lang="es-ES" smtClean="0"/>
              <a:t>05/06/2021</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CA01A384-B5AF-4668-A0BB-82C7C24EA529}" type="slidenum">
              <a:rPr lang="es-ES" smtClean="0"/>
              <a:t>‹Nº›</a:t>
            </a:fld>
            <a:endParaRPr lang="es-ES"/>
          </a:p>
        </p:txBody>
      </p:sp>
    </p:spTree>
    <p:extLst>
      <p:ext uri="{BB962C8B-B14F-4D97-AF65-F5344CB8AC3E}">
        <p14:creationId xmlns:p14="http://schemas.microsoft.com/office/powerpoint/2010/main" val="2483598644"/>
      </p:ext>
    </p:extLst>
  </p:cSld>
  <p:clrMapOvr>
    <a:masterClrMapping/>
  </p:clrMapOvr>
  <p:transition spd="slow">
    <p:cove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1F81261D-CC63-4BBE-A5C5-5D8F1B811090}" type="datetimeFigureOut">
              <a:rPr lang="es-ES" smtClean="0"/>
              <a:t>05/06/2021</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CA01A384-B5AF-4668-A0BB-82C7C24EA529}" type="slidenum">
              <a:rPr lang="es-ES" smtClean="0"/>
              <a:t>‹Nº›</a:t>
            </a:fld>
            <a:endParaRPr lang="es-ES"/>
          </a:p>
        </p:txBody>
      </p:sp>
    </p:spTree>
    <p:extLst>
      <p:ext uri="{BB962C8B-B14F-4D97-AF65-F5344CB8AC3E}">
        <p14:creationId xmlns:p14="http://schemas.microsoft.com/office/powerpoint/2010/main" val="1589432550"/>
      </p:ext>
    </p:extLst>
  </p:cSld>
  <p:clrMapOvr>
    <a:masterClrMapping/>
  </p:clrMapOvr>
  <p:transition spd="slow">
    <p:cove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1F81261D-CC63-4BBE-A5C5-5D8F1B811090}" type="datetimeFigureOut">
              <a:rPr lang="es-ES" smtClean="0"/>
              <a:t>05/06/2021</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CA01A384-B5AF-4668-A0BB-82C7C24EA529}" type="slidenum">
              <a:rPr lang="es-ES" smtClean="0"/>
              <a:t>‹Nº›</a:t>
            </a:fld>
            <a:endParaRPr lang="es-ES"/>
          </a:p>
        </p:txBody>
      </p:sp>
    </p:spTree>
    <p:extLst>
      <p:ext uri="{BB962C8B-B14F-4D97-AF65-F5344CB8AC3E}">
        <p14:creationId xmlns:p14="http://schemas.microsoft.com/office/powerpoint/2010/main" val="3629913020"/>
      </p:ext>
    </p:extLst>
  </p:cSld>
  <p:clrMapOvr>
    <a:masterClrMapping/>
  </p:clrMapOvr>
  <p:transition spd="slow">
    <p:cove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p:cNvSpPr>
            <a:spLocks noGrp="1"/>
          </p:cNvSpPr>
          <p:nvPr>
            <p:ph type="dt" sz="half" idx="10"/>
          </p:nvPr>
        </p:nvSpPr>
        <p:spPr/>
        <p:txBody>
          <a:bodyPr/>
          <a:lstStyle/>
          <a:p>
            <a:fld id="{1F81261D-CC63-4BBE-A5C5-5D8F1B811090}" type="datetimeFigureOut">
              <a:rPr lang="es-ES" smtClean="0"/>
              <a:t>05/06/2021</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CA01A384-B5AF-4668-A0BB-82C7C24EA529}" type="slidenum">
              <a:rPr lang="es-ES" smtClean="0"/>
              <a:t>‹Nº›</a:t>
            </a:fld>
            <a:endParaRPr lang="es-ES"/>
          </a:p>
        </p:txBody>
      </p:sp>
    </p:spTree>
    <p:extLst>
      <p:ext uri="{BB962C8B-B14F-4D97-AF65-F5344CB8AC3E}">
        <p14:creationId xmlns:p14="http://schemas.microsoft.com/office/powerpoint/2010/main" val="820468801"/>
      </p:ext>
    </p:extLst>
  </p:cSld>
  <p:clrMapOvr>
    <a:masterClrMapping/>
  </p:clrMapOvr>
  <p:transition spd="slow">
    <p:cove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p:cNvSpPr>
            <a:spLocks noGrp="1"/>
          </p:cNvSpPr>
          <p:nvPr>
            <p:ph type="dt" sz="half" idx="10"/>
          </p:nvPr>
        </p:nvSpPr>
        <p:spPr/>
        <p:txBody>
          <a:bodyPr/>
          <a:lstStyle/>
          <a:p>
            <a:fld id="{1F81261D-CC63-4BBE-A5C5-5D8F1B811090}" type="datetimeFigureOut">
              <a:rPr lang="es-ES" smtClean="0"/>
              <a:t>05/06/2021</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CA01A384-B5AF-4668-A0BB-82C7C24EA529}" type="slidenum">
              <a:rPr lang="es-ES" smtClean="0"/>
              <a:t>‹Nº›</a:t>
            </a:fld>
            <a:endParaRPr lang="es-ES"/>
          </a:p>
        </p:txBody>
      </p:sp>
    </p:spTree>
    <p:extLst>
      <p:ext uri="{BB962C8B-B14F-4D97-AF65-F5344CB8AC3E}">
        <p14:creationId xmlns:p14="http://schemas.microsoft.com/office/powerpoint/2010/main" val="3658607743"/>
      </p:ext>
    </p:extLst>
  </p:cSld>
  <p:clrMapOvr>
    <a:masterClrMapping/>
  </p:clrMapOvr>
  <p:transition spd="slow">
    <p:cove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Marcador de fecha 3"/>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20618429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6000" b="-6000"/>
          </a:stretch>
        </a:blip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F81261D-CC63-4BBE-A5C5-5D8F1B811090}" type="datetimeFigureOut">
              <a:rPr lang="es-ES" smtClean="0"/>
              <a:t>05/06/2021</a:t>
            </a:fld>
            <a:endParaRPr lang="es-ES"/>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01A384-B5AF-4668-A0BB-82C7C24EA529}" type="slidenum">
              <a:rPr lang="es-ES" smtClean="0"/>
              <a:t>‹Nº›</a:t>
            </a:fld>
            <a:endParaRPr lang="es-ES"/>
          </a:p>
        </p:txBody>
      </p:sp>
    </p:spTree>
    <p:extLst>
      <p:ext uri="{BB962C8B-B14F-4D97-AF65-F5344CB8AC3E}">
        <p14:creationId xmlns:p14="http://schemas.microsoft.com/office/powerpoint/2010/main" val="37149547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cover/>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s-ES" smtClean="0">
              <a:solidFill>
                <a:srgbClr val="000000"/>
              </a:solidFill>
            </a:endParaRPr>
          </a:p>
        </p:txBody>
      </p:sp>
    </p:spTree>
    <p:extLst>
      <p:ext uri="{BB962C8B-B14F-4D97-AF65-F5344CB8AC3E}">
        <p14:creationId xmlns:p14="http://schemas.microsoft.com/office/powerpoint/2010/main" val="2400272108"/>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microsoft.com/office/2007/relationships/hdphoto" Target="../media/hdphoto11.wdp"/><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microsoft.com/office/2007/relationships/hdphoto" Target="../media/hdphoto12.wdp"/><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microsoft.com/office/2007/relationships/hdphoto" Target="../media/hdphoto13.wdp"/><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microsoft.com/office/2007/relationships/hdphoto" Target="../media/hdphoto14.wdp"/><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microsoft.com/office/2007/relationships/hdphoto" Target="../media/hdphoto15.wdp"/><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microsoft.com/office/2007/relationships/hdphoto" Target="../media/hdphoto16.wdp"/><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microsoft.com/office/2007/relationships/hdphoto" Target="../media/hdphoto17.wdp"/><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microsoft.com/office/2007/relationships/hdphoto" Target="../media/hdphoto18.wdp"/><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microsoft.com/office/2007/relationships/hdphoto" Target="../media/hdphoto19.wdp"/><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hyperlink" Target="https://vk.com/mispps" TargetMode="External"/><Relationship Id="rId3" Type="http://schemas.openxmlformats.org/officeDocument/2006/relationships/image" Target="../media/image21.png"/><Relationship Id="rId7" Type="http://schemas.openxmlformats.org/officeDocument/2006/relationships/hyperlink" Target="https://www.facebook.com/mispps" TargetMode="External"/><Relationship Id="rId12" Type="http://schemas.openxmlformats.org/officeDocument/2006/relationships/image" Target="../media/image2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3.png"/><Relationship Id="rId11" Type="http://schemas.openxmlformats.org/officeDocument/2006/relationships/hyperlink" Target="https://plus.google.com/+Mispps/" TargetMode="External"/><Relationship Id="rId5" Type="http://schemas.openxmlformats.org/officeDocument/2006/relationships/image" Target="../media/image22.png"/><Relationship Id="rId10" Type="http://schemas.openxmlformats.org/officeDocument/2006/relationships/image" Target="../media/image2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2813221" y="3016762"/>
            <a:ext cx="6738551" cy="1200329"/>
          </a:xfrm>
          <a:prstGeom prst="rect">
            <a:avLst/>
          </a:prstGeom>
          <a:effectLst>
            <a:outerShdw blurRad="50800" dist="12700" dir="5400000" algn="ctr" rotWithShape="0">
              <a:srgbClr val="000000">
                <a:alpha val="43137"/>
              </a:srgbClr>
            </a:outerShdw>
          </a:effectLst>
        </p:spPr>
        <p:txBody>
          <a:bodyPr wrap="square">
            <a:spAutoFit/>
          </a:bodyPr>
          <a:lstStyle/>
          <a:p>
            <a:pPr algn="ctr"/>
            <a:r>
              <a:rPr lang="es-ES" sz="2400" b="1" dirty="0">
                <a:solidFill>
                  <a:schemeClr val="bg1"/>
                </a:solidFill>
                <a:effectLst>
                  <a:outerShdw blurRad="38100" dist="114300" dir="2700000" algn="tl">
                    <a:srgbClr val="000000">
                      <a:alpha val="43137"/>
                    </a:srgbClr>
                  </a:outerShdw>
                </a:effectLst>
              </a:rPr>
              <a:t>Violaciones, mutilación genital, represión, embarazo precoz... El estremecedor relato de nacer niña en muchas partes del planeta</a:t>
            </a:r>
          </a:p>
        </p:txBody>
      </p:sp>
    </p:spTree>
    <p:extLst>
      <p:ext uri="{BB962C8B-B14F-4D97-AF65-F5344CB8AC3E}">
        <p14:creationId xmlns:p14="http://schemas.microsoft.com/office/powerpoint/2010/main" val="2170500559"/>
      </p:ext>
    </p:extLst>
  </p:cSld>
  <p:clrMapOvr>
    <a:masterClrMapping/>
  </p:clrMapOvr>
  <p:transition spd="slow">
    <p:cover/>
    <p:sndAc>
      <p:stSnd>
        <p:snd r:embed="rId2" name="MAMADY_KEITA_-_KASSA.wav"/>
      </p:stSnd>
    </p:sndAc>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751437" y="1532914"/>
            <a:ext cx="7183395" cy="3785652"/>
          </a:xfrm>
          <a:prstGeom prst="rect">
            <a:avLst/>
          </a:prstGeom>
          <a:effectLst>
            <a:outerShdw blurRad="50800" dist="12700" dir="5400000" algn="ctr" rotWithShape="0">
              <a:srgbClr val="000000">
                <a:alpha val="43137"/>
              </a:srgbClr>
            </a:outerShdw>
          </a:effectLst>
        </p:spPr>
        <p:txBody>
          <a:bodyPr wrap="square">
            <a:spAutoFit/>
          </a:bodyPr>
          <a:lstStyle/>
          <a:p>
            <a:pPr algn="just"/>
            <a:r>
              <a:rPr lang="es-ES" sz="2000" b="1" dirty="0">
                <a:solidFill>
                  <a:schemeClr val="bg1"/>
                </a:solidFill>
                <a:effectLst>
                  <a:outerShdw blurRad="38100" dist="114300" dir="2700000" algn="tl">
                    <a:srgbClr val="000000">
                      <a:alpha val="43137"/>
                    </a:srgbClr>
                  </a:outerShdw>
                </a:effectLst>
              </a:rPr>
              <a:t>Sierra Leona es uno de los peores lugares del mundo para ser niña. En este país del África occidental, habitado por unos seis millones de personas, desgarrado por una cruenta guerra civil que duró más de una década y devastado por el </a:t>
            </a:r>
            <a:r>
              <a:rPr lang="es-ES" sz="2000" b="1" dirty="0" err="1">
                <a:solidFill>
                  <a:schemeClr val="bg1"/>
                </a:solidFill>
                <a:effectLst>
                  <a:outerShdw blurRad="38100" dist="114300" dir="2700000" algn="tl">
                    <a:srgbClr val="000000">
                      <a:alpha val="43137"/>
                    </a:srgbClr>
                  </a:outerShdw>
                </a:effectLst>
              </a:rPr>
              <a:t>Ébola</a:t>
            </a:r>
            <a:r>
              <a:rPr lang="es-ES" sz="2000" b="1" dirty="0">
                <a:solidFill>
                  <a:schemeClr val="bg1"/>
                </a:solidFill>
                <a:effectLst>
                  <a:outerShdw blurRad="38100" dist="114300" dir="2700000" algn="tl">
                    <a:srgbClr val="000000">
                      <a:alpha val="43137"/>
                    </a:srgbClr>
                  </a:outerShdw>
                </a:effectLst>
              </a:rPr>
              <a:t>, el simple hecho de nacer niña se traduce en una vida de barreras y tradiciones que a menudo dan más valor a su cuerpo que a su mente.</a:t>
            </a:r>
          </a:p>
          <a:p>
            <a:pPr algn="just"/>
            <a:endParaRPr lang="es-ES" sz="2000" b="1" dirty="0">
              <a:solidFill>
                <a:schemeClr val="bg1"/>
              </a:solidFill>
              <a:effectLst>
                <a:outerShdw blurRad="38100" dist="114300" dir="2700000" algn="tl">
                  <a:srgbClr val="000000">
                    <a:alpha val="43137"/>
                  </a:srgbClr>
                </a:outerShdw>
              </a:effectLst>
            </a:endParaRPr>
          </a:p>
          <a:p>
            <a:pPr algn="just"/>
            <a:r>
              <a:rPr lang="es-ES" sz="2000" b="1" dirty="0">
                <a:solidFill>
                  <a:schemeClr val="bg1"/>
                </a:solidFill>
                <a:effectLst>
                  <a:outerShdw blurRad="38100" dist="114300" dir="2700000" algn="tl">
                    <a:srgbClr val="000000">
                      <a:alpha val="43137"/>
                    </a:srgbClr>
                  </a:outerShdw>
                </a:effectLst>
              </a:rPr>
              <a:t>La mayoría de las mujeres de Sierra Leona –el 90% según Unicef– han sido sometidas a la mutilación genital, una práctica que las inicia en la vida adulta y supuestamente las hace más deseables para el matrimonio, pero que también es un método de represión sexual profundamente arraigado en su cultura.</a:t>
            </a:r>
          </a:p>
        </p:txBody>
      </p:sp>
    </p:spTree>
    <p:extLst>
      <p:ext uri="{BB962C8B-B14F-4D97-AF65-F5344CB8AC3E}">
        <p14:creationId xmlns:p14="http://schemas.microsoft.com/office/powerpoint/2010/main" val="887598140"/>
      </p:ext>
    </p:extLst>
  </p:cSld>
  <p:clrMapOvr>
    <a:masterClrMapping/>
  </p:clrMapOvr>
  <mc:AlternateContent xmlns:mc="http://schemas.openxmlformats.org/markup-compatibility/2006" xmlns:p14="http://schemas.microsoft.com/office/powerpoint/2010/main">
    <mc:Choice Requires="p14">
      <p:transition spd="slow" p14:dur="1500">
        <p:cover/>
      </p:transition>
    </mc:Choice>
    <mc:Fallback xmlns="">
      <p:transition spd="slow">
        <p:cover/>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421926" y="1579764"/>
            <a:ext cx="7648830" cy="3785652"/>
          </a:xfrm>
          <a:prstGeom prst="rect">
            <a:avLst/>
          </a:prstGeom>
          <a:effectLst>
            <a:outerShdw blurRad="50800" dist="12700" dir="5400000" algn="ctr" rotWithShape="0">
              <a:srgbClr val="000000">
                <a:alpha val="43137"/>
              </a:srgbClr>
            </a:outerShdw>
          </a:effectLst>
        </p:spPr>
        <p:txBody>
          <a:bodyPr wrap="square">
            <a:spAutoFit/>
          </a:bodyPr>
          <a:lstStyle/>
          <a:p>
            <a:pPr algn="just"/>
            <a:r>
              <a:rPr lang="es-ES" sz="2000" b="1" dirty="0">
                <a:solidFill>
                  <a:schemeClr val="bg1"/>
                </a:solidFill>
                <a:effectLst>
                  <a:outerShdw blurRad="38100" dist="114300" dir="2700000" algn="tl">
                    <a:srgbClr val="000000">
                      <a:alpha val="43137"/>
                    </a:srgbClr>
                  </a:outerShdw>
                </a:effectLst>
              </a:rPr>
              <a:t>Casi la mitad de las chicas se casan antes de los 18 años, y muchas se quedan embarazadas mucho más jóvenes, a menudo en su segundo o tercer ciclo menstrual. Muchas son víctimas de la violencia sexual; las violaciones suelen quedar impunes. En 2013 más del 25% de las sierraleonesas de entre 15 y 19 años estaban embarazadas o ya eran madres, lo que supone una de las tasas de gestación más elevadas del mundo para esa franja de edad.</a:t>
            </a:r>
          </a:p>
          <a:p>
            <a:pPr algn="just"/>
            <a:endParaRPr lang="es-ES" sz="2000" b="1" dirty="0">
              <a:solidFill>
                <a:schemeClr val="bg1"/>
              </a:solidFill>
              <a:effectLst>
                <a:outerShdw blurRad="38100" dist="114300" dir="2700000" algn="tl">
                  <a:srgbClr val="000000">
                    <a:alpha val="43137"/>
                  </a:srgbClr>
                </a:outerShdw>
              </a:effectLst>
            </a:endParaRPr>
          </a:p>
          <a:p>
            <a:pPr algn="just"/>
            <a:r>
              <a:rPr lang="es-ES" sz="2000" b="1" dirty="0">
                <a:solidFill>
                  <a:schemeClr val="bg1"/>
                </a:solidFill>
                <a:effectLst>
                  <a:outerShdw blurRad="38100" dist="114300" dir="2700000" algn="tl">
                    <a:srgbClr val="000000">
                      <a:alpha val="43137"/>
                    </a:srgbClr>
                  </a:outerShdw>
                </a:effectLst>
              </a:rPr>
              <a:t>Y demasiadas mueren en el parto: es el porcentaje más alto del mundo, según estimaciones de la Organización Mundial de la Salud y otras entidades internacionales. La mutilación genital femenina puede elevar el riesgo de sufrir complicaciones obstétricas.</a:t>
            </a:r>
          </a:p>
        </p:txBody>
      </p:sp>
    </p:spTree>
    <p:extLst>
      <p:ext uri="{BB962C8B-B14F-4D97-AF65-F5344CB8AC3E}">
        <p14:creationId xmlns:p14="http://schemas.microsoft.com/office/powerpoint/2010/main" val="2900699187"/>
      </p:ext>
    </p:extLst>
  </p:cSld>
  <p:clrMapOvr>
    <a:masterClrMapping/>
  </p:clrMapOvr>
  <p:transition spd="slow">
    <p:cove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445740" y="553117"/>
            <a:ext cx="9662984" cy="5940088"/>
          </a:xfrm>
          <a:prstGeom prst="rect">
            <a:avLst/>
          </a:prstGeom>
          <a:effectLst>
            <a:outerShdw blurRad="50800" dist="12700" dir="5400000" algn="ctr" rotWithShape="0">
              <a:srgbClr val="000000">
                <a:alpha val="43137"/>
              </a:srgbClr>
            </a:outerShdw>
          </a:effectLst>
        </p:spPr>
        <p:txBody>
          <a:bodyPr wrap="square">
            <a:spAutoFit/>
          </a:bodyPr>
          <a:lstStyle/>
          <a:p>
            <a:pPr algn="just"/>
            <a:r>
              <a:rPr lang="es-ES" sz="2000" b="1" dirty="0">
                <a:solidFill>
                  <a:schemeClr val="bg1"/>
                </a:solidFill>
                <a:effectLst>
                  <a:outerShdw blurRad="50800" dist="114300" dir="5400000" algn="ctr" rotWithShape="0">
                    <a:srgbClr val="000000">
                      <a:alpha val="43137"/>
                    </a:srgbClr>
                  </a:outerShdw>
                </a:effectLst>
              </a:rPr>
              <a:t>«Si vas a las provincias te encuentras con chicas de 13 años, de 15 años, ya casadas y con sus bebés en brazos», dice </a:t>
            </a:r>
            <a:r>
              <a:rPr lang="es-ES" sz="2000" b="1" dirty="0" err="1">
                <a:solidFill>
                  <a:schemeClr val="bg1"/>
                </a:solidFill>
                <a:effectLst>
                  <a:outerShdw blurRad="50800" dist="114300" dir="5400000" algn="ctr" rotWithShape="0">
                    <a:srgbClr val="000000">
                      <a:alpha val="43137"/>
                    </a:srgbClr>
                  </a:outerShdw>
                </a:effectLst>
              </a:rPr>
              <a:t>Annie</a:t>
            </a:r>
            <a:r>
              <a:rPr lang="es-ES" sz="2000" b="1" dirty="0">
                <a:solidFill>
                  <a:schemeClr val="bg1"/>
                </a:solidFill>
                <a:effectLst>
                  <a:outerShdw blurRad="50800" dist="114300" dir="5400000" algn="ctr" rotWithShape="0">
                    <a:srgbClr val="000000">
                      <a:alpha val="43137"/>
                    </a:srgbClr>
                  </a:outerShdw>
                </a:effectLst>
              </a:rPr>
              <a:t> </a:t>
            </a:r>
            <a:r>
              <a:rPr lang="es-ES" sz="2000" b="1" dirty="0" err="1">
                <a:solidFill>
                  <a:schemeClr val="bg1"/>
                </a:solidFill>
                <a:effectLst>
                  <a:outerShdw blurRad="50800" dist="114300" dir="5400000" algn="ctr" rotWithShape="0">
                    <a:srgbClr val="000000">
                      <a:alpha val="43137"/>
                    </a:srgbClr>
                  </a:outerShdw>
                </a:effectLst>
              </a:rPr>
              <a:t>Mafinda</a:t>
            </a:r>
            <a:r>
              <a:rPr lang="es-ES" sz="2000" b="1" dirty="0">
                <a:solidFill>
                  <a:schemeClr val="bg1"/>
                </a:solidFill>
                <a:effectLst>
                  <a:outerShdw blurRad="50800" dist="114300" dir="5400000" algn="ctr" rotWithShape="0">
                    <a:srgbClr val="000000">
                      <a:alpha val="43137"/>
                    </a:srgbClr>
                  </a:outerShdw>
                </a:effectLst>
              </a:rPr>
              <a:t>, comadrona del </a:t>
            </a:r>
            <a:r>
              <a:rPr lang="es-ES" sz="2000" b="1" dirty="0" err="1">
                <a:solidFill>
                  <a:schemeClr val="bg1"/>
                </a:solidFill>
                <a:effectLst>
                  <a:outerShdw blurRad="50800" dist="114300" dir="5400000" algn="ctr" rotWithShape="0">
                    <a:srgbClr val="000000">
                      <a:alpha val="43137"/>
                    </a:srgbClr>
                  </a:outerShdw>
                </a:effectLst>
              </a:rPr>
              <a:t>Rainbo</a:t>
            </a:r>
            <a:r>
              <a:rPr lang="es-ES" sz="2000" b="1" dirty="0">
                <a:solidFill>
                  <a:schemeClr val="bg1"/>
                </a:solidFill>
                <a:effectLst>
                  <a:outerShdw blurRad="50800" dist="114300" dir="5400000" algn="ctr" rotWithShape="0">
                    <a:srgbClr val="000000">
                      <a:alpha val="43137"/>
                    </a:srgbClr>
                  </a:outerShdw>
                </a:effectLst>
              </a:rPr>
              <a:t> Center, que ayuda a víctimas de la violencia sexual en Freetown, la capital de Sierra Leona. Muchas de las pacientes atendidas en este centro tienen entre 12 y 15 años.</a:t>
            </a:r>
          </a:p>
          <a:p>
            <a:pPr algn="just"/>
            <a:endParaRPr lang="es-ES" sz="2000" b="1" dirty="0">
              <a:solidFill>
                <a:schemeClr val="bg1"/>
              </a:solidFill>
              <a:effectLst>
                <a:outerShdw blurRad="50800" dist="114300" dir="5400000" algn="ctr" rotWithShape="0">
                  <a:srgbClr val="000000">
                    <a:alpha val="43137"/>
                  </a:srgbClr>
                </a:outerShdw>
              </a:effectLst>
            </a:endParaRPr>
          </a:p>
          <a:p>
            <a:pPr algn="just"/>
            <a:r>
              <a:rPr lang="es-ES" sz="2000" b="1" dirty="0">
                <a:solidFill>
                  <a:schemeClr val="bg1"/>
                </a:solidFill>
                <a:effectLst>
                  <a:outerShdw blurRad="50800" dist="114300" dir="5400000" algn="ctr" rotWithShape="0">
                    <a:srgbClr val="000000">
                      <a:alpha val="43137"/>
                    </a:srgbClr>
                  </a:outerShdw>
                </a:effectLst>
              </a:rPr>
              <a:t>    La mayoría de las mujeres de Sierra Leona –el 90% según Unicef– han sido sometidas a la mutilación genital</a:t>
            </a:r>
          </a:p>
          <a:p>
            <a:pPr algn="just"/>
            <a:endParaRPr lang="es-ES" sz="2000" b="1" dirty="0">
              <a:solidFill>
                <a:schemeClr val="bg1"/>
              </a:solidFill>
              <a:effectLst>
                <a:outerShdw blurRad="50800" dist="114300" dir="5400000" algn="ctr" rotWithShape="0">
                  <a:srgbClr val="000000">
                    <a:alpha val="43137"/>
                  </a:srgbClr>
                </a:outerShdw>
              </a:effectLst>
            </a:endParaRPr>
          </a:p>
          <a:p>
            <a:pPr algn="just"/>
            <a:r>
              <a:rPr lang="es-ES" sz="2000" b="1" dirty="0">
                <a:solidFill>
                  <a:schemeClr val="bg1"/>
                </a:solidFill>
                <a:effectLst>
                  <a:outerShdw blurRad="50800" dist="114300" dir="5400000" algn="ctr" rotWithShape="0">
                    <a:srgbClr val="000000">
                      <a:alpha val="43137"/>
                    </a:srgbClr>
                  </a:outerShdw>
                </a:effectLst>
              </a:rPr>
              <a:t>Cuando conocí a Sarah en Freetown, una ciudad que se levanta sobre una península montañosa junto a un puerto rutilante, tenía 14 años y estaba embarazada de seis meses, aunque parecía varios años más joven. Hablaba en un susurro, era bajita y menuda, llevaba las uñas de los pies pintadas de rojo y el pelo bien recogido bajo un pañuelo de color melocotón. Me contó que la había violado un muchacho, vecino de su familia, que se marchó de la ciudad tras la supuesta agresión.</a:t>
            </a:r>
          </a:p>
          <a:p>
            <a:pPr algn="just"/>
            <a:endParaRPr lang="es-ES" sz="2000" b="1" dirty="0">
              <a:solidFill>
                <a:schemeClr val="bg1"/>
              </a:solidFill>
              <a:effectLst>
                <a:outerShdw blurRad="50800" dist="114300" dir="5400000" algn="ctr" rotWithShape="0">
                  <a:srgbClr val="000000">
                    <a:alpha val="43137"/>
                  </a:srgbClr>
                </a:outerShdw>
              </a:effectLst>
            </a:endParaRPr>
          </a:p>
          <a:p>
            <a:pPr algn="just"/>
            <a:r>
              <a:rPr lang="es-ES" sz="2000" b="1" dirty="0">
                <a:solidFill>
                  <a:schemeClr val="bg1"/>
                </a:solidFill>
                <a:effectLst>
                  <a:outerShdw blurRad="50800" dist="114300" dir="5400000" algn="ctr" rotWithShape="0">
                    <a:srgbClr val="000000">
                      <a:alpha val="43137"/>
                    </a:srgbClr>
                  </a:outerShdw>
                </a:effectLst>
              </a:rPr>
              <a:t>Cuando su madre se enteró de que estaba embarazada, la echó de casa. Ahora Sarah (cuyo apellido nos reservamos) vive con la madre del chico que según ella la forzó. La madre del supuesto violador fue la única que se prestó a acogerla; en Sierra Leona las mujeres suelen vivir con la familia del esposo.</a:t>
            </a:r>
          </a:p>
        </p:txBody>
      </p:sp>
    </p:spTree>
    <p:extLst>
      <p:ext uri="{BB962C8B-B14F-4D97-AF65-F5344CB8AC3E}">
        <p14:creationId xmlns:p14="http://schemas.microsoft.com/office/powerpoint/2010/main" val="802988367"/>
      </p:ext>
    </p:extLst>
  </p:cSld>
  <p:clrMapOvr>
    <a:masterClrMapping/>
  </p:clrMapOvr>
  <p:transition spd="slow">
    <p:cove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2720289" y="309434"/>
            <a:ext cx="6800850" cy="4533900"/>
          </a:xfrm>
          <a:prstGeom prst="rect">
            <a:avLst/>
          </a:prstGeom>
          <a:effectLst>
            <a:outerShdw blurRad="50800" dist="101600" dir="5400000" algn="ctr" rotWithShape="0">
              <a:srgbClr val="000000">
                <a:alpha val="43137"/>
              </a:srgbClr>
            </a:outerShdw>
          </a:effectLst>
        </p:spPr>
      </p:pic>
      <p:sp>
        <p:nvSpPr>
          <p:cNvPr id="3" name="Rectángulo 2"/>
          <p:cNvSpPr/>
          <p:nvPr/>
        </p:nvSpPr>
        <p:spPr>
          <a:xfrm>
            <a:off x="1416909" y="5090469"/>
            <a:ext cx="9407610" cy="1477328"/>
          </a:xfrm>
          <a:prstGeom prst="rect">
            <a:avLst/>
          </a:prstGeom>
          <a:effectLst>
            <a:outerShdw blurRad="50800" dist="25400" dir="5400000" algn="ctr" rotWithShape="0">
              <a:srgbClr val="000000">
                <a:alpha val="43137"/>
              </a:srgbClr>
            </a:outerShdw>
          </a:effectLst>
        </p:spPr>
        <p:txBody>
          <a:bodyPr wrap="square">
            <a:spAutoFit/>
          </a:bodyPr>
          <a:lstStyle/>
          <a:p>
            <a:pPr algn="just"/>
            <a:r>
              <a:rPr lang="es-ES" b="1" dirty="0" err="1">
                <a:solidFill>
                  <a:schemeClr val="bg1"/>
                </a:solidFill>
                <a:effectLst>
                  <a:outerShdw blurRad="38100" dist="38100" dir="2700000" algn="tl">
                    <a:srgbClr val="000000">
                      <a:alpha val="43137"/>
                    </a:srgbClr>
                  </a:outerShdw>
                </a:effectLst>
              </a:rPr>
              <a:t>Tahani</a:t>
            </a:r>
            <a:r>
              <a:rPr lang="es-ES" b="1" dirty="0">
                <a:solidFill>
                  <a:schemeClr val="bg1"/>
                </a:solidFill>
                <a:effectLst>
                  <a:outerShdw blurRad="38100" dist="38100" dir="2700000" algn="tl">
                    <a:srgbClr val="000000">
                      <a:alpha val="43137"/>
                    </a:srgbClr>
                  </a:outerShdw>
                </a:effectLst>
              </a:rPr>
              <a:t>, 8 años.</a:t>
            </a:r>
          </a:p>
          <a:p>
            <a:pPr algn="just"/>
            <a:r>
              <a:rPr lang="es-ES" b="1" dirty="0">
                <a:solidFill>
                  <a:schemeClr val="bg1"/>
                </a:solidFill>
                <a:effectLst>
                  <a:outerShdw blurRad="38100" dist="38100" dir="2700000" algn="tl">
                    <a:srgbClr val="000000">
                      <a:alpha val="43137"/>
                    </a:srgbClr>
                  </a:outerShdw>
                </a:effectLst>
              </a:rPr>
              <a:t>«Cada vez que lo veía, me escondía. Odiaba verlo.» </a:t>
            </a:r>
            <a:r>
              <a:rPr lang="es-ES" b="1" dirty="0" err="1">
                <a:solidFill>
                  <a:schemeClr val="bg1"/>
                </a:solidFill>
                <a:effectLst>
                  <a:outerShdw blurRad="38100" dist="38100" dir="2700000" algn="tl">
                    <a:srgbClr val="000000">
                      <a:alpha val="43137"/>
                    </a:srgbClr>
                  </a:outerShdw>
                </a:effectLst>
              </a:rPr>
              <a:t>Tahani</a:t>
            </a:r>
            <a:r>
              <a:rPr lang="es-ES" b="1" dirty="0">
                <a:solidFill>
                  <a:schemeClr val="bg1"/>
                </a:solidFill>
                <a:effectLst>
                  <a:outerShdw blurRad="38100" dist="38100" dir="2700000" algn="tl">
                    <a:srgbClr val="000000">
                      <a:alpha val="43137"/>
                    </a:srgbClr>
                  </a:outerShdw>
                </a:effectLst>
              </a:rPr>
              <a:t> (de rosa) recuerda sus primeros meses de matrimonio con </a:t>
            </a:r>
            <a:r>
              <a:rPr lang="es-ES" b="1" dirty="0" err="1">
                <a:solidFill>
                  <a:schemeClr val="bg1"/>
                </a:solidFill>
                <a:effectLst>
                  <a:outerShdw blurRad="38100" dist="38100" dir="2700000" algn="tl">
                    <a:srgbClr val="000000">
                      <a:alpha val="43137"/>
                    </a:srgbClr>
                  </a:outerShdw>
                </a:effectLst>
              </a:rPr>
              <a:t>Majed</a:t>
            </a:r>
            <a:r>
              <a:rPr lang="es-ES" b="1" dirty="0">
                <a:solidFill>
                  <a:schemeClr val="bg1"/>
                </a:solidFill>
                <a:effectLst>
                  <a:outerShdw blurRad="38100" dist="38100" dir="2700000" algn="tl">
                    <a:srgbClr val="000000">
                      <a:alpha val="43137"/>
                    </a:srgbClr>
                  </a:outerShdw>
                </a:effectLst>
              </a:rPr>
              <a:t>, cuando ella tenía seis años y él, 25. La joven esposa, ahora de ocho años, posó para esta foto con su antigua compañera de clase </a:t>
            </a:r>
            <a:r>
              <a:rPr lang="es-ES" b="1" dirty="0" err="1">
                <a:solidFill>
                  <a:schemeClr val="bg1"/>
                </a:solidFill>
                <a:effectLst>
                  <a:outerShdw blurRad="38100" dist="38100" dir="2700000" algn="tl">
                    <a:srgbClr val="000000">
                      <a:alpha val="43137"/>
                    </a:srgbClr>
                  </a:outerShdw>
                </a:effectLst>
              </a:rPr>
              <a:t>Ghada</a:t>
            </a:r>
            <a:r>
              <a:rPr lang="es-ES" b="1" dirty="0">
                <a:solidFill>
                  <a:schemeClr val="bg1"/>
                </a:solidFill>
                <a:effectLst>
                  <a:outerShdw blurRad="38100" dist="38100" dir="2700000" algn="tl">
                    <a:srgbClr val="000000">
                      <a:alpha val="43137"/>
                    </a:srgbClr>
                  </a:outerShdw>
                </a:effectLst>
              </a:rPr>
              <a:t>, esposa niña también, a la puerta de su casa en </a:t>
            </a:r>
            <a:r>
              <a:rPr lang="es-ES" b="1" dirty="0" err="1">
                <a:solidFill>
                  <a:schemeClr val="bg1"/>
                </a:solidFill>
                <a:effectLst>
                  <a:outerShdw blurRad="38100" dist="38100" dir="2700000" algn="tl">
                    <a:srgbClr val="000000">
                      <a:alpha val="43137"/>
                    </a:srgbClr>
                  </a:outerShdw>
                </a:effectLst>
              </a:rPr>
              <a:t>Hajjah</a:t>
            </a:r>
            <a:r>
              <a:rPr lang="es-ES" b="1"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2621383112"/>
      </p:ext>
    </p:extLst>
  </p:cSld>
  <p:clrMapOvr>
    <a:masterClrMapping/>
  </p:clrMapOvr>
  <p:transition spd="slow">
    <p:cove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2695575" y="119781"/>
            <a:ext cx="6800850" cy="4533900"/>
          </a:xfrm>
          <a:prstGeom prst="rect">
            <a:avLst/>
          </a:prstGeom>
          <a:effectLst>
            <a:outerShdw blurRad="50800" dist="139700" dir="5400000" algn="ctr" rotWithShape="0">
              <a:srgbClr val="000000">
                <a:alpha val="43137"/>
              </a:srgbClr>
            </a:outerShdw>
          </a:effectLst>
        </p:spPr>
      </p:pic>
      <p:sp>
        <p:nvSpPr>
          <p:cNvPr id="3" name="Rectángulo 2"/>
          <p:cNvSpPr/>
          <p:nvPr/>
        </p:nvSpPr>
        <p:spPr>
          <a:xfrm>
            <a:off x="1070919" y="5172664"/>
            <a:ext cx="10050162" cy="1477328"/>
          </a:xfrm>
          <a:prstGeom prst="rect">
            <a:avLst/>
          </a:prstGeom>
          <a:effectLst>
            <a:outerShdw blurRad="50800" dist="38100" dir="5400000" algn="ctr" rotWithShape="0">
              <a:srgbClr val="000000">
                <a:alpha val="43137"/>
              </a:srgbClr>
            </a:outerShdw>
          </a:effectLst>
        </p:spPr>
        <p:txBody>
          <a:bodyPr wrap="square">
            <a:spAutoFit/>
          </a:bodyPr>
          <a:lstStyle/>
          <a:p>
            <a:pPr algn="just"/>
            <a:r>
              <a:rPr lang="es-ES" b="1" dirty="0" err="1">
                <a:solidFill>
                  <a:schemeClr val="bg1"/>
                </a:solidFill>
                <a:effectLst>
                  <a:outerShdw blurRad="50800" dist="38100" dir="5400000" algn="ctr" rotWithShape="0">
                    <a:srgbClr val="000000">
                      <a:alpha val="49000"/>
                    </a:srgbClr>
                  </a:outerShdw>
                </a:effectLst>
              </a:rPr>
              <a:t>Sidaba</a:t>
            </a:r>
            <a:r>
              <a:rPr lang="es-ES" b="1" dirty="0">
                <a:solidFill>
                  <a:schemeClr val="bg1"/>
                </a:solidFill>
                <a:effectLst>
                  <a:outerShdw blurRad="50800" dist="38100" dir="5400000" algn="ctr" rotWithShape="0">
                    <a:srgbClr val="000000">
                      <a:alpha val="49000"/>
                    </a:srgbClr>
                  </a:outerShdw>
                </a:effectLst>
              </a:rPr>
              <a:t> y </a:t>
            </a:r>
            <a:r>
              <a:rPr lang="es-ES" b="1" dirty="0" err="1">
                <a:solidFill>
                  <a:schemeClr val="bg1"/>
                </a:solidFill>
                <a:effectLst>
                  <a:outerShdw blurRad="50800" dist="38100" dir="5400000" algn="ctr" rotWithShape="0">
                    <a:srgbClr val="000000">
                      <a:alpha val="49000"/>
                    </a:srgbClr>
                  </a:outerShdw>
                </a:effectLst>
              </a:rPr>
              <a:t>Galiyaah</a:t>
            </a:r>
            <a:endParaRPr lang="es-ES" b="1" dirty="0">
              <a:solidFill>
                <a:schemeClr val="bg1"/>
              </a:solidFill>
              <a:effectLst>
                <a:outerShdw blurRad="50800" dist="38100" dir="5400000" algn="ctr" rotWithShape="0">
                  <a:srgbClr val="000000">
                    <a:alpha val="49000"/>
                  </a:srgbClr>
                </a:outerShdw>
              </a:effectLst>
            </a:endParaRPr>
          </a:p>
          <a:p>
            <a:pPr algn="just"/>
            <a:r>
              <a:rPr lang="es-ES" b="1" dirty="0">
                <a:solidFill>
                  <a:schemeClr val="bg1"/>
                </a:solidFill>
                <a:effectLst>
                  <a:outerShdw blurRad="50800" dist="38100" dir="5400000" algn="ctr" rotWithShape="0">
                    <a:srgbClr val="000000">
                      <a:alpha val="49000"/>
                    </a:srgbClr>
                  </a:outerShdw>
                </a:effectLst>
              </a:rPr>
              <a:t>Después de celebrar la </a:t>
            </a:r>
            <a:r>
              <a:rPr lang="es-ES" b="1" dirty="0" err="1">
                <a:solidFill>
                  <a:schemeClr val="bg1"/>
                </a:solidFill>
                <a:effectLst>
                  <a:outerShdw blurRad="50800" dist="38100" dir="5400000" algn="ctr" rotWithShape="0">
                    <a:srgbClr val="000000">
                      <a:alpha val="49000"/>
                    </a:srgbClr>
                  </a:outerShdw>
                </a:effectLst>
              </a:rPr>
              <a:t>ﬁesta</a:t>
            </a:r>
            <a:r>
              <a:rPr lang="es-ES" b="1" dirty="0">
                <a:solidFill>
                  <a:schemeClr val="bg1"/>
                </a:solidFill>
                <a:effectLst>
                  <a:outerShdw blurRad="50800" dist="38100" dir="5400000" algn="ctr" rotWithShape="0">
                    <a:srgbClr val="000000">
                      <a:alpha val="49000"/>
                    </a:srgbClr>
                  </a:outerShdw>
                </a:effectLst>
              </a:rPr>
              <a:t> nupcial con las mujeres de la familia, las novias yemeníes </a:t>
            </a:r>
            <a:r>
              <a:rPr lang="es-ES" b="1" dirty="0" err="1">
                <a:solidFill>
                  <a:schemeClr val="bg1"/>
                </a:solidFill>
                <a:effectLst>
                  <a:outerShdw blurRad="50800" dist="38100" dir="5400000" algn="ctr" rotWithShape="0">
                    <a:srgbClr val="000000">
                      <a:alpha val="49000"/>
                    </a:srgbClr>
                  </a:outerShdw>
                </a:effectLst>
              </a:rPr>
              <a:t>Sidaba</a:t>
            </a:r>
            <a:r>
              <a:rPr lang="es-ES" b="1" dirty="0">
                <a:solidFill>
                  <a:schemeClr val="bg1"/>
                </a:solidFill>
                <a:effectLst>
                  <a:outerShdw blurRad="50800" dist="38100" dir="5400000" algn="ctr" rotWithShape="0">
                    <a:srgbClr val="000000">
                      <a:alpha val="49000"/>
                    </a:srgbClr>
                  </a:outerShdw>
                </a:effectLst>
              </a:rPr>
              <a:t> y </a:t>
            </a:r>
            <a:r>
              <a:rPr lang="es-ES" b="1" dirty="0" err="1">
                <a:solidFill>
                  <a:schemeClr val="bg1"/>
                </a:solidFill>
                <a:effectLst>
                  <a:outerShdw blurRad="50800" dist="38100" dir="5400000" algn="ctr" rotWithShape="0">
                    <a:srgbClr val="000000">
                      <a:alpha val="49000"/>
                    </a:srgbClr>
                  </a:outerShdw>
                </a:effectLst>
              </a:rPr>
              <a:t>Galiyaah</a:t>
            </a:r>
            <a:r>
              <a:rPr lang="es-ES" b="1" dirty="0">
                <a:solidFill>
                  <a:schemeClr val="bg1"/>
                </a:solidFill>
                <a:effectLst>
                  <a:outerShdw blurRad="50800" dist="38100" dir="5400000" algn="ctr" rotWithShape="0">
                    <a:srgbClr val="000000">
                      <a:alpha val="49000"/>
                    </a:srgbClr>
                  </a:outerShdw>
                </a:effectLst>
              </a:rPr>
              <a:t> son veladas y acompañadas a la que será su nueva vida junto a sus maridos. «Algunas muchachas rurales ven el matrimonio como una forma de escapar del control familiar», dice un activista de </a:t>
            </a:r>
            <a:r>
              <a:rPr lang="es-ES" b="1" dirty="0" err="1">
                <a:solidFill>
                  <a:schemeClr val="bg1"/>
                </a:solidFill>
                <a:effectLst>
                  <a:outerShdw blurRad="50800" dist="38100" dir="5400000" algn="ctr" rotWithShape="0">
                    <a:srgbClr val="000000">
                      <a:alpha val="49000"/>
                    </a:srgbClr>
                  </a:outerShdw>
                </a:effectLst>
              </a:rPr>
              <a:t>Sanaa</a:t>
            </a:r>
            <a:r>
              <a:rPr lang="es-ES" b="1" dirty="0">
                <a:solidFill>
                  <a:schemeClr val="bg1"/>
                </a:solidFill>
                <a:effectLst>
                  <a:outerShdw blurRad="50800" dist="38100" dir="5400000" algn="ctr" rotWithShape="0">
                    <a:srgbClr val="000000">
                      <a:alpha val="49000"/>
                    </a:srgbClr>
                  </a:outerShdw>
                </a:effectLst>
              </a:rPr>
              <a:t>.</a:t>
            </a:r>
          </a:p>
        </p:txBody>
      </p:sp>
      <p:sp>
        <p:nvSpPr>
          <p:cNvPr id="4" name="Rectángulo 3"/>
          <p:cNvSpPr/>
          <p:nvPr/>
        </p:nvSpPr>
        <p:spPr>
          <a:xfrm>
            <a:off x="4607515" y="4728506"/>
            <a:ext cx="2976969" cy="369332"/>
          </a:xfrm>
          <a:prstGeom prst="rect">
            <a:avLst/>
          </a:prstGeom>
          <a:effectLst>
            <a:outerShdw blurRad="50800" dist="38100" dir="5400000" algn="ctr" rotWithShape="0">
              <a:srgbClr val="000000">
                <a:alpha val="43137"/>
              </a:srgbClr>
            </a:outerShdw>
          </a:effectLst>
        </p:spPr>
        <p:txBody>
          <a:bodyPr wrap="none">
            <a:spAutoFit/>
          </a:bodyPr>
          <a:lstStyle/>
          <a:p>
            <a:r>
              <a:rPr lang="es-ES" b="1" dirty="0">
                <a:solidFill>
                  <a:schemeClr val="bg1"/>
                </a:solidFill>
                <a:effectLst>
                  <a:outerShdw blurRad="38100" dist="38100" dir="2700000" algn="tl">
                    <a:srgbClr val="000000">
                      <a:alpha val="48000"/>
                    </a:srgbClr>
                  </a:outerShdw>
                </a:effectLst>
              </a:rPr>
              <a:t>Niñas convertidas en esposas</a:t>
            </a:r>
          </a:p>
        </p:txBody>
      </p:sp>
    </p:spTree>
    <p:extLst>
      <p:ext uri="{BB962C8B-B14F-4D97-AF65-F5344CB8AC3E}">
        <p14:creationId xmlns:p14="http://schemas.microsoft.com/office/powerpoint/2010/main" val="850257052"/>
      </p:ext>
    </p:extLst>
  </p:cSld>
  <p:clrMapOvr>
    <a:masterClrMapping/>
  </p:clrMapOvr>
  <p:transition spd="slow">
    <p:cove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471359" y="395931"/>
            <a:ext cx="6800850" cy="4533900"/>
          </a:xfrm>
          <a:prstGeom prst="rect">
            <a:avLst/>
          </a:prstGeom>
          <a:effectLst>
            <a:outerShdw blurRad="50800" dist="152400" dir="4200000" algn="ctr" rotWithShape="0">
              <a:srgbClr val="000000">
                <a:alpha val="43137"/>
              </a:srgbClr>
            </a:outerShdw>
          </a:effectLst>
        </p:spPr>
      </p:pic>
      <p:sp>
        <p:nvSpPr>
          <p:cNvPr id="3" name="Rectángulo 2"/>
          <p:cNvSpPr/>
          <p:nvPr/>
        </p:nvSpPr>
        <p:spPr>
          <a:xfrm>
            <a:off x="3175686" y="5202528"/>
            <a:ext cx="8649731" cy="1477328"/>
          </a:xfrm>
          <a:prstGeom prst="rect">
            <a:avLst/>
          </a:prstGeom>
          <a:effectLst>
            <a:outerShdw blurRad="50800" dist="38100" dir="5400000" algn="ctr" rotWithShape="0">
              <a:srgbClr val="000000">
                <a:alpha val="43137"/>
              </a:srgbClr>
            </a:outerShdw>
          </a:effectLst>
        </p:spPr>
        <p:txBody>
          <a:bodyPr wrap="square">
            <a:spAutoFit/>
          </a:bodyPr>
          <a:lstStyle/>
          <a:p>
            <a:pPr algn="just"/>
            <a:r>
              <a:rPr lang="es-ES" b="1" dirty="0">
                <a:solidFill>
                  <a:schemeClr val="bg1"/>
                </a:solidFill>
                <a:effectLst>
                  <a:outerShdw blurRad="50800" dist="38100" dir="5400000" algn="ctr" rotWithShape="0">
                    <a:srgbClr val="000000">
                      <a:alpha val="81000"/>
                    </a:srgbClr>
                  </a:outerShdw>
                </a:effectLst>
              </a:rPr>
              <a:t>Casadas y sin estudios</a:t>
            </a:r>
          </a:p>
          <a:p>
            <a:pPr algn="just"/>
            <a:r>
              <a:rPr lang="es-ES" b="1" dirty="0">
                <a:solidFill>
                  <a:schemeClr val="bg1"/>
                </a:solidFill>
                <a:effectLst>
                  <a:outerShdw blurRad="50800" dist="38100" dir="5400000" algn="ctr" rotWithShape="0">
                    <a:srgbClr val="000000">
                      <a:alpha val="81000"/>
                    </a:srgbClr>
                  </a:outerShdw>
                </a:effectLst>
              </a:rPr>
              <a:t>Este grupo de jóvenes esposas de un pueblo del oeste de Yemen se mostraban tímidas y reservadas hasta que en la conversación salió el tema de la educación. La mayoría de las mujeres, que se habían casado entre los 14 y 16 años, nunca habían asistido a la escuela, pero todas afirmaron que aún esperaban poder acceder a una educación.</a:t>
            </a:r>
          </a:p>
        </p:txBody>
      </p:sp>
    </p:spTree>
    <p:extLst>
      <p:ext uri="{BB962C8B-B14F-4D97-AF65-F5344CB8AC3E}">
        <p14:creationId xmlns:p14="http://schemas.microsoft.com/office/powerpoint/2010/main" val="2104407642"/>
      </p:ext>
    </p:extLst>
  </p:cSld>
  <p:clrMapOvr>
    <a:masterClrMapping/>
  </p:clrMapOvr>
  <p:transition spd="slow">
    <p:cove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4598515" y="309434"/>
            <a:ext cx="6800850" cy="4533900"/>
          </a:xfrm>
          <a:prstGeom prst="rect">
            <a:avLst/>
          </a:prstGeom>
          <a:effectLst>
            <a:outerShdw blurRad="50800" dist="114300" dir="7200000" algn="ctr" rotWithShape="0">
              <a:srgbClr val="000000">
                <a:alpha val="43137"/>
              </a:srgbClr>
            </a:outerShdw>
          </a:effectLst>
        </p:spPr>
      </p:pic>
      <p:sp>
        <p:nvSpPr>
          <p:cNvPr id="3" name="Rectángulo 2"/>
          <p:cNvSpPr/>
          <p:nvPr/>
        </p:nvSpPr>
        <p:spPr>
          <a:xfrm>
            <a:off x="551935" y="5087547"/>
            <a:ext cx="6096000" cy="1477328"/>
          </a:xfrm>
          <a:prstGeom prst="rect">
            <a:avLst/>
          </a:prstGeom>
          <a:effectLst>
            <a:outerShdw blurRad="50800" dist="38100" dir="5400000" algn="ctr" rotWithShape="0">
              <a:srgbClr val="000000">
                <a:alpha val="43137"/>
              </a:srgbClr>
            </a:outerShdw>
          </a:effectLst>
        </p:spPr>
        <p:txBody>
          <a:bodyPr>
            <a:spAutoFit/>
          </a:bodyPr>
          <a:lstStyle/>
          <a:p>
            <a:pPr algn="just"/>
            <a:r>
              <a:rPr lang="es-ES" b="1" dirty="0">
                <a:solidFill>
                  <a:schemeClr val="bg1"/>
                </a:solidFill>
              </a:rPr>
              <a:t>Madre a los 14</a:t>
            </a:r>
          </a:p>
          <a:p>
            <a:pPr algn="just"/>
            <a:r>
              <a:rPr lang="es-ES" b="1" dirty="0">
                <a:solidFill>
                  <a:schemeClr val="bg1"/>
                </a:solidFill>
              </a:rPr>
              <a:t>Asia, una madre de 14 años, lava a su recién nacida en su casa de </a:t>
            </a:r>
            <a:r>
              <a:rPr lang="es-ES" b="1" dirty="0" err="1">
                <a:solidFill>
                  <a:schemeClr val="bg1"/>
                </a:solidFill>
              </a:rPr>
              <a:t>Hajjah</a:t>
            </a:r>
            <a:r>
              <a:rPr lang="es-ES" b="1" dirty="0">
                <a:solidFill>
                  <a:schemeClr val="bg1"/>
                </a:solidFill>
              </a:rPr>
              <a:t> mientras su otra hija de dos años juega. Asia todavía sangra a raíz del parto, pero no sabe qué debe hacer para cuidarse ni tiene acceso a ese tipo de información.</a:t>
            </a:r>
          </a:p>
        </p:txBody>
      </p:sp>
    </p:spTree>
    <p:extLst>
      <p:ext uri="{BB962C8B-B14F-4D97-AF65-F5344CB8AC3E}">
        <p14:creationId xmlns:p14="http://schemas.microsoft.com/office/powerpoint/2010/main" val="3787202247"/>
      </p:ext>
    </p:extLst>
  </p:cSld>
  <p:clrMapOvr>
    <a:masterClrMapping/>
  </p:clrMapOvr>
  <p:transition spd="slow">
    <p:cove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323078" y="655424"/>
            <a:ext cx="6800850" cy="4533900"/>
          </a:xfrm>
          <a:prstGeom prst="rect">
            <a:avLst/>
          </a:prstGeom>
          <a:effectLst>
            <a:outerShdw blurRad="50800" dist="114300" dir="4200000" algn="ctr" rotWithShape="0">
              <a:srgbClr val="000000">
                <a:alpha val="43137"/>
              </a:srgbClr>
            </a:outerShdw>
          </a:effectLst>
        </p:spPr>
      </p:pic>
      <p:sp>
        <p:nvSpPr>
          <p:cNvPr id="3" name="Rectángulo 2"/>
          <p:cNvSpPr/>
          <p:nvPr/>
        </p:nvSpPr>
        <p:spPr>
          <a:xfrm>
            <a:off x="7374667" y="3337520"/>
            <a:ext cx="4730836" cy="2862322"/>
          </a:xfrm>
          <a:prstGeom prst="rect">
            <a:avLst/>
          </a:prstGeom>
          <a:effectLst>
            <a:outerShdw blurRad="50800" dist="50800" dir="6000000" algn="ctr" rotWithShape="0">
              <a:srgbClr val="000000">
                <a:alpha val="43137"/>
              </a:srgbClr>
            </a:outerShdw>
          </a:effectLst>
        </p:spPr>
        <p:txBody>
          <a:bodyPr wrap="square">
            <a:spAutoFit/>
          </a:bodyPr>
          <a:lstStyle/>
          <a:p>
            <a:pPr algn="just"/>
            <a:r>
              <a:rPr lang="es-ES" b="1" dirty="0">
                <a:solidFill>
                  <a:schemeClr val="bg1"/>
                </a:solidFill>
              </a:rPr>
              <a:t>Un paso al frente</a:t>
            </a:r>
          </a:p>
          <a:p>
            <a:pPr algn="just"/>
            <a:r>
              <a:rPr lang="es-ES" b="1" dirty="0" err="1">
                <a:solidFill>
                  <a:schemeClr val="bg1"/>
                </a:solidFill>
              </a:rPr>
              <a:t>Nujood</a:t>
            </a:r>
            <a:r>
              <a:rPr lang="es-ES" b="1" dirty="0">
                <a:solidFill>
                  <a:schemeClr val="bg1"/>
                </a:solidFill>
              </a:rPr>
              <a:t> Ali tenía diez años cuando huyó de su marido, despótico y mucho mayor que ella, y tomó un taxi hasta el Palacio de Justicia de </a:t>
            </a:r>
            <a:r>
              <a:rPr lang="es-ES" b="1" dirty="0" err="1">
                <a:solidFill>
                  <a:schemeClr val="bg1"/>
                </a:solidFill>
              </a:rPr>
              <a:t>Sanaa</a:t>
            </a:r>
            <a:r>
              <a:rPr lang="es-ES" b="1" dirty="0">
                <a:solidFill>
                  <a:schemeClr val="bg1"/>
                </a:solidFill>
              </a:rPr>
              <a:t>, Yemen. El valeroso acto de la niña, junto a la batalla legal que protagonizó, la convirtió en una heroína internacional de la lucha por los derechos de la mujer. Divorciada en la actualidad, ha regresado a casa con su familia y asiste de nuevo a la escuela.</a:t>
            </a:r>
          </a:p>
        </p:txBody>
      </p:sp>
    </p:spTree>
    <p:extLst>
      <p:ext uri="{BB962C8B-B14F-4D97-AF65-F5344CB8AC3E}">
        <p14:creationId xmlns:p14="http://schemas.microsoft.com/office/powerpoint/2010/main" val="1699607445"/>
      </p:ext>
    </p:extLst>
  </p:cSld>
  <p:clrMapOvr>
    <a:masterClrMapping/>
  </p:clrMapOvr>
  <p:transition spd="slow">
    <p:cove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4771509" y="470072"/>
            <a:ext cx="6800850" cy="4533900"/>
          </a:xfrm>
          <a:prstGeom prst="rect">
            <a:avLst/>
          </a:prstGeom>
          <a:effectLst>
            <a:outerShdw blurRad="50800" dist="101600" dir="7800000" algn="ctr" rotWithShape="0">
              <a:srgbClr val="000000">
                <a:alpha val="43137"/>
              </a:srgbClr>
            </a:outerShdw>
          </a:effectLst>
        </p:spPr>
      </p:pic>
      <p:sp>
        <p:nvSpPr>
          <p:cNvPr id="3" name="Rectángulo 2"/>
          <p:cNvSpPr/>
          <p:nvPr/>
        </p:nvSpPr>
        <p:spPr>
          <a:xfrm>
            <a:off x="428368" y="5003458"/>
            <a:ext cx="6096000" cy="1477328"/>
          </a:xfrm>
          <a:prstGeom prst="rect">
            <a:avLst/>
          </a:prstGeom>
          <a:effectLst>
            <a:outerShdw blurRad="50800" dist="50800" dir="5400000" algn="ctr" rotWithShape="0">
              <a:srgbClr val="000000">
                <a:alpha val="43137"/>
              </a:srgbClr>
            </a:outerShdw>
          </a:effectLst>
        </p:spPr>
        <p:txBody>
          <a:bodyPr>
            <a:spAutoFit/>
          </a:bodyPr>
          <a:lstStyle/>
          <a:p>
            <a:pPr algn="just"/>
            <a:r>
              <a:rPr lang="es-ES" b="1" dirty="0">
                <a:solidFill>
                  <a:schemeClr val="bg1"/>
                </a:solidFill>
              </a:rPr>
              <a:t>Impunidad medieval</a:t>
            </a:r>
          </a:p>
          <a:p>
            <a:pPr algn="just"/>
            <a:r>
              <a:rPr lang="es-ES" b="1" dirty="0">
                <a:solidFill>
                  <a:schemeClr val="bg1"/>
                </a:solidFill>
              </a:rPr>
              <a:t>En Kandahar, la policía </a:t>
            </a:r>
            <a:r>
              <a:rPr lang="es-ES" b="1" dirty="0" err="1">
                <a:solidFill>
                  <a:schemeClr val="bg1"/>
                </a:solidFill>
              </a:rPr>
              <a:t>Malalai</a:t>
            </a:r>
            <a:r>
              <a:rPr lang="es-ES" b="1" dirty="0">
                <a:solidFill>
                  <a:schemeClr val="bg1"/>
                </a:solidFill>
              </a:rPr>
              <a:t> </a:t>
            </a:r>
            <a:r>
              <a:rPr lang="es-ES" b="1" dirty="0" err="1">
                <a:solidFill>
                  <a:schemeClr val="bg1"/>
                </a:solidFill>
              </a:rPr>
              <a:t>Kakar</a:t>
            </a:r>
            <a:r>
              <a:rPr lang="es-ES" b="1" dirty="0">
                <a:solidFill>
                  <a:schemeClr val="bg1"/>
                </a:solidFill>
              </a:rPr>
              <a:t> detiene a un hombre que ha apuñalado a su mujer, de 15 años, por haberlo desobedecido. «Nada –dijo </a:t>
            </a:r>
            <a:r>
              <a:rPr lang="es-ES" b="1" dirty="0" err="1">
                <a:solidFill>
                  <a:schemeClr val="bg1"/>
                </a:solidFill>
              </a:rPr>
              <a:t>Kakar</a:t>
            </a:r>
            <a:r>
              <a:rPr lang="es-ES" b="1" dirty="0">
                <a:solidFill>
                  <a:schemeClr val="bg1"/>
                </a:solidFill>
              </a:rPr>
              <a:t> cuando le preguntaron qué le pasaría al marido–. Aquí los hombres son los reyes.»</a:t>
            </a:r>
          </a:p>
        </p:txBody>
      </p:sp>
    </p:spTree>
    <p:extLst>
      <p:ext uri="{BB962C8B-B14F-4D97-AF65-F5344CB8AC3E}">
        <p14:creationId xmlns:p14="http://schemas.microsoft.com/office/powerpoint/2010/main" val="1594336646"/>
      </p:ext>
    </p:extLst>
  </p:cSld>
  <p:clrMapOvr>
    <a:masterClrMapping/>
  </p:clrMapOvr>
  <p:transition spd="slow">
    <p:cove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2893282" y="383574"/>
            <a:ext cx="6800850" cy="4533900"/>
          </a:xfrm>
          <a:prstGeom prst="rect">
            <a:avLst/>
          </a:prstGeom>
          <a:effectLst>
            <a:outerShdw blurRad="50800" dist="114300" dir="4200000" algn="ctr" rotWithShape="0">
              <a:srgbClr val="000000">
                <a:alpha val="43137"/>
              </a:srgbClr>
            </a:outerShdw>
          </a:effectLst>
        </p:spPr>
      </p:pic>
      <p:sp>
        <p:nvSpPr>
          <p:cNvPr id="3" name="Rectángulo 2"/>
          <p:cNvSpPr/>
          <p:nvPr/>
        </p:nvSpPr>
        <p:spPr>
          <a:xfrm>
            <a:off x="2170669" y="5164609"/>
            <a:ext cx="8246076" cy="1477328"/>
          </a:xfrm>
          <a:prstGeom prst="rect">
            <a:avLst/>
          </a:prstGeom>
          <a:effectLst>
            <a:outerShdw blurRad="50800" dist="38100" dir="5400000" algn="ctr" rotWithShape="0">
              <a:srgbClr val="000000">
                <a:alpha val="43137"/>
              </a:srgbClr>
            </a:outerShdw>
          </a:effectLst>
        </p:spPr>
        <p:txBody>
          <a:bodyPr wrap="square">
            <a:spAutoFit/>
          </a:bodyPr>
          <a:lstStyle/>
          <a:p>
            <a:pPr algn="just"/>
            <a:r>
              <a:rPr lang="es-ES" b="1" dirty="0">
                <a:solidFill>
                  <a:schemeClr val="bg1"/>
                </a:solidFill>
              </a:rPr>
              <a:t>Secretos a voces</a:t>
            </a:r>
          </a:p>
          <a:p>
            <a:pPr algn="just"/>
            <a:r>
              <a:rPr lang="es-ES" b="1" dirty="0">
                <a:solidFill>
                  <a:schemeClr val="bg1"/>
                </a:solidFill>
              </a:rPr>
              <a:t>Mucho después de la medianoche despiertan a </a:t>
            </a:r>
            <a:r>
              <a:rPr lang="es-ES" b="1" dirty="0" err="1">
                <a:solidFill>
                  <a:schemeClr val="bg1"/>
                </a:solidFill>
              </a:rPr>
              <a:t>Rajani</a:t>
            </a:r>
            <a:r>
              <a:rPr lang="es-ES" b="1" dirty="0">
                <a:solidFill>
                  <a:schemeClr val="bg1"/>
                </a:solidFill>
              </a:rPr>
              <a:t>, una pequeña de cinco años, y su tío carga con ella para llevarla a su boda. El matrimonio infantil es ilegal en la India, por lo que las bodas suelen celebrarse de madrugada. Se convierten en un secreto que guarda toda la aldea, explicó un granjero.</a:t>
            </a:r>
          </a:p>
        </p:txBody>
      </p:sp>
    </p:spTree>
    <p:extLst>
      <p:ext uri="{BB962C8B-B14F-4D97-AF65-F5344CB8AC3E}">
        <p14:creationId xmlns:p14="http://schemas.microsoft.com/office/powerpoint/2010/main" val="92251858"/>
      </p:ext>
    </p:extLst>
  </p:cSld>
  <p:clrMapOvr>
    <a:masterClrMapping/>
  </p:clrMapOvr>
  <p:transition spd="slow">
    <p:cove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656710" y="445359"/>
            <a:ext cx="6800850" cy="4533900"/>
          </a:xfrm>
          <a:prstGeom prst="rect">
            <a:avLst/>
          </a:prstGeom>
          <a:effectLst>
            <a:outerShdw blurRad="50800" dist="114300" dir="3600000" algn="ctr" rotWithShape="0">
              <a:srgbClr val="000000">
                <a:alpha val="43137"/>
              </a:srgbClr>
            </a:outerShdw>
          </a:effectLst>
        </p:spPr>
      </p:pic>
      <p:sp>
        <p:nvSpPr>
          <p:cNvPr id="3" name="Rectángulo 2"/>
          <p:cNvSpPr/>
          <p:nvPr/>
        </p:nvSpPr>
        <p:spPr>
          <a:xfrm>
            <a:off x="7797113" y="4087163"/>
            <a:ext cx="4015946" cy="2308324"/>
          </a:xfrm>
          <a:prstGeom prst="rect">
            <a:avLst/>
          </a:prstGeom>
          <a:effectLst>
            <a:outerShdw blurRad="50800" dist="63500" dir="5400000" algn="ctr" rotWithShape="0">
              <a:srgbClr val="000000">
                <a:alpha val="43137"/>
              </a:srgbClr>
            </a:outerShdw>
          </a:effectLst>
        </p:spPr>
        <p:txBody>
          <a:bodyPr wrap="square">
            <a:spAutoFit/>
          </a:bodyPr>
          <a:lstStyle/>
          <a:p>
            <a:pPr algn="just"/>
            <a:r>
              <a:rPr lang="es-ES" b="1" dirty="0">
                <a:solidFill>
                  <a:schemeClr val="bg1"/>
                </a:solidFill>
              </a:rPr>
              <a:t>Tradición y mercancía</a:t>
            </a:r>
          </a:p>
          <a:p>
            <a:pPr algn="just"/>
            <a:r>
              <a:rPr lang="es-ES" b="1" dirty="0" err="1">
                <a:solidFill>
                  <a:schemeClr val="bg1"/>
                </a:solidFill>
              </a:rPr>
              <a:t>Rajani</a:t>
            </a:r>
            <a:r>
              <a:rPr lang="es-ES" b="1" dirty="0">
                <a:solidFill>
                  <a:schemeClr val="bg1"/>
                </a:solidFill>
              </a:rPr>
              <a:t> y su novio apenas se miran el uno al otro mientras son casados ante el fuego sagrado. La tradición dicta que la joven novia viva en su casa hasta la pubertad, cuando mediante una segunda ceremonia será entregada a su marido.</a:t>
            </a:r>
          </a:p>
        </p:txBody>
      </p:sp>
    </p:spTree>
    <p:extLst>
      <p:ext uri="{BB962C8B-B14F-4D97-AF65-F5344CB8AC3E}">
        <p14:creationId xmlns:p14="http://schemas.microsoft.com/office/powerpoint/2010/main" val="767926373"/>
      </p:ext>
    </p:extLst>
  </p:cSld>
  <p:clrMapOvr>
    <a:masterClrMapping/>
  </p:clrMapOvr>
  <p:transition spd="slow">
    <p:cove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669066" y="1668676"/>
            <a:ext cx="6800850" cy="4533900"/>
          </a:xfrm>
          <a:prstGeom prst="rect">
            <a:avLst/>
          </a:prstGeom>
          <a:effectLst>
            <a:outerShdw blurRad="50800" dist="114300" dir="4200000" algn="ctr" rotWithShape="0">
              <a:srgbClr val="000000">
                <a:alpha val="43137"/>
              </a:srgbClr>
            </a:outerShdw>
          </a:effectLst>
        </p:spPr>
      </p:pic>
      <p:sp>
        <p:nvSpPr>
          <p:cNvPr id="3" name="Rectángulo 2"/>
          <p:cNvSpPr/>
          <p:nvPr/>
        </p:nvSpPr>
        <p:spPr>
          <a:xfrm>
            <a:off x="8180173" y="651119"/>
            <a:ext cx="3643441" cy="2308324"/>
          </a:xfrm>
          <a:prstGeom prst="rect">
            <a:avLst/>
          </a:prstGeom>
          <a:effectLst>
            <a:outerShdw blurRad="50800" dist="38100" dir="5400000" algn="ctr" rotWithShape="0">
              <a:srgbClr val="000000">
                <a:alpha val="43137"/>
              </a:srgbClr>
            </a:outerShdw>
          </a:effectLst>
        </p:spPr>
        <p:txBody>
          <a:bodyPr wrap="square">
            <a:spAutoFit/>
          </a:bodyPr>
          <a:lstStyle/>
          <a:p>
            <a:pPr algn="just"/>
            <a:r>
              <a:rPr lang="es-ES" b="1" dirty="0">
                <a:solidFill>
                  <a:schemeClr val="bg1"/>
                </a:solidFill>
              </a:rPr>
              <a:t>Arrastrada a una nueva vida</a:t>
            </a:r>
          </a:p>
          <a:p>
            <a:pPr algn="just"/>
            <a:r>
              <a:rPr lang="es-ES" b="1" dirty="0">
                <a:solidFill>
                  <a:schemeClr val="bg1"/>
                </a:solidFill>
              </a:rPr>
              <a:t>Aunque el matrimonio temprano es habitual en su pequeña aldea nepalí, </a:t>
            </a:r>
            <a:r>
              <a:rPr lang="es-ES" b="1" dirty="0" err="1">
                <a:solidFill>
                  <a:schemeClr val="bg1"/>
                </a:solidFill>
              </a:rPr>
              <a:t>Surita</a:t>
            </a:r>
            <a:r>
              <a:rPr lang="es-ES" b="1" dirty="0">
                <a:solidFill>
                  <a:schemeClr val="bg1"/>
                </a:solidFill>
              </a:rPr>
              <a:t>, de 16 años, se lamenta al abandonar su hogar, protegida por la tradicional sombrilla nupcial y trasladada en un carro al pueblo de su nuevo marido.</a:t>
            </a:r>
          </a:p>
        </p:txBody>
      </p:sp>
    </p:spTree>
    <p:extLst>
      <p:ext uri="{BB962C8B-B14F-4D97-AF65-F5344CB8AC3E}">
        <p14:creationId xmlns:p14="http://schemas.microsoft.com/office/powerpoint/2010/main" val="1386978524"/>
      </p:ext>
    </p:extLst>
  </p:cSld>
  <p:clrMapOvr>
    <a:masterClrMapping/>
  </p:clrMapOvr>
  <p:transition spd="slow">
    <p:cove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508429" y="531855"/>
            <a:ext cx="6800850" cy="4533900"/>
          </a:xfrm>
          <a:prstGeom prst="rect">
            <a:avLst/>
          </a:prstGeom>
          <a:effectLst>
            <a:outerShdw blurRad="50800" dist="114300" dir="4200000" algn="ctr" rotWithShape="0">
              <a:srgbClr val="000000">
                <a:alpha val="43137"/>
              </a:srgbClr>
            </a:outerShdw>
          </a:effectLst>
        </p:spPr>
      </p:pic>
      <p:sp>
        <p:nvSpPr>
          <p:cNvPr id="3" name="Rectángulo 2"/>
          <p:cNvSpPr/>
          <p:nvPr/>
        </p:nvSpPr>
        <p:spPr>
          <a:xfrm>
            <a:off x="5506994" y="5198758"/>
            <a:ext cx="6096000" cy="1477328"/>
          </a:xfrm>
          <a:prstGeom prst="rect">
            <a:avLst/>
          </a:prstGeom>
          <a:effectLst>
            <a:outerShdw blurRad="50800" dist="38100" dir="5400000" algn="ctr" rotWithShape="0">
              <a:srgbClr val="000000">
                <a:alpha val="43137"/>
              </a:srgbClr>
            </a:outerShdw>
          </a:effectLst>
        </p:spPr>
        <p:txBody>
          <a:bodyPr>
            <a:spAutoFit/>
          </a:bodyPr>
          <a:lstStyle/>
          <a:p>
            <a:pPr algn="just"/>
            <a:r>
              <a:rPr lang="es-ES" b="1" dirty="0">
                <a:solidFill>
                  <a:schemeClr val="bg1"/>
                </a:solidFill>
              </a:rPr>
              <a:t>Pequeñas luchadoras</a:t>
            </a:r>
          </a:p>
          <a:p>
            <a:pPr algn="just"/>
            <a:r>
              <a:rPr lang="es-ES" b="1" dirty="0">
                <a:solidFill>
                  <a:schemeClr val="bg1"/>
                </a:solidFill>
              </a:rPr>
              <a:t>Los padres de </a:t>
            </a:r>
            <a:r>
              <a:rPr lang="es-ES" b="1" dirty="0" err="1">
                <a:solidFill>
                  <a:schemeClr val="bg1"/>
                </a:solidFill>
              </a:rPr>
              <a:t>Sunil</a:t>
            </a:r>
            <a:r>
              <a:rPr lang="es-ES" b="1" dirty="0">
                <a:solidFill>
                  <a:schemeClr val="bg1"/>
                </a:solidFill>
              </a:rPr>
              <a:t> organizaron la boda de su hija cuando ésta tenía 11 años, pero ella amenazó con denunciarlos a la policía en </a:t>
            </a:r>
            <a:r>
              <a:rPr lang="es-ES" b="1" dirty="0" err="1">
                <a:solidFill>
                  <a:schemeClr val="bg1"/>
                </a:solidFill>
              </a:rPr>
              <a:t>Rajastán</a:t>
            </a:r>
            <a:r>
              <a:rPr lang="es-ES" b="1" dirty="0">
                <a:solidFill>
                  <a:schemeClr val="bg1"/>
                </a:solidFill>
              </a:rPr>
              <a:t>, y cedieron. Ahora </a:t>
            </a:r>
            <a:r>
              <a:rPr lang="es-ES" b="1" dirty="0" err="1">
                <a:solidFill>
                  <a:schemeClr val="bg1"/>
                </a:solidFill>
              </a:rPr>
              <a:t>Sunil</a:t>
            </a:r>
            <a:r>
              <a:rPr lang="es-ES" b="1" dirty="0">
                <a:solidFill>
                  <a:schemeClr val="bg1"/>
                </a:solidFill>
              </a:rPr>
              <a:t>, de 13 años, sigue yendo a la escuela. «Estudiar le dará ventajas», dice su madre.</a:t>
            </a:r>
          </a:p>
        </p:txBody>
      </p:sp>
    </p:spTree>
    <p:extLst>
      <p:ext uri="{BB962C8B-B14F-4D97-AF65-F5344CB8AC3E}">
        <p14:creationId xmlns:p14="http://schemas.microsoft.com/office/powerpoint/2010/main" val="265892369"/>
      </p:ext>
    </p:extLst>
  </p:cSld>
  <p:clrMapOvr>
    <a:masterClrMapping/>
  </p:clrMapOvr>
  <p:transition spd="slow">
    <p:cove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8217243" y="2608471"/>
            <a:ext cx="3781167" cy="3693319"/>
          </a:xfrm>
          <a:prstGeom prst="rect">
            <a:avLst/>
          </a:prstGeom>
          <a:effectLst>
            <a:outerShdw blurRad="50800" dist="38100" dir="5400000" algn="ctr" rotWithShape="0">
              <a:srgbClr val="000000">
                <a:alpha val="46000"/>
              </a:srgbClr>
            </a:outerShdw>
          </a:effectLst>
        </p:spPr>
        <p:txBody>
          <a:bodyPr wrap="square">
            <a:spAutoFit/>
          </a:bodyPr>
          <a:lstStyle/>
          <a:p>
            <a:pPr algn="just"/>
            <a:r>
              <a:rPr lang="es-ES" b="1" dirty="0">
                <a:solidFill>
                  <a:schemeClr val="bg1"/>
                </a:solidFill>
              </a:rPr>
              <a:t>Mutilación genital</a:t>
            </a:r>
          </a:p>
          <a:p>
            <a:pPr algn="just"/>
            <a:r>
              <a:rPr lang="es-ES" b="1" dirty="0">
                <a:solidFill>
                  <a:schemeClr val="bg1"/>
                </a:solidFill>
              </a:rPr>
              <a:t>Una niña es sometida a una mutilación genital durante una ceremonia colectiva celebrada en un colegio de Bandung, Indonesia, en 2006. Según Unicef, al menos 200 millones de niñas y mujeres de unos 30 países –entre ellas alrededor de la mitad de las indonesias menores de 12 años– han sufrido la mutilación genital. La práctica sigue realizándose, y no siempre con las condiciones higiénicas adecuadas.</a:t>
            </a:r>
          </a:p>
        </p:txBody>
      </p:sp>
      <p:pic>
        <p:nvPicPr>
          <p:cNvPr id="2" name="Imagen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391167" y="479339"/>
            <a:ext cx="7620000" cy="4762500"/>
          </a:xfrm>
          <a:prstGeom prst="rect">
            <a:avLst/>
          </a:prstGeom>
          <a:effectLst>
            <a:outerShdw blurRad="50800" dist="101600" dir="3600000" algn="ctr" rotWithShape="0">
              <a:srgbClr val="000000">
                <a:alpha val="43137"/>
              </a:srgbClr>
            </a:outerShdw>
          </a:effectLst>
        </p:spPr>
      </p:pic>
    </p:spTree>
    <p:extLst>
      <p:ext uri="{BB962C8B-B14F-4D97-AF65-F5344CB8AC3E}">
        <p14:creationId xmlns:p14="http://schemas.microsoft.com/office/powerpoint/2010/main" val="151066944"/>
      </p:ext>
    </p:extLst>
  </p:cSld>
  <p:clrMapOvr>
    <a:masterClrMapping/>
  </p:clrMapOvr>
  <p:transition spd="slow">
    <p:cove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5071076" y="433985"/>
            <a:ext cx="6350000" cy="3975100"/>
          </a:xfrm>
          <a:prstGeom prst="rect">
            <a:avLst/>
          </a:prstGeom>
          <a:effectLst>
            <a:outerShdw blurRad="50800" dist="101600" dir="3600000" algn="ctr" rotWithShape="0">
              <a:srgbClr val="000000">
                <a:alpha val="43137"/>
              </a:srgbClr>
            </a:outerShdw>
          </a:effectLst>
        </p:spPr>
      </p:pic>
      <p:sp>
        <p:nvSpPr>
          <p:cNvPr id="4" name="Rectángulo 3"/>
          <p:cNvSpPr/>
          <p:nvPr/>
        </p:nvSpPr>
        <p:spPr>
          <a:xfrm>
            <a:off x="581797" y="4576452"/>
            <a:ext cx="10938133" cy="1754326"/>
          </a:xfrm>
          <a:prstGeom prst="rect">
            <a:avLst/>
          </a:prstGeom>
          <a:effectLst>
            <a:outerShdw blurRad="50800" dist="38100" dir="5400000" algn="ctr" rotWithShape="0">
              <a:srgbClr val="000000">
                <a:alpha val="43137"/>
              </a:srgbClr>
            </a:outerShdw>
          </a:effectLst>
        </p:spPr>
        <p:txBody>
          <a:bodyPr wrap="square">
            <a:spAutoFit/>
          </a:bodyPr>
          <a:lstStyle/>
          <a:p>
            <a:pPr algn="just"/>
            <a:r>
              <a:rPr lang="es-ES" b="1" dirty="0">
                <a:solidFill>
                  <a:schemeClr val="bg1"/>
                </a:solidFill>
              </a:rPr>
              <a:t>Sobrevivir a un ataque con ácido</a:t>
            </a:r>
          </a:p>
          <a:p>
            <a:pPr algn="just"/>
            <a:r>
              <a:rPr lang="es-ES" b="1" dirty="0" err="1">
                <a:solidFill>
                  <a:schemeClr val="bg1"/>
                </a:solidFill>
              </a:rPr>
              <a:t>Ritu</a:t>
            </a:r>
            <a:r>
              <a:rPr lang="es-ES" b="1" dirty="0">
                <a:solidFill>
                  <a:schemeClr val="bg1"/>
                </a:solidFill>
              </a:rPr>
              <a:t> </a:t>
            </a:r>
            <a:r>
              <a:rPr lang="es-ES" b="1" dirty="0" err="1">
                <a:solidFill>
                  <a:schemeClr val="bg1"/>
                </a:solidFill>
              </a:rPr>
              <a:t>Saini</a:t>
            </a:r>
            <a:r>
              <a:rPr lang="es-ES" b="1" dirty="0">
                <a:solidFill>
                  <a:schemeClr val="bg1"/>
                </a:solidFill>
              </a:rPr>
              <a:t>, de 21 años de edad (en primer plano), y </a:t>
            </a:r>
            <a:r>
              <a:rPr lang="es-ES" b="1" dirty="0" err="1">
                <a:solidFill>
                  <a:schemeClr val="bg1"/>
                </a:solidFill>
              </a:rPr>
              <a:t>Rupa</a:t>
            </a:r>
            <a:r>
              <a:rPr lang="es-ES" b="1" dirty="0">
                <a:solidFill>
                  <a:schemeClr val="bg1"/>
                </a:solidFill>
              </a:rPr>
              <a:t>, de 23, disfrutan de las lluvias del monzón en lo alto de un tejado de Agra, en la India. Ambas chicas sobrevivieron a ataques con ácido. Cientos de mujeres y niñas son rociadas con ácido en este país. </a:t>
            </a:r>
            <a:r>
              <a:rPr lang="es-ES" b="1" dirty="0" err="1">
                <a:solidFill>
                  <a:schemeClr val="bg1"/>
                </a:solidFill>
              </a:rPr>
              <a:t>Ritu</a:t>
            </a:r>
            <a:r>
              <a:rPr lang="es-ES" b="1" dirty="0">
                <a:solidFill>
                  <a:schemeClr val="bg1"/>
                </a:solidFill>
              </a:rPr>
              <a:t>, anteriormente jugadora de </a:t>
            </a:r>
            <a:r>
              <a:rPr lang="es-ES" b="1" dirty="0" err="1">
                <a:solidFill>
                  <a:schemeClr val="bg1"/>
                </a:solidFill>
              </a:rPr>
              <a:t>volleyball</a:t>
            </a:r>
            <a:r>
              <a:rPr lang="es-ES" b="1" dirty="0">
                <a:solidFill>
                  <a:schemeClr val="bg1"/>
                </a:solidFill>
              </a:rPr>
              <a:t>, fue atacada por su primo. Después de diversas reconstrucciones quirúrgicas perdió su ojo izquierdo. </a:t>
            </a:r>
            <a:r>
              <a:rPr lang="es-ES" b="1" dirty="0" err="1">
                <a:solidFill>
                  <a:schemeClr val="bg1"/>
                </a:solidFill>
              </a:rPr>
              <a:t>Rupa</a:t>
            </a:r>
            <a:r>
              <a:rPr lang="es-ES" b="1" dirty="0">
                <a:solidFill>
                  <a:schemeClr val="bg1"/>
                </a:solidFill>
              </a:rPr>
              <a:t> fue agredida a los 15 años. La asociación Stop </a:t>
            </a:r>
            <a:r>
              <a:rPr lang="es-ES" b="1" dirty="0" err="1">
                <a:solidFill>
                  <a:schemeClr val="bg1"/>
                </a:solidFill>
              </a:rPr>
              <a:t>Acid</a:t>
            </a:r>
            <a:r>
              <a:rPr lang="es-ES" b="1" dirty="0">
                <a:solidFill>
                  <a:schemeClr val="bg1"/>
                </a:solidFill>
              </a:rPr>
              <a:t> </a:t>
            </a:r>
            <a:r>
              <a:rPr lang="es-ES" b="1" dirty="0" err="1">
                <a:solidFill>
                  <a:schemeClr val="bg1"/>
                </a:solidFill>
              </a:rPr>
              <a:t>Attacks</a:t>
            </a:r>
            <a:r>
              <a:rPr lang="es-ES" b="1" dirty="0">
                <a:solidFill>
                  <a:schemeClr val="bg1"/>
                </a:solidFill>
              </a:rPr>
              <a:t> aboga por el desarrollo de políticas destinadas a las supervivientes estos ataques.</a:t>
            </a:r>
          </a:p>
        </p:txBody>
      </p:sp>
    </p:spTree>
    <p:extLst>
      <p:ext uri="{BB962C8B-B14F-4D97-AF65-F5344CB8AC3E}">
        <p14:creationId xmlns:p14="http://schemas.microsoft.com/office/powerpoint/2010/main" val="3244200131"/>
      </p:ext>
    </p:extLst>
  </p:cSld>
  <p:clrMapOvr>
    <a:masterClrMapping/>
  </p:clrMapOvr>
  <p:transition spd="slow">
    <p:cove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ángulo 6"/>
          <p:cNvSpPr/>
          <p:nvPr/>
        </p:nvSpPr>
        <p:spPr>
          <a:xfrm>
            <a:off x="8291383" y="319533"/>
            <a:ext cx="3496963" cy="5078313"/>
          </a:xfrm>
          <a:prstGeom prst="rect">
            <a:avLst/>
          </a:prstGeom>
          <a:effectLst>
            <a:outerShdw blurRad="50800" dist="38100" dir="5400000" algn="ctr" rotWithShape="0">
              <a:srgbClr val="000000">
                <a:alpha val="43137"/>
              </a:srgbClr>
            </a:outerShdw>
          </a:effectLst>
        </p:spPr>
        <p:txBody>
          <a:bodyPr wrap="square">
            <a:spAutoFit/>
          </a:bodyPr>
          <a:lstStyle/>
          <a:p>
            <a:pPr algn="just"/>
            <a:r>
              <a:rPr lang="es-ES" b="1" dirty="0">
                <a:solidFill>
                  <a:schemeClr val="bg1"/>
                </a:solidFill>
              </a:rPr>
              <a:t>Ritual de preparación para el matrimonio</a:t>
            </a:r>
          </a:p>
          <a:p>
            <a:pPr algn="just"/>
            <a:r>
              <a:rPr lang="es-ES" b="1" dirty="0">
                <a:solidFill>
                  <a:schemeClr val="bg1"/>
                </a:solidFill>
              </a:rPr>
              <a:t>Elizabeth, de 19 años, y Rebecca, de 13, bailan en un ritual </a:t>
            </a:r>
            <a:r>
              <a:rPr lang="es-ES" b="1" dirty="0" err="1">
                <a:solidFill>
                  <a:schemeClr val="bg1"/>
                </a:solidFill>
              </a:rPr>
              <a:t>Bondo</a:t>
            </a:r>
            <a:r>
              <a:rPr lang="es-ES" b="1" dirty="0">
                <a:solidFill>
                  <a:schemeClr val="bg1"/>
                </a:solidFill>
              </a:rPr>
              <a:t> en la ciudad sierraleonesa de </a:t>
            </a:r>
            <a:r>
              <a:rPr lang="es-ES" b="1" dirty="0" err="1">
                <a:solidFill>
                  <a:schemeClr val="bg1"/>
                </a:solidFill>
              </a:rPr>
              <a:t>Kabala</a:t>
            </a:r>
            <a:r>
              <a:rPr lang="es-ES" b="1" dirty="0">
                <a:solidFill>
                  <a:schemeClr val="bg1"/>
                </a:solidFill>
              </a:rPr>
              <a:t>. Según los ancianos esta ceremonia, que regula el paso de la niñez a la madurez y que tradicionalmente incluye el corte o la extirpación de los genitales externos, vincula a las chicas a su comunidad y las prepara para el matrimonio. También pretende restringir la sexualidad femenina, y causa daños físicos y psicológicos. En Sierra Leona la mayoría de las mujeres han sufrido la mutilación genital.</a:t>
            </a:r>
          </a:p>
        </p:txBody>
      </p:sp>
      <p:pic>
        <p:nvPicPr>
          <p:cNvPr id="2" name="Imagen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265814" y="1494317"/>
            <a:ext cx="7620000" cy="4762500"/>
          </a:xfrm>
          <a:prstGeom prst="rect">
            <a:avLst/>
          </a:prstGeom>
          <a:effectLst>
            <a:outerShdw blurRad="50800" dist="101600" dir="3000000" algn="ctr" rotWithShape="0">
              <a:srgbClr val="000000">
                <a:alpha val="43137"/>
              </a:srgbClr>
            </a:outerShdw>
          </a:effectLst>
        </p:spPr>
      </p:pic>
    </p:spTree>
    <p:extLst>
      <p:ext uri="{BB962C8B-B14F-4D97-AF65-F5344CB8AC3E}">
        <p14:creationId xmlns:p14="http://schemas.microsoft.com/office/powerpoint/2010/main" val="733395629"/>
      </p:ext>
    </p:extLst>
  </p:cSld>
  <p:clrMapOvr>
    <a:masterClrMapping/>
  </p:clrMapOvr>
  <p:transition spd="slow">
    <p:cove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8806248" y="2043156"/>
            <a:ext cx="3006811" cy="4524315"/>
          </a:xfrm>
          <a:prstGeom prst="rect">
            <a:avLst/>
          </a:prstGeom>
          <a:effectLst>
            <a:outerShdw blurRad="50800" dist="38100" dir="5400000" algn="ctr" rotWithShape="0">
              <a:srgbClr val="000000">
                <a:alpha val="43137"/>
              </a:srgbClr>
            </a:outerShdw>
          </a:effectLst>
        </p:spPr>
        <p:txBody>
          <a:bodyPr wrap="square">
            <a:spAutoFit/>
          </a:bodyPr>
          <a:lstStyle/>
          <a:p>
            <a:pPr algn="just"/>
            <a:r>
              <a:rPr lang="es-ES" b="1" dirty="0">
                <a:solidFill>
                  <a:schemeClr val="bg1"/>
                </a:solidFill>
              </a:rPr>
              <a:t>El riesgo de la falta de escolarización</a:t>
            </a:r>
          </a:p>
          <a:p>
            <a:pPr algn="just"/>
            <a:r>
              <a:rPr lang="es-ES" b="1" dirty="0">
                <a:solidFill>
                  <a:schemeClr val="bg1"/>
                </a:solidFill>
              </a:rPr>
              <a:t>Una adolescente se toma un descanso en su venta ambulante de baratijas en </a:t>
            </a:r>
            <a:r>
              <a:rPr lang="es-ES" b="1" dirty="0" err="1">
                <a:solidFill>
                  <a:schemeClr val="bg1"/>
                </a:solidFill>
              </a:rPr>
              <a:t>Mange</a:t>
            </a:r>
            <a:r>
              <a:rPr lang="es-ES" b="1" dirty="0">
                <a:solidFill>
                  <a:schemeClr val="bg1"/>
                </a:solidFill>
              </a:rPr>
              <a:t> </a:t>
            </a:r>
            <a:r>
              <a:rPr lang="es-ES" b="1" dirty="0" err="1">
                <a:solidFill>
                  <a:schemeClr val="bg1"/>
                </a:solidFill>
              </a:rPr>
              <a:t>Bureh</a:t>
            </a:r>
            <a:r>
              <a:rPr lang="es-ES" b="1" dirty="0">
                <a:solidFill>
                  <a:schemeClr val="bg1"/>
                </a:solidFill>
              </a:rPr>
              <a:t>, sentándose a orillas de un río en el que las chicas lavan y los chicos pescan. Las niñas no escolarizadas que trabajan en las calles de Sierra Leona para contribuir a la economía familiar corren especial riesgo en un país donde los delitos contra ellas suelen quedar impunes.</a:t>
            </a:r>
          </a:p>
        </p:txBody>
      </p:sp>
      <p:pic>
        <p:nvPicPr>
          <p:cNvPr id="2" name="Imagen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457200" y="442268"/>
            <a:ext cx="7620000" cy="4762500"/>
          </a:xfrm>
          <a:prstGeom prst="rect">
            <a:avLst/>
          </a:prstGeom>
          <a:effectLst>
            <a:outerShdw blurRad="50800" dist="114300" dir="3000000" algn="ctr" rotWithShape="0">
              <a:srgbClr val="000000">
                <a:alpha val="43137"/>
              </a:srgbClr>
            </a:outerShdw>
          </a:effectLst>
        </p:spPr>
      </p:pic>
    </p:spTree>
    <p:extLst>
      <p:ext uri="{BB962C8B-B14F-4D97-AF65-F5344CB8AC3E}">
        <p14:creationId xmlns:p14="http://schemas.microsoft.com/office/powerpoint/2010/main" val="3306378999"/>
      </p:ext>
    </p:extLst>
  </p:cSld>
  <p:clrMapOvr>
    <a:masterClrMapping/>
  </p:clrMapOvr>
  <p:transition spd="slow">
    <p:cove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897923" y="4946006"/>
            <a:ext cx="10849233" cy="1631216"/>
          </a:xfrm>
          <a:prstGeom prst="rect">
            <a:avLst/>
          </a:prstGeom>
          <a:effectLst>
            <a:outerShdw blurRad="50800" dist="38100" dir="5400000" algn="ctr" rotWithShape="0">
              <a:srgbClr val="000000">
                <a:alpha val="43137"/>
              </a:srgbClr>
            </a:outerShdw>
          </a:effectLst>
        </p:spPr>
        <p:txBody>
          <a:bodyPr wrap="square">
            <a:spAutoFit/>
          </a:bodyPr>
          <a:lstStyle/>
          <a:p>
            <a:pPr algn="just"/>
            <a:r>
              <a:rPr lang="es-ES" sz="2000" b="1" dirty="0">
                <a:solidFill>
                  <a:schemeClr val="bg1"/>
                </a:solidFill>
              </a:rPr>
              <a:t>Educación gratuita</a:t>
            </a:r>
          </a:p>
          <a:p>
            <a:pPr algn="just"/>
            <a:r>
              <a:rPr lang="es-ES" sz="2000" b="1" dirty="0">
                <a:solidFill>
                  <a:schemeClr val="bg1"/>
                </a:solidFill>
              </a:rPr>
              <a:t>Al participar en una ceremonia </a:t>
            </a:r>
            <a:r>
              <a:rPr lang="es-ES" sz="2000" b="1" dirty="0" err="1">
                <a:solidFill>
                  <a:schemeClr val="bg1"/>
                </a:solidFill>
              </a:rPr>
              <a:t>Bondo</a:t>
            </a:r>
            <a:r>
              <a:rPr lang="es-ES" sz="2000" b="1" dirty="0">
                <a:solidFill>
                  <a:schemeClr val="bg1"/>
                </a:solidFill>
              </a:rPr>
              <a:t> alternativa que no incluye la mutilación genital femenina, estas niñas de </a:t>
            </a:r>
            <a:r>
              <a:rPr lang="es-ES" sz="2000" b="1" dirty="0" err="1">
                <a:solidFill>
                  <a:schemeClr val="bg1"/>
                </a:solidFill>
              </a:rPr>
              <a:t>Masanga</a:t>
            </a:r>
            <a:r>
              <a:rPr lang="es-ES" sz="2000" b="1" dirty="0">
                <a:solidFill>
                  <a:schemeClr val="bg1"/>
                </a:solidFill>
              </a:rPr>
              <a:t> reciben educación </a:t>
            </a:r>
            <a:r>
              <a:rPr lang="es-ES" sz="2000" dirty="0">
                <a:solidFill>
                  <a:schemeClr val="bg1"/>
                </a:solidFill>
              </a:rPr>
              <a:t>gratuita garantizada por </a:t>
            </a:r>
            <a:r>
              <a:rPr lang="es-ES" sz="2000" dirty="0" err="1">
                <a:solidFill>
                  <a:schemeClr val="bg1"/>
                </a:solidFill>
              </a:rPr>
              <a:t>Masanga</a:t>
            </a:r>
            <a:r>
              <a:rPr lang="es-ES" sz="2000" dirty="0">
                <a:solidFill>
                  <a:schemeClr val="bg1"/>
                </a:solidFill>
              </a:rPr>
              <a:t> </a:t>
            </a:r>
            <a:r>
              <a:rPr lang="es-ES" sz="2000" dirty="0" err="1">
                <a:solidFill>
                  <a:schemeClr val="bg1"/>
                </a:solidFill>
              </a:rPr>
              <a:t>A</a:t>
            </a:r>
            <a:r>
              <a:rPr lang="es-ES" sz="2000" b="1" dirty="0" err="1">
                <a:solidFill>
                  <a:schemeClr val="bg1"/>
                </a:solidFill>
              </a:rPr>
              <a:t>ssistance</a:t>
            </a:r>
            <a:r>
              <a:rPr lang="es-ES" sz="2000" b="1" dirty="0">
                <a:solidFill>
                  <a:schemeClr val="bg1"/>
                </a:solidFill>
              </a:rPr>
              <a:t> </a:t>
            </a:r>
            <a:r>
              <a:rPr lang="es-ES" sz="2000" b="1" dirty="0" err="1">
                <a:solidFill>
                  <a:schemeClr val="bg1"/>
                </a:solidFill>
              </a:rPr>
              <a:t>Education</a:t>
            </a:r>
            <a:r>
              <a:rPr lang="es-ES" sz="2000" b="1" dirty="0">
                <a:solidFill>
                  <a:schemeClr val="bg1"/>
                </a:solidFill>
              </a:rPr>
              <a:t>, una organización suiza sin ánimo de lucro. En la ceremonia participa una mujer que encarna el diablo del </a:t>
            </a:r>
            <a:r>
              <a:rPr lang="es-ES" sz="2000" b="1" dirty="0" err="1">
                <a:solidFill>
                  <a:schemeClr val="bg1"/>
                </a:solidFill>
              </a:rPr>
              <a:t>Bondo</a:t>
            </a:r>
            <a:r>
              <a:rPr lang="es-ES" sz="2000" b="1" dirty="0">
                <a:solidFill>
                  <a:schemeClr val="bg1"/>
                </a:solidFill>
              </a:rPr>
              <a:t>, una alta autoridad de esta sociedad secreta.</a:t>
            </a:r>
          </a:p>
        </p:txBody>
      </p:sp>
      <p:pic>
        <p:nvPicPr>
          <p:cNvPr id="2" name="Imagen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3954163" y="307074"/>
            <a:ext cx="7620000" cy="4762500"/>
          </a:xfrm>
          <a:prstGeom prst="rect">
            <a:avLst/>
          </a:prstGeom>
          <a:effectLst>
            <a:outerShdw blurRad="50800" dist="114300" dir="7800000" algn="ctr" rotWithShape="0">
              <a:srgbClr val="000000">
                <a:alpha val="43137"/>
              </a:srgbClr>
            </a:outerShdw>
          </a:effectLst>
        </p:spPr>
      </p:pic>
    </p:spTree>
    <p:extLst>
      <p:ext uri="{BB962C8B-B14F-4D97-AF65-F5344CB8AC3E}">
        <p14:creationId xmlns:p14="http://schemas.microsoft.com/office/powerpoint/2010/main" val="3927899779"/>
      </p:ext>
    </p:extLst>
  </p:cSld>
  <p:clrMapOvr>
    <a:masterClrMapping/>
  </p:clrMapOvr>
  <p:transition spd="slow">
    <p:cove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597930" y="5021135"/>
            <a:ext cx="8694351" cy="1631216"/>
          </a:xfrm>
          <a:prstGeom prst="rect">
            <a:avLst/>
          </a:prstGeom>
          <a:effectLst>
            <a:outerShdw blurRad="50800" dist="38100" dir="5400000" algn="ctr" rotWithShape="0">
              <a:srgbClr val="000000">
                <a:alpha val="43137"/>
              </a:srgbClr>
            </a:outerShdw>
          </a:effectLst>
        </p:spPr>
        <p:txBody>
          <a:bodyPr wrap="square">
            <a:spAutoFit/>
          </a:bodyPr>
          <a:lstStyle/>
          <a:p>
            <a:pPr algn="just"/>
            <a:r>
              <a:rPr lang="es-ES" sz="2000" b="1" dirty="0">
                <a:solidFill>
                  <a:schemeClr val="bg1"/>
                </a:solidFill>
              </a:rPr>
              <a:t>Matrimonios concertados</a:t>
            </a:r>
          </a:p>
          <a:p>
            <a:pPr algn="just"/>
            <a:r>
              <a:rPr lang="es-ES" sz="2000" b="1" dirty="0">
                <a:solidFill>
                  <a:schemeClr val="bg1"/>
                </a:solidFill>
              </a:rPr>
              <a:t>Los matrimonios concertados son habituales en Sierra Leona. </a:t>
            </a:r>
            <a:r>
              <a:rPr lang="es-ES" sz="2000" b="1" dirty="0" err="1">
                <a:solidFill>
                  <a:schemeClr val="bg1"/>
                </a:solidFill>
              </a:rPr>
              <a:t>Baby</a:t>
            </a:r>
            <a:r>
              <a:rPr lang="es-ES" sz="2000" b="1" dirty="0">
                <a:solidFill>
                  <a:schemeClr val="bg1"/>
                </a:solidFill>
              </a:rPr>
              <a:t> </a:t>
            </a:r>
            <a:r>
              <a:rPr lang="es-ES" sz="2000" b="1" dirty="0" err="1">
                <a:solidFill>
                  <a:schemeClr val="bg1"/>
                </a:solidFill>
              </a:rPr>
              <a:t>Seibureh</a:t>
            </a:r>
            <a:r>
              <a:rPr lang="es-ES" sz="2000" b="1" dirty="0">
                <a:solidFill>
                  <a:schemeClr val="bg1"/>
                </a:solidFill>
              </a:rPr>
              <a:t>, de 17 años, y Claude </a:t>
            </a:r>
            <a:r>
              <a:rPr lang="es-ES" sz="2000" b="1" dirty="0" err="1">
                <a:solidFill>
                  <a:schemeClr val="bg1"/>
                </a:solidFill>
              </a:rPr>
              <a:t>Seibureh</a:t>
            </a:r>
            <a:r>
              <a:rPr lang="es-ES" sz="2000" b="1" dirty="0">
                <a:solidFill>
                  <a:schemeClr val="bg1"/>
                </a:solidFill>
              </a:rPr>
              <a:t>, de 48, vecinos de Freetown, se casaron en plena crisis del </a:t>
            </a:r>
            <a:r>
              <a:rPr lang="es-ES" sz="2000" b="1" dirty="0" err="1">
                <a:solidFill>
                  <a:schemeClr val="bg1"/>
                </a:solidFill>
              </a:rPr>
              <a:t>ébola</a:t>
            </a:r>
            <a:r>
              <a:rPr lang="es-ES" sz="2000" b="1" dirty="0">
                <a:solidFill>
                  <a:schemeClr val="bg1"/>
                </a:solidFill>
              </a:rPr>
              <a:t>. Cuando nació su hijo Joseph, a la madre hubo que hacerle una cesárea</a:t>
            </a:r>
          </a:p>
        </p:txBody>
      </p:sp>
      <p:pic>
        <p:nvPicPr>
          <p:cNvPr id="2" name="Imagen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3978876" y="466982"/>
            <a:ext cx="7620000" cy="4762500"/>
          </a:xfrm>
          <a:prstGeom prst="rect">
            <a:avLst/>
          </a:prstGeom>
          <a:effectLst>
            <a:outerShdw blurRad="50800" dist="101600" dir="8400000" algn="ctr" rotWithShape="0">
              <a:srgbClr val="000000">
                <a:alpha val="43137"/>
              </a:srgbClr>
            </a:outerShdw>
          </a:effectLst>
        </p:spPr>
      </p:pic>
    </p:spTree>
    <p:extLst>
      <p:ext uri="{BB962C8B-B14F-4D97-AF65-F5344CB8AC3E}">
        <p14:creationId xmlns:p14="http://schemas.microsoft.com/office/powerpoint/2010/main" val="2604004346"/>
      </p:ext>
    </p:extLst>
  </p:cSld>
  <p:clrMapOvr>
    <a:masterClrMapping/>
  </p:clrMapOvr>
  <p:transition spd="slow">
    <p:cove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494271" y="4957634"/>
            <a:ext cx="11170509" cy="1477328"/>
          </a:xfrm>
          <a:prstGeom prst="rect">
            <a:avLst/>
          </a:prstGeom>
          <a:effectLst>
            <a:outerShdw blurRad="50800" dist="38100" dir="5400000" algn="ctr" rotWithShape="0">
              <a:srgbClr val="000000">
                <a:alpha val="43137"/>
              </a:srgbClr>
            </a:outerShdw>
          </a:effectLst>
        </p:spPr>
        <p:txBody>
          <a:bodyPr wrap="square">
            <a:spAutoFit/>
          </a:bodyPr>
          <a:lstStyle/>
          <a:p>
            <a:pPr algn="just"/>
            <a:r>
              <a:rPr lang="es-ES" b="1" dirty="0">
                <a:solidFill>
                  <a:schemeClr val="bg1"/>
                </a:solidFill>
              </a:rPr>
              <a:t>Lucha contra la trata sexual</a:t>
            </a:r>
          </a:p>
          <a:p>
            <a:pPr algn="just"/>
            <a:r>
              <a:rPr lang="es-ES" b="1" dirty="0" err="1">
                <a:solidFill>
                  <a:schemeClr val="bg1"/>
                </a:solidFill>
              </a:rPr>
              <a:t>Rinki</a:t>
            </a:r>
            <a:r>
              <a:rPr lang="es-ES" b="1" dirty="0">
                <a:solidFill>
                  <a:schemeClr val="bg1"/>
                </a:solidFill>
              </a:rPr>
              <a:t> </a:t>
            </a:r>
            <a:r>
              <a:rPr lang="es-ES" b="1" dirty="0" err="1">
                <a:solidFill>
                  <a:schemeClr val="bg1"/>
                </a:solidFill>
              </a:rPr>
              <a:t>Kumari</a:t>
            </a:r>
            <a:r>
              <a:rPr lang="es-ES" b="1" dirty="0">
                <a:solidFill>
                  <a:schemeClr val="bg1"/>
                </a:solidFill>
              </a:rPr>
              <a:t> (en primer término) y </a:t>
            </a:r>
            <a:r>
              <a:rPr lang="es-ES" b="1" dirty="0" err="1">
                <a:solidFill>
                  <a:schemeClr val="bg1"/>
                </a:solidFill>
              </a:rPr>
              <a:t>Arti</a:t>
            </a:r>
            <a:r>
              <a:rPr lang="es-ES" b="1" dirty="0">
                <a:solidFill>
                  <a:schemeClr val="bg1"/>
                </a:solidFill>
              </a:rPr>
              <a:t> </a:t>
            </a:r>
            <a:r>
              <a:rPr lang="es-ES" b="1" dirty="0" err="1">
                <a:solidFill>
                  <a:schemeClr val="bg1"/>
                </a:solidFill>
              </a:rPr>
              <a:t>Kumari</a:t>
            </a:r>
            <a:r>
              <a:rPr lang="es-ES" b="1" dirty="0">
                <a:solidFill>
                  <a:schemeClr val="bg1"/>
                </a:solidFill>
              </a:rPr>
              <a:t> comparten un momento distendido en su habitación durante un receso de las clases que reciben en la escuela pública a la que asisten, la </a:t>
            </a:r>
            <a:r>
              <a:rPr lang="es-ES" b="1" dirty="0" err="1">
                <a:solidFill>
                  <a:schemeClr val="bg1"/>
                </a:solidFill>
              </a:rPr>
              <a:t>Kasturba</a:t>
            </a:r>
            <a:r>
              <a:rPr lang="es-ES" b="1" dirty="0">
                <a:solidFill>
                  <a:schemeClr val="bg1"/>
                </a:solidFill>
              </a:rPr>
              <a:t> Gandhi </a:t>
            </a:r>
            <a:r>
              <a:rPr lang="es-ES" b="1" dirty="0" err="1">
                <a:solidFill>
                  <a:schemeClr val="bg1"/>
                </a:solidFill>
              </a:rPr>
              <a:t>Balika</a:t>
            </a:r>
            <a:r>
              <a:rPr lang="es-ES" b="1" dirty="0">
                <a:solidFill>
                  <a:schemeClr val="bg1"/>
                </a:solidFill>
              </a:rPr>
              <a:t> </a:t>
            </a:r>
            <a:r>
              <a:rPr lang="es-ES" b="1" dirty="0" err="1">
                <a:solidFill>
                  <a:schemeClr val="bg1"/>
                </a:solidFill>
              </a:rPr>
              <a:t>Vidyalaya</a:t>
            </a:r>
            <a:r>
              <a:rPr lang="es-ES" b="1" dirty="0">
                <a:solidFill>
                  <a:schemeClr val="bg1"/>
                </a:solidFill>
              </a:rPr>
              <a:t> de </a:t>
            </a:r>
            <a:r>
              <a:rPr lang="es-ES" b="1" dirty="0" err="1">
                <a:solidFill>
                  <a:schemeClr val="bg1"/>
                </a:solidFill>
              </a:rPr>
              <a:t>Forbesganj</a:t>
            </a:r>
            <a:r>
              <a:rPr lang="es-ES" b="1" dirty="0">
                <a:solidFill>
                  <a:schemeClr val="bg1"/>
                </a:solidFill>
              </a:rPr>
              <a:t>, en la India. Un centenar de niñas de los pueblos cercanos estudian en este centro gestionado por </a:t>
            </a:r>
            <a:r>
              <a:rPr lang="es-ES" b="1" dirty="0" err="1">
                <a:solidFill>
                  <a:schemeClr val="bg1"/>
                </a:solidFill>
              </a:rPr>
              <a:t>Apne</a:t>
            </a:r>
            <a:r>
              <a:rPr lang="es-ES" b="1" dirty="0">
                <a:solidFill>
                  <a:schemeClr val="bg1"/>
                </a:solidFill>
              </a:rPr>
              <a:t> </a:t>
            </a:r>
            <a:r>
              <a:rPr lang="es-ES" b="1" dirty="0" err="1">
                <a:solidFill>
                  <a:schemeClr val="bg1"/>
                </a:solidFill>
              </a:rPr>
              <a:t>Aaap</a:t>
            </a:r>
            <a:r>
              <a:rPr lang="es-ES" b="1" dirty="0">
                <a:solidFill>
                  <a:schemeClr val="bg1"/>
                </a:solidFill>
              </a:rPr>
              <a:t>, una entidad benéfica cuya misión es poner fin a la trata sexual.</a:t>
            </a:r>
          </a:p>
        </p:txBody>
      </p:sp>
      <p:pic>
        <p:nvPicPr>
          <p:cNvPr id="2" name="Imagen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3859429" y="343415"/>
            <a:ext cx="7620000" cy="4762500"/>
          </a:xfrm>
          <a:prstGeom prst="rect">
            <a:avLst/>
          </a:prstGeom>
          <a:effectLst>
            <a:outerShdw blurRad="50800" dist="101600" dir="3000000" algn="ctr" rotWithShape="0">
              <a:srgbClr val="000000">
                <a:alpha val="43137"/>
              </a:srgbClr>
            </a:outerShdw>
          </a:effectLst>
        </p:spPr>
      </p:pic>
    </p:spTree>
    <p:extLst>
      <p:ext uri="{BB962C8B-B14F-4D97-AF65-F5344CB8AC3E}">
        <p14:creationId xmlns:p14="http://schemas.microsoft.com/office/powerpoint/2010/main" val="1561931361"/>
      </p:ext>
    </p:extLst>
  </p:cSld>
  <p:clrMapOvr>
    <a:masterClrMapping/>
  </p:clrMapOvr>
  <p:transition spd="slow">
    <p:cove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3731741" y="331058"/>
            <a:ext cx="7620000" cy="4762500"/>
          </a:xfrm>
          <a:prstGeom prst="rect">
            <a:avLst/>
          </a:prstGeom>
          <a:effectLst>
            <a:outerShdw blurRad="50800" dist="114300" dir="4200000" algn="ctr" rotWithShape="0">
              <a:srgbClr val="000000">
                <a:alpha val="43137"/>
              </a:srgbClr>
            </a:outerShdw>
          </a:effectLst>
        </p:spPr>
      </p:pic>
      <p:sp>
        <p:nvSpPr>
          <p:cNvPr id="3" name="Rectángulo 2"/>
          <p:cNvSpPr/>
          <p:nvPr/>
        </p:nvSpPr>
        <p:spPr>
          <a:xfrm>
            <a:off x="683741" y="4945277"/>
            <a:ext cx="6096000" cy="1754326"/>
          </a:xfrm>
          <a:prstGeom prst="rect">
            <a:avLst/>
          </a:prstGeom>
          <a:effectLst>
            <a:outerShdw blurRad="50800" dist="38100" dir="5400000" algn="ctr" rotWithShape="0">
              <a:srgbClr val="000000">
                <a:alpha val="62000"/>
              </a:srgbClr>
            </a:outerShdw>
          </a:effectLst>
        </p:spPr>
        <p:txBody>
          <a:bodyPr>
            <a:spAutoFit/>
          </a:bodyPr>
          <a:lstStyle/>
          <a:p>
            <a:pPr algn="just"/>
            <a:r>
              <a:rPr lang="es-ES" b="1" dirty="0">
                <a:solidFill>
                  <a:schemeClr val="bg1"/>
                </a:solidFill>
              </a:rPr>
              <a:t>Vivir entre la basura</a:t>
            </a:r>
          </a:p>
          <a:p>
            <a:pPr algn="just"/>
            <a:r>
              <a:rPr lang="es-ES" b="1" dirty="0">
                <a:solidFill>
                  <a:schemeClr val="bg1"/>
                </a:solidFill>
              </a:rPr>
              <a:t>El vertedero de </a:t>
            </a:r>
            <a:r>
              <a:rPr lang="es-ES" b="1" dirty="0" err="1">
                <a:solidFill>
                  <a:schemeClr val="bg1"/>
                </a:solidFill>
              </a:rPr>
              <a:t>Ghazipur</a:t>
            </a:r>
            <a:r>
              <a:rPr lang="es-ES" b="1" dirty="0">
                <a:solidFill>
                  <a:schemeClr val="bg1"/>
                </a:solidFill>
              </a:rPr>
              <a:t>, un basurero de casi 30 hectáreas en Delhi, es el lugar que recorre Zarina, de siete años, en busca de objetos que revender. Al igual que esta niña de la India, otras muchas en todo el mundo viven en la pobreza y apenas tienen acceso a la educación.</a:t>
            </a:r>
          </a:p>
        </p:txBody>
      </p:sp>
    </p:spTree>
    <p:extLst>
      <p:ext uri="{BB962C8B-B14F-4D97-AF65-F5344CB8AC3E}">
        <p14:creationId xmlns:p14="http://schemas.microsoft.com/office/powerpoint/2010/main" val="28488350"/>
      </p:ext>
    </p:extLst>
  </p:cSld>
  <p:clrMapOvr>
    <a:masterClrMapping/>
  </p:clrMapOvr>
  <p:transition spd="slow">
    <p:cove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1796518" y="1921139"/>
            <a:ext cx="9139212" cy="1200329"/>
          </a:xfrm>
          <a:prstGeom prst="rect">
            <a:avLst/>
          </a:prstGeom>
        </p:spPr>
        <p:txBody>
          <a:bodyPr wrap="square">
            <a:spAutoFit/>
          </a:bodyPr>
          <a:lstStyle/>
          <a:p>
            <a:pPr algn="just"/>
            <a:r>
              <a:rPr lang="es-ES" b="1" dirty="0" err="1">
                <a:solidFill>
                  <a:schemeClr val="bg1"/>
                </a:solidFill>
                <a:effectLst>
                  <a:outerShdw blurRad="50800" dist="38100" dir="5400000" algn="ctr" rotWithShape="0">
                    <a:srgbClr val="000000">
                      <a:alpha val="46000"/>
                    </a:srgbClr>
                  </a:outerShdw>
                </a:effectLst>
              </a:rPr>
              <a:t>Shobha</a:t>
            </a:r>
            <a:r>
              <a:rPr lang="es-ES" b="1" dirty="0">
                <a:solidFill>
                  <a:schemeClr val="bg1"/>
                </a:solidFill>
                <a:effectLst>
                  <a:outerShdw blurRad="50800" dist="38100" dir="5400000" algn="ctr" rotWithShape="0">
                    <a:srgbClr val="000000">
                      <a:alpha val="46000"/>
                    </a:srgbClr>
                  </a:outerShdw>
                </a:effectLst>
              </a:rPr>
              <a:t> está casada desde que tenía ocho años. Imaginemos cómo fue su boda: una ceremonia múltiple, una docena de niñas de la aldea, una gran emoción en un lugar muy pobre. «</a:t>
            </a:r>
            <a:r>
              <a:rPr lang="es-ES" b="1" i="1" dirty="0">
                <a:solidFill>
                  <a:schemeClr val="bg1"/>
                </a:solidFill>
                <a:effectLst>
                  <a:outerShdw blurRad="50800" dist="38100" dir="5400000" algn="ctr" rotWithShape="0">
                    <a:srgbClr val="000000">
                      <a:alpha val="46000"/>
                    </a:srgbClr>
                  </a:outerShdw>
                </a:effectLst>
              </a:rPr>
              <a:t>Ropas nuevas y preciosas </a:t>
            </a:r>
            <a:r>
              <a:rPr lang="es-ES" b="1" dirty="0">
                <a:solidFill>
                  <a:schemeClr val="bg1"/>
                </a:solidFill>
                <a:effectLst>
                  <a:outerShdw blurRad="50800" dist="38100" dir="5400000" algn="ctr" rotWithShape="0">
                    <a:srgbClr val="000000">
                      <a:alpha val="46000"/>
                    </a:srgbClr>
                  </a:outerShdw>
                </a:effectLst>
              </a:rPr>
              <a:t>–me contó </a:t>
            </a:r>
            <a:r>
              <a:rPr lang="es-ES" b="1" dirty="0" err="1">
                <a:solidFill>
                  <a:schemeClr val="bg1"/>
                </a:solidFill>
                <a:effectLst>
                  <a:outerShdw blurRad="50800" dist="38100" dir="5400000" algn="ctr" rotWithShape="0">
                    <a:srgbClr val="000000">
                      <a:alpha val="46000"/>
                    </a:srgbClr>
                  </a:outerShdw>
                </a:effectLst>
              </a:rPr>
              <a:t>Shobha</a:t>
            </a:r>
            <a:r>
              <a:rPr lang="es-ES" b="1" dirty="0">
                <a:solidFill>
                  <a:schemeClr val="bg1"/>
                </a:solidFill>
                <a:effectLst>
                  <a:outerShdw blurRad="50800" dist="38100" dir="5400000" algn="ctr" rotWithShape="0">
                    <a:srgbClr val="000000">
                      <a:alpha val="46000"/>
                    </a:srgbClr>
                  </a:outerShdw>
                </a:effectLst>
              </a:rPr>
              <a:t>, con una sonrisa sin alegría–. </a:t>
            </a:r>
            <a:r>
              <a:rPr lang="es-ES" b="1" i="1" dirty="0">
                <a:solidFill>
                  <a:schemeClr val="bg1"/>
                </a:solidFill>
                <a:effectLst>
                  <a:outerShdw blurRad="50800" dist="38100" dir="5400000" algn="ctr" rotWithShape="0">
                    <a:srgbClr val="000000">
                      <a:alpha val="46000"/>
                    </a:srgbClr>
                  </a:outerShdw>
                </a:effectLst>
              </a:rPr>
              <a:t>No conocía el significado del matrimonio. Era muy feliz.»</a:t>
            </a:r>
            <a:endParaRPr lang="es-ES" b="1" dirty="0">
              <a:solidFill>
                <a:schemeClr val="bg1"/>
              </a:solidFill>
              <a:effectLst>
                <a:outerShdw blurRad="50800" dist="38100" dir="5400000" algn="ctr" rotWithShape="0">
                  <a:srgbClr val="000000">
                    <a:alpha val="46000"/>
                  </a:srgbClr>
                </a:outerShdw>
              </a:effectLst>
            </a:endParaRPr>
          </a:p>
        </p:txBody>
      </p:sp>
      <p:sp>
        <p:nvSpPr>
          <p:cNvPr id="5" name="Rectángulo 4"/>
          <p:cNvSpPr/>
          <p:nvPr/>
        </p:nvSpPr>
        <p:spPr>
          <a:xfrm>
            <a:off x="1817782" y="3239840"/>
            <a:ext cx="9117948" cy="2031325"/>
          </a:xfrm>
          <a:prstGeom prst="rect">
            <a:avLst/>
          </a:prstGeom>
        </p:spPr>
        <p:txBody>
          <a:bodyPr wrap="square">
            <a:spAutoFit/>
          </a:bodyPr>
          <a:lstStyle/>
          <a:p>
            <a:pPr algn="just"/>
            <a:r>
              <a:rPr lang="es-ES" b="1" dirty="0">
                <a:solidFill>
                  <a:schemeClr val="bg1"/>
                </a:solidFill>
                <a:effectLst>
                  <a:outerShdw blurRad="50800" dist="38100" dir="5400000" algn="ctr" rotWithShape="0">
                    <a:srgbClr val="000000">
                      <a:alpha val="46000"/>
                    </a:srgbClr>
                  </a:outerShdw>
                </a:effectLst>
              </a:rPr>
              <a:t>Sí, dijo, había visto a su joven esposo después de la boda. Pero sólo brevemente. Él es unos po­­cos años mayor que ella. De momento ha podido posponer la </a:t>
            </a:r>
            <a:r>
              <a:rPr lang="es-ES" b="1" i="1" dirty="0" err="1">
                <a:solidFill>
                  <a:schemeClr val="bg1"/>
                </a:solidFill>
                <a:effectLst>
                  <a:outerShdw blurRad="50800" dist="38100" dir="5400000" algn="ctr" rotWithShape="0">
                    <a:srgbClr val="000000">
                      <a:alpha val="46000"/>
                    </a:srgbClr>
                  </a:outerShdw>
                </a:effectLst>
              </a:rPr>
              <a:t>gauna</a:t>
            </a:r>
            <a:r>
              <a:rPr lang="es-ES" b="1" dirty="0">
                <a:solidFill>
                  <a:schemeClr val="bg1"/>
                </a:solidFill>
                <a:effectLst>
                  <a:outerShdw blurRad="50800" dist="38100" dir="5400000" algn="ctr" rotWithShape="0">
                    <a:srgbClr val="000000">
                      <a:alpha val="46000"/>
                    </a:srgbClr>
                  </a:outerShdw>
                </a:effectLst>
              </a:rPr>
              <a:t>, el paso a la vida marital en casa del esposo. Cuando le pregunté qué pensaba de él, miró hacia otro lado y dijo que no era una persona educada. Nos miramos la una a la otra, y ella negó con la cabeza. No, no había nin­guna posibilidad, ninguna, de que deshonrara a sus padres posponiendo la </a:t>
            </a:r>
            <a:r>
              <a:rPr lang="es-ES" b="1" dirty="0" err="1">
                <a:solidFill>
                  <a:schemeClr val="bg1"/>
                </a:solidFill>
                <a:effectLst>
                  <a:outerShdw blurRad="50800" dist="38100" dir="5400000" algn="ctr" rotWithShape="0">
                    <a:srgbClr val="000000">
                      <a:alpha val="46000"/>
                    </a:srgbClr>
                  </a:outerShdw>
                </a:effectLst>
              </a:rPr>
              <a:t>gauna</a:t>
            </a:r>
            <a:r>
              <a:rPr lang="es-ES" b="1" dirty="0">
                <a:solidFill>
                  <a:schemeClr val="bg1"/>
                </a:solidFill>
                <a:effectLst>
                  <a:outerShdw blurRad="50800" dist="38100" dir="5400000" algn="ctr" rotWithShape="0">
                    <a:srgbClr val="000000">
                      <a:alpha val="46000"/>
                    </a:srgbClr>
                  </a:outerShdw>
                </a:effectLst>
              </a:rPr>
              <a:t> indefinidamente: «</a:t>
            </a:r>
            <a:r>
              <a:rPr lang="es-ES" b="1" i="1" dirty="0">
                <a:solidFill>
                  <a:schemeClr val="bg1"/>
                </a:solidFill>
                <a:effectLst>
                  <a:outerShdw blurRad="50800" dist="38100" dir="5400000" algn="ctr" rotWithShape="0">
                    <a:srgbClr val="000000">
                      <a:alpha val="46000"/>
                    </a:srgbClr>
                  </a:outerShdw>
                </a:effectLst>
              </a:rPr>
              <a:t>Tengo que estar con él. Le haré estudiar y que entienda cosas. Pero no lo dejaré».</a:t>
            </a:r>
            <a:endParaRPr lang="es-ES" b="1" dirty="0">
              <a:solidFill>
                <a:schemeClr val="bg1"/>
              </a:solidFill>
              <a:effectLst>
                <a:outerShdw blurRad="50800" dist="38100" dir="5400000" algn="ctr" rotWithShape="0">
                  <a:srgbClr val="000000">
                    <a:alpha val="46000"/>
                  </a:srgbClr>
                </a:outerShdw>
              </a:effectLst>
            </a:endParaRPr>
          </a:p>
        </p:txBody>
      </p:sp>
      <p:sp>
        <p:nvSpPr>
          <p:cNvPr id="6" name="Rectángulo 5"/>
          <p:cNvSpPr/>
          <p:nvPr/>
        </p:nvSpPr>
        <p:spPr>
          <a:xfrm>
            <a:off x="5155055" y="1020118"/>
            <a:ext cx="2422138" cy="369332"/>
          </a:xfrm>
          <a:prstGeom prst="rect">
            <a:avLst/>
          </a:prstGeom>
        </p:spPr>
        <p:txBody>
          <a:bodyPr wrap="none">
            <a:spAutoFit/>
          </a:bodyPr>
          <a:lstStyle/>
          <a:p>
            <a:r>
              <a:rPr lang="es-ES" b="1" dirty="0">
                <a:solidFill>
                  <a:schemeClr val="bg1"/>
                </a:solidFill>
                <a:effectLst>
                  <a:outerShdw blurRad="50800" dist="38100" dir="5400000" algn="ctr" rotWithShape="0">
                    <a:srgbClr val="000000">
                      <a:alpha val="46000"/>
                    </a:srgbClr>
                  </a:outerShdw>
                </a:effectLst>
              </a:rPr>
              <a:t>Atención a esta historia</a:t>
            </a:r>
            <a:endParaRPr lang="es-ES" dirty="0"/>
          </a:p>
        </p:txBody>
      </p:sp>
    </p:spTree>
    <p:extLst>
      <p:ext uri="{BB962C8B-B14F-4D97-AF65-F5344CB8AC3E}">
        <p14:creationId xmlns:p14="http://schemas.microsoft.com/office/powerpoint/2010/main" val="1842521870"/>
      </p:ext>
    </p:extLst>
  </p:cSld>
  <p:clrMapOvr>
    <a:masterClrMapping/>
  </p:clrMapOvr>
  <p:transition spd="slow">
    <p:cove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738183" y="1524669"/>
            <a:ext cx="8987482" cy="3970318"/>
          </a:xfrm>
          <a:prstGeom prst="rect">
            <a:avLst/>
          </a:prstGeom>
        </p:spPr>
        <p:txBody>
          <a:bodyPr wrap="square">
            <a:spAutoFit/>
          </a:bodyPr>
          <a:lstStyle/>
          <a:p>
            <a:pPr algn="just"/>
            <a:r>
              <a:rPr lang="es-ES" b="1" dirty="0">
                <a:solidFill>
                  <a:schemeClr val="bg1"/>
                </a:solidFill>
                <a:effectLst>
                  <a:outerShdw blurRad="50800" dist="76200" dir="5400000" algn="ctr" rotWithShape="0">
                    <a:srgbClr val="000000">
                      <a:alpha val="50000"/>
                    </a:srgbClr>
                  </a:outerShdw>
                </a:effectLst>
              </a:rPr>
              <a:t>Mi marido y yo hicimos la donación. </a:t>
            </a:r>
            <a:r>
              <a:rPr lang="es-ES" b="1" i="1" dirty="0">
                <a:solidFill>
                  <a:schemeClr val="bg1"/>
                </a:solidFill>
                <a:effectLst>
                  <a:outerShdw blurRad="50800" dist="76200" dir="5400000" algn="ctr" rotWithShape="0">
                    <a:srgbClr val="000000">
                      <a:alpha val="50000"/>
                    </a:srgbClr>
                  </a:outerShdw>
                </a:effectLst>
              </a:rPr>
              <a:t>«Veamos lo que ocurre</a:t>
            </a:r>
            <a:r>
              <a:rPr lang="es-ES" b="1" dirty="0">
                <a:solidFill>
                  <a:schemeClr val="bg1"/>
                </a:solidFill>
                <a:effectLst>
                  <a:outerShdw blurRad="50800" dist="76200" dir="5400000" algn="ctr" rotWithShape="0">
                    <a:srgbClr val="000000">
                      <a:alpha val="50000"/>
                    </a:srgbClr>
                  </a:outerShdw>
                </a:effectLst>
              </a:rPr>
              <a:t> –me había dicho </a:t>
            </a:r>
            <a:r>
              <a:rPr lang="es-ES" b="1" dirty="0" err="1">
                <a:solidFill>
                  <a:schemeClr val="bg1"/>
                </a:solidFill>
                <a:effectLst>
                  <a:outerShdw blurRad="50800" dist="76200" dir="5400000" algn="ctr" rotWithShape="0">
                    <a:srgbClr val="000000">
                      <a:alpha val="50000"/>
                    </a:srgbClr>
                  </a:outerShdw>
                </a:effectLst>
              </a:rPr>
              <a:t>Shobha</a:t>
            </a:r>
            <a:r>
              <a:rPr lang="es-ES" b="1" dirty="0">
                <a:solidFill>
                  <a:schemeClr val="bg1"/>
                </a:solidFill>
                <a:effectLst>
                  <a:outerShdw blurRad="50800" dist="76200" dir="5400000" algn="ctr" rotWithShape="0">
                    <a:srgbClr val="000000">
                      <a:alpha val="50000"/>
                    </a:srgbClr>
                  </a:outerShdw>
                </a:effectLst>
              </a:rPr>
              <a:t> la última vez que la vi en la India–. S</a:t>
            </a:r>
            <a:r>
              <a:rPr lang="es-ES" b="1" i="1" dirty="0">
                <a:solidFill>
                  <a:schemeClr val="bg1"/>
                </a:solidFill>
                <a:effectLst>
                  <a:outerShdw blurRad="50800" dist="76200" dir="5400000" algn="ctr" rotWithShape="0">
                    <a:srgbClr val="000000">
                      <a:alpha val="50000"/>
                    </a:srgbClr>
                  </a:outerShdw>
                </a:effectLst>
              </a:rPr>
              <a:t>ea lo que fuere, tendré que adaptarme. Porque las mujeres tienen que sacrificarse.</a:t>
            </a:r>
            <a:r>
              <a:rPr lang="es-ES" b="1" dirty="0">
                <a:solidFill>
                  <a:schemeClr val="bg1"/>
                </a:solidFill>
                <a:effectLst>
                  <a:outerShdw blurRad="50800" dist="76200" dir="5400000" algn="ctr" rotWithShape="0">
                    <a:srgbClr val="000000">
                      <a:alpha val="50000"/>
                    </a:srgbClr>
                  </a:outerShdw>
                </a:effectLst>
              </a:rPr>
              <a:t>» Estábamos en la cocina de la casa de su familia, y mi voz se alzó más de lo que pretendía. Por qué han de sacrificarse las mujeres, pregunté, y la mirada que </a:t>
            </a:r>
            <a:r>
              <a:rPr lang="es-ES" b="1" dirty="0" err="1">
                <a:solidFill>
                  <a:schemeClr val="bg1"/>
                </a:solidFill>
                <a:effectLst>
                  <a:outerShdw blurRad="50800" dist="76200" dir="5400000" algn="ctr" rotWithShape="0">
                    <a:srgbClr val="000000">
                      <a:alpha val="50000"/>
                    </a:srgbClr>
                  </a:outerShdw>
                </a:effectLst>
              </a:rPr>
              <a:t>Shobha</a:t>
            </a:r>
            <a:r>
              <a:rPr lang="es-ES" b="1" dirty="0">
                <a:solidFill>
                  <a:schemeClr val="bg1"/>
                </a:solidFill>
                <a:effectLst>
                  <a:outerShdw blurRad="50800" dist="76200" dir="5400000" algn="ctr" rotWithShape="0">
                    <a:srgbClr val="000000">
                      <a:alpha val="50000"/>
                    </a:srgbClr>
                  </a:outerShdw>
                </a:effectLst>
              </a:rPr>
              <a:t> me lanzó me hizo comprender que sólo ella entendía ese mundo en el que vivía.</a:t>
            </a:r>
            <a:r>
              <a:rPr lang="es-ES" b="1" i="1" dirty="0">
                <a:solidFill>
                  <a:schemeClr val="bg1"/>
                </a:solidFill>
                <a:effectLst>
                  <a:outerShdw blurRad="50800" dist="76200" dir="5400000" algn="ctr" rotWithShape="0">
                    <a:srgbClr val="000000">
                      <a:alpha val="50000"/>
                    </a:srgbClr>
                  </a:outerShdw>
                </a:effectLst>
              </a:rPr>
              <a:t> «Porque nuestro país es para los hombres»</a:t>
            </a:r>
            <a:r>
              <a:rPr lang="es-ES" b="1" dirty="0">
                <a:solidFill>
                  <a:schemeClr val="bg1"/>
                </a:solidFill>
                <a:effectLst>
                  <a:outerShdw blurRad="50800" dist="76200" dir="5400000" algn="ctr" rotWithShape="0">
                    <a:srgbClr val="000000">
                      <a:alpha val="50000"/>
                    </a:srgbClr>
                  </a:outerShdw>
                </a:effectLst>
              </a:rPr>
              <a:t>, dijo.</a:t>
            </a:r>
          </a:p>
          <a:p>
            <a:pPr algn="just"/>
            <a:r>
              <a:rPr lang="es-ES" b="1" dirty="0">
                <a:solidFill>
                  <a:schemeClr val="bg1"/>
                </a:solidFill>
                <a:effectLst>
                  <a:outerShdw blurRad="50800" dist="76200" dir="5400000" algn="ctr" rotWithShape="0">
                    <a:srgbClr val="000000">
                      <a:alpha val="50000"/>
                    </a:srgbClr>
                  </a:outerShdw>
                </a:effectLst>
              </a:rPr>
              <a:t>Ahora lleva más de un año de estudios desde que acabó el instituto: estudios informáticos y preparación para los exámenes de ingreso en la policía. De vez en cuando recibo emails suyos y hace poco mi intérprete hindi de </a:t>
            </a:r>
            <a:r>
              <a:rPr lang="es-ES" b="1" dirty="0" err="1">
                <a:solidFill>
                  <a:schemeClr val="bg1"/>
                </a:solidFill>
                <a:effectLst>
                  <a:outerShdw blurRad="50800" dist="76200" dir="5400000" algn="ctr" rotWithShape="0">
                    <a:srgbClr val="000000">
                      <a:alpha val="50000"/>
                    </a:srgbClr>
                  </a:outerShdw>
                </a:effectLst>
              </a:rPr>
              <a:t>Jodhpur</a:t>
            </a:r>
            <a:r>
              <a:rPr lang="es-ES" b="1" dirty="0">
                <a:solidFill>
                  <a:schemeClr val="bg1"/>
                </a:solidFill>
                <a:effectLst>
                  <a:outerShdw blurRad="50800" dist="76200" dir="5400000" algn="ctr" rotWithShape="0">
                    <a:srgbClr val="000000">
                      <a:alpha val="50000"/>
                    </a:srgbClr>
                  </a:outerShdw>
                </a:effectLst>
              </a:rPr>
              <a:t> pidió prestada una videocámara y se sentó con ella para grabarla en un café de la ciudad. </a:t>
            </a:r>
            <a:r>
              <a:rPr lang="es-ES" b="1" dirty="0" err="1">
                <a:solidFill>
                  <a:schemeClr val="bg1"/>
                </a:solidFill>
                <a:effectLst>
                  <a:outerShdw blurRad="50800" dist="76200" dir="5400000" algn="ctr" rotWithShape="0">
                    <a:srgbClr val="000000">
                      <a:alpha val="50000"/>
                    </a:srgbClr>
                  </a:outerShdw>
                </a:effectLst>
              </a:rPr>
              <a:t>Shobha</a:t>
            </a:r>
            <a:r>
              <a:rPr lang="es-ES" b="1" dirty="0">
                <a:solidFill>
                  <a:schemeClr val="bg1"/>
                </a:solidFill>
                <a:effectLst>
                  <a:outerShdw blurRad="50800" dist="76200" dir="5400000" algn="ctr" rotWithShape="0">
                    <a:srgbClr val="000000">
                      <a:alpha val="50000"/>
                    </a:srgbClr>
                  </a:outerShdw>
                </a:effectLst>
              </a:rPr>
              <a:t> dijo que estaba estudiando para el siguiente examen. Tenía alojamiento en un albergue seguro para chicas en la ciudad. Su marido seguía llamándola con frecuencia. Todavía no había tenido lugar la </a:t>
            </a:r>
            <a:r>
              <a:rPr lang="es-ES" b="1" dirty="0" err="1">
                <a:solidFill>
                  <a:schemeClr val="bg1"/>
                </a:solidFill>
                <a:effectLst>
                  <a:outerShdw blurRad="50800" dist="76200" dir="5400000" algn="ctr" rotWithShape="0">
                    <a:srgbClr val="000000">
                      <a:alpha val="50000"/>
                    </a:srgbClr>
                  </a:outerShdw>
                </a:effectLst>
              </a:rPr>
              <a:t>gauna</a:t>
            </a:r>
            <a:r>
              <a:rPr lang="es-ES" b="1" dirty="0">
                <a:solidFill>
                  <a:schemeClr val="bg1"/>
                </a:solidFill>
                <a:effectLst>
                  <a:outerShdw blurRad="50800" dist="76200" dir="5400000" algn="ctr" rotWithShape="0">
                    <a:srgbClr val="000000">
                      <a:alpha val="50000"/>
                    </a:srgbClr>
                  </a:outerShdw>
                </a:effectLst>
              </a:rPr>
              <a:t>. En determinado momento miró fijamente a la cámara y, en inglés y con una enorme sonrisa en la cara, dijo: </a:t>
            </a:r>
            <a:r>
              <a:rPr lang="es-ES" b="1" i="1" dirty="0">
                <a:solidFill>
                  <a:schemeClr val="bg1"/>
                </a:solidFill>
                <a:effectLst>
                  <a:outerShdw blurRad="50800" dist="76200" dir="5400000" algn="ctr" rotWithShape="0">
                    <a:srgbClr val="000000">
                      <a:alpha val="50000"/>
                    </a:srgbClr>
                  </a:outerShdw>
                </a:effectLst>
              </a:rPr>
              <a:t>«Nada es imposible, señora Cynthia. Todo es posible».</a:t>
            </a:r>
            <a:endParaRPr lang="es-ES" b="1" dirty="0">
              <a:solidFill>
                <a:schemeClr val="bg1"/>
              </a:solidFill>
              <a:effectLst>
                <a:outerShdw blurRad="50800" dist="76200" dir="5400000" algn="ctr" rotWithShape="0">
                  <a:srgbClr val="000000">
                    <a:alpha val="50000"/>
                  </a:srgbClr>
                </a:outerShdw>
              </a:effectLst>
            </a:endParaRPr>
          </a:p>
        </p:txBody>
      </p:sp>
    </p:spTree>
    <p:extLst>
      <p:ext uri="{BB962C8B-B14F-4D97-AF65-F5344CB8AC3E}">
        <p14:creationId xmlns:p14="http://schemas.microsoft.com/office/powerpoint/2010/main" val="3150111576"/>
      </p:ext>
    </p:extLst>
  </p:cSld>
  <p:clrMapOvr>
    <a:masterClrMapping/>
  </p:clrMapOvr>
  <p:transition spd="slow">
    <p:cove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615514" y="2524549"/>
            <a:ext cx="7405816" cy="1938992"/>
          </a:xfrm>
          <a:prstGeom prst="rect">
            <a:avLst/>
          </a:prstGeom>
        </p:spPr>
        <p:txBody>
          <a:bodyPr wrap="square">
            <a:spAutoFit/>
          </a:bodyPr>
          <a:lstStyle/>
          <a:p>
            <a:pPr algn="just"/>
            <a:r>
              <a:rPr lang="es-ES" sz="2000" b="1" dirty="0">
                <a:solidFill>
                  <a:schemeClr val="bg1"/>
                </a:solidFill>
                <a:effectLst>
                  <a:outerShdw blurRad="50800" dist="50800" dir="5400000" algn="ctr" rotWithShape="0">
                    <a:srgbClr val="000000">
                      <a:alpha val="47000"/>
                    </a:srgbClr>
                  </a:outerShdw>
                </a:effectLst>
              </a:rPr>
              <a:t>Dos días después de recibir el vídeo, me llegó un despacho de Yemen. Los periódicos informaban de que alguien había dejado en el hospital de </a:t>
            </a:r>
            <a:r>
              <a:rPr lang="es-ES" sz="2000" b="1" dirty="0" err="1">
                <a:solidFill>
                  <a:schemeClr val="bg1"/>
                </a:solidFill>
                <a:effectLst>
                  <a:outerShdw blurRad="50800" dist="50800" dir="5400000" algn="ctr" rotWithShape="0">
                    <a:srgbClr val="000000">
                      <a:alpha val="47000"/>
                    </a:srgbClr>
                  </a:outerShdw>
                </a:effectLst>
              </a:rPr>
              <a:t>Sanaa</a:t>
            </a:r>
            <a:r>
              <a:rPr lang="es-ES" sz="2000" b="1" dirty="0">
                <a:solidFill>
                  <a:schemeClr val="bg1"/>
                </a:solidFill>
                <a:effectLst>
                  <a:outerShdw blurRad="50800" dist="50800" dir="5400000" algn="ctr" rotWithShape="0">
                    <a:srgbClr val="000000">
                      <a:alpha val="47000"/>
                    </a:srgbClr>
                  </a:outerShdw>
                </a:effectLst>
              </a:rPr>
              <a:t> a una novia de una aldea cuatro días después de su boda. Al parecer, la relación sexual había destrozado los órganos internos de la niña, decían los portavoces del hospital. Se había de­­sangrado hasta morir. Tenía 13 años.</a:t>
            </a:r>
          </a:p>
        </p:txBody>
      </p:sp>
    </p:spTree>
    <p:extLst>
      <p:ext uri="{BB962C8B-B14F-4D97-AF65-F5344CB8AC3E}">
        <p14:creationId xmlns:p14="http://schemas.microsoft.com/office/powerpoint/2010/main" val="435895433"/>
      </p:ext>
    </p:extLst>
  </p:cSld>
  <p:clrMapOvr>
    <a:masterClrMapping/>
  </p:clrMapOvr>
  <p:transition spd="slow">
    <p:cove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4493741" y="3274540"/>
            <a:ext cx="2969740" cy="461665"/>
          </a:xfrm>
          <a:prstGeom prst="rect">
            <a:avLst/>
          </a:prstGeom>
        </p:spPr>
        <p:txBody>
          <a:bodyPr wrap="square">
            <a:spAutoFit/>
          </a:bodyPr>
          <a:lstStyle/>
          <a:p>
            <a:r>
              <a:rPr lang="es-ES" sz="2400" b="1" dirty="0">
                <a:solidFill>
                  <a:schemeClr val="bg1"/>
                </a:solidFill>
                <a:effectLst>
                  <a:outerShdw blurRad="50800" dist="76200" dir="5400000" algn="ctr" rotWithShape="0">
                    <a:srgbClr val="000000">
                      <a:alpha val="51000"/>
                    </a:srgbClr>
                  </a:outerShdw>
                </a:effectLst>
              </a:rPr>
              <a:t>Sin palabras, ……….</a:t>
            </a:r>
          </a:p>
        </p:txBody>
      </p:sp>
      <p:pic>
        <p:nvPicPr>
          <p:cNvPr id="3" name="Imagen 2"/>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tretch>
            <a:fillRect/>
          </a:stretch>
        </p:blipFill>
        <p:spPr>
          <a:xfrm>
            <a:off x="11395714" y="6156740"/>
            <a:ext cx="843000" cy="860748"/>
          </a:xfrm>
          <a:prstGeom prst="rect">
            <a:avLst/>
          </a:prstGeom>
        </p:spPr>
      </p:pic>
    </p:spTree>
    <p:extLst>
      <p:ext uri="{BB962C8B-B14F-4D97-AF65-F5344CB8AC3E}">
        <p14:creationId xmlns:p14="http://schemas.microsoft.com/office/powerpoint/2010/main" val="493633706"/>
      </p:ext>
    </p:extLst>
  </p:cSld>
  <p:clrMapOvr>
    <a:masterClrMapping/>
  </p:clrMapOvr>
  <p:transition spd="slow">
    <p:cover/>
  </p:transition>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rPr>
              <a:t>¿Te ha gustado?</a:t>
            </a:r>
            <a:r>
              <a:rPr lang="es-ES" altLang="es-ES" sz="4800">
                <a:solidFill>
                  <a:srgbClr val="000000"/>
                </a:solidFill>
                <a:latin typeface="Kristen ITC" panose="03050502040202030202" pitchFamily="66" charset="0"/>
              </a:rPr>
              <a:t> </a:t>
            </a:r>
            <a:br>
              <a:rPr lang="es-ES" altLang="es-ES" sz="4800">
                <a:solidFill>
                  <a:srgbClr val="000000"/>
                </a:solidFill>
                <a:latin typeface="Kristen ITC" panose="03050502040202030202" pitchFamily="66" charset="0"/>
              </a:rPr>
            </a:br>
            <a:r>
              <a:rPr lang="es-ES" altLang="es-ES" sz="4400">
                <a:solidFill>
                  <a:srgbClr val="000000"/>
                </a:solidFill>
                <a:latin typeface="Kristen ITC" panose="03050502040202030202" pitchFamily="66" charset="0"/>
              </a:rPr>
              <a:t>Puedes ver más entrando </a:t>
            </a:r>
            <a:br>
              <a:rPr lang="es-ES" altLang="es-ES" sz="4400">
                <a:solidFill>
                  <a:srgbClr val="000000"/>
                </a:solidFill>
                <a:latin typeface="Kristen ITC" panose="03050502040202030202" pitchFamily="66" charset="0"/>
              </a:rPr>
            </a:br>
            <a:r>
              <a:rPr lang="es-ES" altLang="es-ES" sz="4400" b="1">
                <a:solidFill>
                  <a:srgbClr val="40F903"/>
                </a:solidFill>
                <a:latin typeface="Kristen ITC" panose="03050502040202030202" pitchFamily="66" charset="0"/>
                <a:hlinkClick r:id="rId2"/>
              </a:rPr>
              <a:t>Aquí</a:t>
            </a:r>
            <a:endParaRPr lang="es-ES" altLang="es-ES"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rPr>
              <a:t>Además puedes recibir powerpoints en tu correo electrónico suscribiéndote aquí:</a:t>
            </a:r>
            <a:r>
              <a:rPr lang="es-ES_tradnl" altLang="es-ES" b="1">
                <a:solidFill>
                  <a:srgbClr val="0066FF"/>
                </a:solidFill>
              </a:rPr>
              <a:t> </a:t>
            </a:r>
          </a:p>
          <a:p>
            <a:pPr fontAlgn="base">
              <a:spcBef>
                <a:spcPct val="50000"/>
              </a:spcBef>
              <a:spcAft>
                <a:spcPct val="0"/>
              </a:spcAft>
            </a:pPr>
            <a:endParaRPr lang="es-ES" alt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2244</Words>
  <Application>Microsoft Office PowerPoint</Application>
  <PresentationFormat>Panorámica</PresentationFormat>
  <Paragraphs>60</Paragraphs>
  <Slides>27</Slides>
  <Notes>0</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27</vt:i4>
      </vt:variant>
    </vt:vector>
  </HeadingPairs>
  <TitlesOfParts>
    <vt:vector size="33" baseType="lpstr">
      <vt:lpstr>Arial</vt:lpstr>
      <vt:lpstr>Calibri</vt:lpstr>
      <vt:lpstr>Calibri Light</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
  <cp:lastModifiedBy/>
  <cp:revision>7</cp:revision>
  <dcterms:created xsi:type="dcterms:W3CDTF">2017-02-18T11:40:02Z</dcterms:created>
  <dcterms:modified xsi:type="dcterms:W3CDTF">2021-06-05T06:27:01Z</dcterms:modified>
</cp:coreProperties>
</file>