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61"/>
  </p:notesMasterIdLst>
  <p:handoutMasterIdLst>
    <p:handoutMasterId r:id="rId62"/>
  </p:handoutMasterIdLst>
  <p:sldIdLst>
    <p:sldId id="266" r:id="rId3"/>
    <p:sldId id="488" r:id="rId4"/>
    <p:sldId id="454" r:id="rId5"/>
    <p:sldId id="477" r:id="rId6"/>
    <p:sldId id="459" r:id="rId7"/>
    <p:sldId id="466" r:id="rId8"/>
    <p:sldId id="442" r:id="rId9"/>
    <p:sldId id="464" r:id="rId10"/>
    <p:sldId id="452" r:id="rId11"/>
    <p:sldId id="447" r:id="rId12"/>
    <p:sldId id="460" r:id="rId13"/>
    <p:sldId id="455" r:id="rId14"/>
    <p:sldId id="457" r:id="rId15"/>
    <p:sldId id="449" r:id="rId16"/>
    <p:sldId id="444" r:id="rId17"/>
    <p:sldId id="480" r:id="rId18"/>
    <p:sldId id="479" r:id="rId19"/>
    <p:sldId id="482" r:id="rId20"/>
    <p:sldId id="481" r:id="rId21"/>
    <p:sldId id="468" r:id="rId22"/>
    <p:sldId id="448" r:id="rId23"/>
    <p:sldId id="446" r:id="rId24"/>
    <p:sldId id="475" r:id="rId25"/>
    <p:sldId id="483" r:id="rId26"/>
    <p:sldId id="471" r:id="rId27"/>
    <p:sldId id="381" r:id="rId28"/>
    <p:sldId id="461" r:id="rId29"/>
    <p:sldId id="371" r:id="rId30"/>
    <p:sldId id="469" r:id="rId31"/>
    <p:sldId id="383" r:id="rId32"/>
    <p:sldId id="470" r:id="rId33"/>
    <p:sldId id="368" r:id="rId34"/>
    <p:sldId id="385" r:id="rId35"/>
    <p:sldId id="484" r:id="rId36"/>
    <p:sldId id="441" r:id="rId37"/>
    <p:sldId id="462" r:id="rId38"/>
    <p:sldId id="473" r:id="rId39"/>
    <p:sldId id="372" r:id="rId40"/>
    <p:sldId id="397" r:id="rId41"/>
    <p:sldId id="404" r:id="rId42"/>
    <p:sldId id="478" r:id="rId43"/>
    <p:sldId id="405" r:id="rId44"/>
    <p:sldId id="382" r:id="rId45"/>
    <p:sldId id="485" r:id="rId46"/>
    <p:sldId id="486" r:id="rId47"/>
    <p:sldId id="370" r:id="rId48"/>
    <p:sldId id="443" r:id="rId49"/>
    <p:sldId id="472" r:id="rId50"/>
    <p:sldId id="463" r:id="rId51"/>
    <p:sldId id="450" r:id="rId52"/>
    <p:sldId id="438" r:id="rId53"/>
    <p:sldId id="467" r:id="rId54"/>
    <p:sldId id="439" r:id="rId55"/>
    <p:sldId id="474" r:id="rId56"/>
    <p:sldId id="440" r:id="rId57"/>
    <p:sldId id="456" r:id="rId58"/>
    <p:sldId id="489" r:id="rId59"/>
    <p:sldId id="490" r:id="rId60"/>
  </p:sldIdLst>
  <p:sldSz cx="10599738" cy="6624638"/>
  <p:notesSz cx="6858000" cy="9144000"/>
  <p:embeddedFontLst>
    <p:embeddedFont>
      <p:font typeface="Monotype Corsiva" pitchFamily="66" charset="0"/>
      <p:italic r:id="rId63"/>
    </p:embeddedFont>
    <p:embeddedFont>
      <p:font typeface="Kristen ITC" pitchFamily="66" charset="0"/>
      <p:regular r:id="rId64"/>
    </p:embeddedFont>
  </p:embeddedFontLst>
  <p:photoAlbum layout="1pic"/>
  <p:defaultTextStyle>
    <a:defPPr>
      <a:defRPr lang="es-ES_tradnl"/>
    </a:defPPr>
    <a:lvl1pPr algn="l" rtl="0" fontAlgn="base">
      <a:spcBef>
        <a:spcPct val="0"/>
      </a:spcBef>
      <a:spcAft>
        <a:spcPct val="0"/>
      </a:spcAft>
      <a:defRPr kern="1200">
        <a:solidFill>
          <a:schemeClr val="bg2"/>
        </a:solidFill>
        <a:latin typeface="Arial" charset="0"/>
        <a:ea typeface="+mn-ea"/>
        <a:cs typeface="Arial" charset="0"/>
      </a:defRPr>
    </a:lvl1pPr>
    <a:lvl2pPr marL="457200" algn="l" rtl="0" fontAlgn="base">
      <a:spcBef>
        <a:spcPct val="0"/>
      </a:spcBef>
      <a:spcAft>
        <a:spcPct val="0"/>
      </a:spcAft>
      <a:defRPr kern="1200">
        <a:solidFill>
          <a:schemeClr val="bg2"/>
        </a:solidFill>
        <a:latin typeface="Arial" charset="0"/>
        <a:ea typeface="+mn-ea"/>
        <a:cs typeface="Arial" charset="0"/>
      </a:defRPr>
    </a:lvl2pPr>
    <a:lvl3pPr marL="914400" algn="l" rtl="0" fontAlgn="base">
      <a:spcBef>
        <a:spcPct val="0"/>
      </a:spcBef>
      <a:spcAft>
        <a:spcPct val="0"/>
      </a:spcAft>
      <a:defRPr kern="1200">
        <a:solidFill>
          <a:schemeClr val="bg2"/>
        </a:solidFill>
        <a:latin typeface="Arial" charset="0"/>
        <a:ea typeface="+mn-ea"/>
        <a:cs typeface="Arial" charset="0"/>
      </a:defRPr>
    </a:lvl3pPr>
    <a:lvl4pPr marL="1371600" algn="l" rtl="0" fontAlgn="base">
      <a:spcBef>
        <a:spcPct val="0"/>
      </a:spcBef>
      <a:spcAft>
        <a:spcPct val="0"/>
      </a:spcAft>
      <a:defRPr kern="1200">
        <a:solidFill>
          <a:schemeClr val="bg2"/>
        </a:solidFill>
        <a:latin typeface="Arial" charset="0"/>
        <a:ea typeface="+mn-ea"/>
        <a:cs typeface="Arial" charset="0"/>
      </a:defRPr>
    </a:lvl4pPr>
    <a:lvl5pPr marL="1828800" algn="l" rtl="0" fontAlgn="base">
      <a:spcBef>
        <a:spcPct val="0"/>
      </a:spcBef>
      <a:spcAft>
        <a:spcPct val="0"/>
      </a:spcAft>
      <a:defRPr kern="1200">
        <a:solidFill>
          <a:schemeClr val="bg2"/>
        </a:solidFill>
        <a:latin typeface="Arial" charset="0"/>
        <a:ea typeface="+mn-ea"/>
        <a:cs typeface="Arial" charset="0"/>
      </a:defRPr>
    </a:lvl5pPr>
    <a:lvl6pPr marL="2286000" algn="l" defTabSz="914400" rtl="0" eaLnBrk="1" latinLnBrk="0" hangingPunct="1">
      <a:defRPr kern="1200">
        <a:solidFill>
          <a:schemeClr val="bg2"/>
        </a:solidFill>
        <a:latin typeface="Arial" charset="0"/>
        <a:ea typeface="+mn-ea"/>
        <a:cs typeface="Arial" charset="0"/>
      </a:defRPr>
    </a:lvl6pPr>
    <a:lvl7pPr marL="2743200" algn="l" defTabSz="914400" rtl="0" eaLnBrk="1" latinLnBrk="0" hangingPunct="1">
      <a:defRPr kern="1200">
        <a:solidFill>
          <a:schemeClr val="bg2"/>
        </a:solidFill>
        <a:latin typeface="Arial" charset="0"/>
        <a:ea typeface="+mn-ea"/>
        <a:cs typeface="Arial" charset="0"/>
      </a:defRPr>
    </a:lvl7pPr>
    <a:lvl8pPr marL="3200400" algn="l" defTabSz="914400" rtl="0" eaLnBrk="1" latinLnBrk="0" hangingPunct="1">
      <a:defRPr kern="1200">
        <a:solidFill>
          <a:schemeClr val="bg2"/>
        </a:solidFill>
        <a:latin typeface="Arial" charset="0"/>
        <a:ea typeface="+mn-ea"/>
        <a:cs typeface="Arial" charset="0"/>
      </a:defRPr>
    </a:lvl8pPr>
    <a:lvl9pPr marL="3657600" algn="l" defTabSz="914400" rtl="0" eaLnBrk="1" latinLnBrk="0" hangingPunct="1">
      <a:defRPr kern="1200">
        <a:solidFill>
          <a:schemeClr val="bg2"/>
        </a:solidFill>
        <a:latin typeface="Arial" charset="0"/>
        <a:ea typeface="+mn-ea"/>
        <a:cs typeface="Arial" charset="0"/>
      </a:defRPr>
    </a:lvl9pPr>
  </p:defaultTextStyle>
  <p:modifyVerifier cryptProviderType="rsaFull" cryptAlgorithmClass="hash" cryptAlgorithmType="typeAny" cryptAlgorithmSid="4" spinCount="50000" saltData="k0KzA7VQUp8tUOuPG231Hw" hashData="o/mfpYw+tcHMte/L+hSLIviTTf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5F5F5F"/>
    <a:srgbClr val="996633"/>
    <a:srgbClr val="663300"/>
    <a:srgbClr val="000066"/>
    <a:srgbClr val="E1D27D"/>
    <a:srgbClr val="CC9900"/>
    <a:srgbClr val="990000"/>
    <a:srgbClr val="DDDDD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428" autoAdjust="0"/>
    <p:restoredTop sz="93885" autoAdjust="0"/>
  </p:normalViewPr>
  <p:slideViewPr>
    <p:cSldViewPr>
      <p:cViewPr varScale="1">
        <p:scale>
          <a:sx n="89" d="100"/>
          <a:sy n="89" d="100"/>
        </p:scale>
        <p:origin x="-426" y="-114"/>
      </p:cViewPr>
      <p:guideLst>
        <p:guide orient="horz" pos="2086"/>
        <p:guide pos="3338"/>
      </p:guideLst>
    </p:cSldViewPr>
  </p:slideViewPr>
  <p:notesTextViewPr>
    <p:cViewPr>
      <p:scale>
        <a:sx n="100" d="100"/>
        <a:sy n="100" d="100"/>
      </p:scale>
      <p:origin x="0" y="0"/>
    </p:cViewPr>
  </p:notesTextViewPr>
  <p:sorterViewPr>
    <p:cViewPr>
      <p:scale>
        <a:sx n="66" d="100"/>
        <a:sy n="66" d="100"/>
      </p:scale>
      <p:origin x="0" y="3156"/>
    </p:cViewPr>
  </p:sorterViewPr>
  <p:notesViewPr>
    <p:cSldViewPr>
      <p:cViewPr varScale="1">
        <p:scale>
          <a:sx n="66" d="100"/>
          <a:sy n="66" d="100"/>
        </p:scale>
        <p:origin x="0" y="0"/>
      </p:cViewPr>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font" Target="fonts/font1.fntdata"/><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font" Target="fonts/font2.fntdata"/><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46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solidFill>
                  <a:schemeClr val="tx1"/>
                </a:solidFill>
              </a:defRPr>
            </a:lvl1pPr>
          </a:lstStyle>
          <a:p>
            <a:pPr>
              <a:defRPr/>
            </a:pPr>
            <a:endParaRPr lang="es-ES"/>
          </a:p>
        </p:txBody>
      </p:sp>
      <p:sp>
        <p:nvSpPr>
          <p:cNvPr id="32461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defRPr>
            </a:lvl1pPr>
          </a:lstStyle>
          <a:p>
            <a:pPr>
              <a:defRPr/>
            </a:pPr>
            <a:endParaRPr lang="es-ES"/>
          </a:p>
        </p:txBody>
      </p:sp>
      <p:sp>
        <p:nvSpPr>
          <p:cNvPr id="32461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solidFill>
                  <a:schemeClr val="tx1"/>
                </a:solidFill>
              </a:defRPr>
            </a:lvl1pPr>
          </a:lstStyle>
          <a:p>
            <a:pPr>
              <a:defRPr/>
            </a:pPr>
            <a:endParaRPr lang="es-ES"/>
          </a:p>
        </p:txBody>
      </p:sp>
      <p:sp>
        <p:nvSpPr>
          <p:cNvPr id="32461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defRPr>
            </a:lvl1pPr>
          </a:lstStyle>
          <a:p>
            <a:pPr>
              <a:defRPr/>
            </a:pPr>
            <a:fld id="{9B9F481B-CCFF-4F15-BAF9-CD62B1BC1AB8}" type="slidenum">
              <a:rPr lang="es-ES"/>
              <a:pPr>
                <a:defRPr/>
              </a:pPr>
              <a:t>‹Nº›</a:t>
            </a:fld>
            <a:endParaRPr lang="es-E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solidFill>
                  <a:schemeClr val="tx1"/>
                </a:solidFill>
              </a:defRPr>
            </a:lvl1pPr>
          </a:lstStyle>
          <a:p>
            <a:pPr>
              <a:defRPr/>
            </a:pPr>
            <a:endParaRPr lang="es-ES_tradnl"/>
          </a:p>
        </p:txBody>
      </p:sp>
      <p:sp>
        <p:nvSpPr>
          <p:cNvPr id="614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defRPr>
            </a:lvl1pPr>
          </a:lstStyle>
          <a:p>
            <a:pPr>
              <a:defRPr/>
            </a:pPr>
            <a:endParaRPr lang="es-ES_tradnl"/>
          </a:p>
        </p:txBody>
      </p:sp>
      <p:sp>
        <p:nvSpPr>
          <p:cNvPr id="60420" name="Rectangle 4"/>
          <p:cNvSpPr>
            <a:spLocks noRot="1" noChangeArrowheads="1" noTextEdit="1"/>
          </p:cNvSpPr>
          <p:nvPr>
            <p:ph type="sldImg" idx="2"/>
          </p:nvPr>
        </p:nvSpPr>
        <p:spPr bwMode="auto">
          <a:xfrm>
            <a:off x="685800" y="685800"/>
            <a:ext cx="5486400" cy="3429000"/>
          </a:xfrm>
          <a:prstGeom prst="rect">
            <a:avLst/>
          </a:prstGeom>
          <a:noFill/>
          <a:ln w="9525">
            <a:solidFill>
              <a:srgbClr val="000000"/>
            </a:solidFill>
            <a:miter lim="800000"/>
            <a:headEnd/>
            <a:tailEnd/>
          </a:ln>
        </p:spPr>
      </p:sp>
      <p:sp>
        <p:nvSpPr>
          <p:cNvPr id="614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noProof="0" smtClean="0"/>
              <a:t>Haga clic para modificar el estilo de texto del patrón</a:t>
            </a:r>
          </a:p>
          <a:p>
            <a:pPr lvl="1"/>
            <a:r>
              <a:rPr lang="es-ES_tradnl" noProof="0" smtClean="0"/>
              <a:t>Segundo nivel</a:t>
            </a:r>
          </a:p>
          <a:p>
            <a:pPr lvl="2"/>
            <a:r>
              <a:rPr lang="es-ES_tradnl" noProof="0" smtClean="0"/>
              <a:t>Tercer nivel</a:t>
            </a:r>
          </a:p>
          <a:p>
            <a:pPr lvl="3"/>
            <a:r>
              <a:rPr lang="es-ES_tradnl" noProof="0" smtClean="0"/>
              <a:t>Cuarto nivel</a:t>
            </a:r>
          </a:p>
          <a:p>
            <a:pPr lvl="4"/>
            <a:r>
              <a:rPr lang="es-ES_tradnl" noProof="0" smtClean="0"/>
              <a:t>Quinto nivel</a:t>
            </a:r>
          </a:p>
        </p:txBody>
      </p:sp>
      <p:sp>
        <p:nvSpPr>
          <p:cNvPr id="614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solidFill>
                  <a:schemeClr val="tx1"/>
                </a:solidFill>
              </a:defRPr>
            </a:lvl1pPr>
          </a:lstStyle>
          <a:p>
            <a:pPr>
              <a:defRPr/>
            </a:pPr>
            <a:endParaRPr lang="es-ES_tradnl"/>
          </a:p>
        </p:txBody>
      </p:sp>
      <p:sp>
        <p:nvSpPr>
          <p:cNvPr id="614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defRPr>
            </a:lvl1pPr>
          </a:lstStyle>
          <a:p>
            <a:pPr>
              <a:defRPr/>
            </a:pPr>
            <a:fld id="{CF1F5B5D-1E73-47F8-BE19-94CB43E4F40F}" type="slidenum">
              <a:rPr lang="es-ES_tradnl"/>
              <a:pPr>
                <a:defRPr/>
              </a:pPr>
              <a:t>‹Nº›</a:t>
            </a:fld>
            <a:endParaRPr lang="es-ES_trad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5338" y="2057400"/>
            <a:ext cx="9009062" cy="14208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90675" y="3754438"/>
            <a:ext cx="7418388" cy="16922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36613" y="4257675"/>
            <a:ext cx="9010650" cy="1314450"/>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36613" y="2808288"/>
            <a:ext cx="9010650" cy="14493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700213" y="1800225"/>
            <a:ext cx="3740150" cy="3795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92763" y="1800225"/>
            <a:ext cx="3740150" cy="3795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0225" y="265113"/>
            <a:ext cx="9539288" cy="11049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0225" y="1482725"/>
            <a:ext cx="4683125" cy="6175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30225" y="2100263"/>
            <a:ext cx="4683125" cy="38179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84800" y="1482725"/>
            <a:ext cx="4684713" cy="6175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84800" y="2100263"/>
            <a:ext cx="4684713" cy="38179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30225" y="263525"/>
            <a:ext cx="3487738" cy="1122363"/>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44963" y="263525"/>
            <a:ext cx="5924550" cy="56546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30225" y="1385888"/>
            <a:ext cx="3487738" cy="45323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78038" y="4637088"/>
            <a:ext cx="6359525" cy="547687"/>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78038" y="592138"/>
            <a:ext cx="6359525" cy="3975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2078038" y="5184775"/>
            <a:ext cx="6359525" cy="7778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424738" y="1152525"/>
            <a:ext cx="1908175" cy="4443413"/>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700213" y="1152525"/>
            <a:ext cx="5572125" cy="444341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4982" y="2057933"/>
            <a:ext cx="9009777" cy="1420003"/>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89962" y="3753963"/>
            <a:ext cx="7419817" cy="1692963"/>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18" Type="http://schemas.openxmlformats.org/officeDocument/2006/relationships/slide" Target="../slides/slide2.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wmf"/><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75" name="Freeform 151"/>
          <p:cNvSpPr>
            <a:spLocks/>
          </p:cNvSpPr>
          <p:nvPr/>
        </p:nvSpPr>
        <p:spPr bwMode="auto">
          <a:xfrm rot="5400000">
            <a:off x="-2462212" y="2462212"/>
            <a:ext cx="6624638" cy="1700213"/>
          </a:xfrm>
          <a:custGeom>
            <a:avLst/>
            <a:gdLst/>
            <a:ahLst/>
            <a:cxnLst>
              <a:cxn ang="0">
                <a:pos x="2014" y="31"/>
              </a:cxn>
              <a:cxn ang="0">
                <a:pos x="1972" y="41"/>
              </a:cxn>
              <a:cxn ang="0">
                <a:pos x="1933" y="53"/>
              </a:cxn>
              <a:cxn ang="0">
                <a:pos x="1895" y="69"/>
              </a:cxn>
              <a:cxn ang="0">
                <a:pos x="1857" y="87"/>
              </a:cxn>
              <a:cxn ang="0">
                <a:pos x="1820" y="104"/>
              </a:cxn>
              <a:cxn ang="0">
                <a:pos x="1782" y="122"/>
              </a:cxn>
              <a:cxn ang="0">
                <a:pos x="1743" y="139"/>
              </a:cxn>
              <a:cxn ang="0">
                <a:pos x="1697" y="156"/>
              </a:cxn>
              <a:cxn ang="0">
                <a:pos x="1645" y="164"/>
              </a:cxn>
              <a:cxn ang="0">
                <a:pos x="1593" y="164"/>
              </a:cxn>
              <a:cxn ang="0">
                <a:pos x="1544" y="156"/>
              </a:cxn>
              <a:cxn ang="0">
                <a:pos x="1494" y="142"/>
              </a:cxn>
              <a:cxn ang="0">
                <a:pos x="1446" y="124"/>
              </a:cxn>
              <a:cxn ang="0">
                <a:pos x="1397" y="102"/>
              </a:cxn>
              <a:cxn ang="0">
                <a:pos x="1350" y="80"/>
              </a:cxn>
              <a:cxn ang="0">
                <a:pos x="1308" y="62"/>
              </a:cxn>
              <a:cxn ang="0">
                <a:pos x="1272" y="50"/>
              </a:cxn>
              <a:cxn ang="0">
                <a:pos x="1236" y="39"/>
              </a:cxn>
              <a:cxn ang="0">
                <a:pos x="1202" y="31"/>
              </a:cxn>
              <a:cxn ang="0">
                <a:pos x="1166" y="26"/>
              </a:cxn>
              <a:cxn ang="0">
                <a:pos x="1130" y="22"/>
              </a:cxn>
              <a:cxn ang="0">
                <a:pos x="1093" y="21"/>
              </a:cxn>
              <a:cxn ang="0">
                <a:pos x="1056" y="22"/>
              </a:cxn>
              <a:cxn ang="0">
                <a:pos x="1017" y="28"/>
              </a:cxn>
              <a:cxn ang="0">
                <a:pos x="980" y="39"/>
              </a:cxn>
              <a:cxn ang="0">
                <a:pos x="943" y="58"/>
              </a:cxn>
              <a:cxn ang="0">
                <a:pos x="908" y="79"/>
              </a:cxn>
              <a:cxn ang="0">
                <a:pos x="871" y="102"/>
              </a:cxn>
              <a:cxn ang="0">
                <a:pos x="835" y="124"/>
              </a:cxn>
              <a:cxn ang="0">
                <a:pos x="798" y="143"/>
              </a:cxn>
              <a:cxn ang="0">
                <a:pos x="761" y="157"/>
              </a:cxn>
              <a:cxn ang="0">
                <a:pos x="723" y="167"/>
              </a:cxn>
              <a:cxn ang="0">
                <a:pos x="687" y="175"/>
              </a:cxn>
              <a:cxn ang="0">
                <a:pos x="647" y="177"/>
              </a:cxn>
              <a:cxn ang="0">
                <a:pos x="608" y="168"/>
              </a:cxn>
              <a:cxn ang="0">
                <a:pos x="576" y="153"/>
              </a:cxn>
              <a:cxn ang="0">
                <a:pos x="548" y="137"/>
              </a:cxn>
              <a:cxn ang="0">
                <a:pos x="523" y="120"/>
              </a:cxn>
              <a:cxn ang="0">
                <a:pos x="498" y="102"/>
              </a:cxn>
              <a:cxn ang="0">
                <a:pos x="473" y="84"/>
              </a:cxn>
              <a:cxn ang="0">
                <a:pos x="449" y="67"/>
              </a:cxn>
              <a:cxn ang="0">
                <a:pos x="424" y="52"/>
              </a:cxn>
              <a:cxn ang="0">
                <a:pos x="396" y="37"/>
              </a:cxn>
              <a:cxn ang="0">
                <a:pos x="358" y="23"/>
              </a:cxn>
              <a:cxn ang="0">
                <a:pos x="311" y="11"/>
              </a:cxn>
              <a:cxn ang="0">
                <a:pos x="264" y="4"/>
              </a:cxn>
              <a:cxn ang="0">
                <a:pos x="215" y="0"/>
              </a:cxn>
              <a:cxn ang="0">
                <a:pos x="168" y="1"/>
              </a:cxn>
              <a:cxn ang="0">
                <a:pos x="120" y="5"/>
              </a:cxn>
              <a:cxn ang="0">
                <a:pos x="71" y="13"/>
              </a:cxn>
              <a:cxn ang="0">
                <a:pos x="24" y="22"/>
              </a:cxn>
              <a:cxn ang="0">
                <a:pos x="0" y="800"/>
              </a:cxn>
              <a:cxn ang="0">
                <a:pos x="2304" y="73"/>
              </a:cxn>
              <a:cxn ang="0">
                <a:pos x="2272" y="59"/>
              </a:cxn>
              <a:cxn ang="0">
                <a:pos x="2238" y="46"/>
              </a:cxn>
              <a:cxn ang="0">
                <a:pos x="2203" y="38"/>
              </a:cxn>
              <a:cxn ang="0">
                <a:pos x="2168" y="31"/>
              </a:cxn>
              <a:cxn ang="0">
                <a:pos x="2134" y="27"/>
              </a:cxn>
              <a:cxn ang="0">
                <a:pos x="2099" y="26"/>
              </a:cxn>
              <a:cxn ang="0">
                <a:pos x="2067" y="26"/>
              </a:cxn>
              <a:cxn ang="0">
                <a:pos x="2036" y="29"/>
              </a:cxn>
            </a:cxnLst>
            <a:rect l="0" t="0" r="r" b="b"/>
            <a:pathLst>
              <a:path w="2304" h="800">
                <a:moveTo>
                  <a:pt x="2036" y="29"/>
                </a:moveTo>
                <a:lnTo>
                  <a:pt x="2014" y="31"/>
                </a:lnTo>
                <a:lnTo>
                  <a:pt x="1993" y="36"/>
                </a:lnTo>
                <a:lnTo>
                  <a:pt x="1972" y="41"/>
                </a:lnTo>
                <a:lnTo>
                  <a:pt x="1953" y="46"/>
                </a:lnTo>
                <a:lnTo>
                  <a:pt x="1933" y="53"/>
                </a:lnTo>
                <a:lnTo>
                  <a:pt x="1913" y="61"/>
                </a:lnTo>
                <a:lnTo>
                  <a:pt x="1895" y="69"/>
                </a:lnTo>
                <a:lnTo>
                  <a:pt x="1877" y="77"/>
                </a:lnTo>
                <a:lnTo>
                  <a:pt x="1857" y="87"/>
                </a:lnTo>
                <a:lnTo>
                  <a:pt x="1839" y="95"/>
                </a:lnTo>
                <a:lnTo>
                  <a:pt x="1820" y="104"/>
                </a:lnTo>
                <a:lnTo>
                  <a:pt x="1802" y="113"/>
                </a:lnTo>
                <a:lnTo>
                  <a:pt x="1782" y="122"/>
                </a:lnTo>
                <a:lnTo>
                  <a:pt x="1763" y="130"/>
                </a:lnTo>
                <a:lnTo>
                  <a:pt x="1743" y="139"/>
                </a:lnTo>
                <a:lnTo>
                  <a:pt x="1723" y="147"/>
                </a:lnTo>
                <a:lnTo>
                  <a:pt x="1697" y="156"/>
                </a:lnTo>
                <a:lnTo>
                  <a:pt x="1670" y="162"/>
                </a:lnTo>
                <a:lnTo>
                  <a:pt x="1645" y="164"/>
                </a:lnTo>
                <a:lnTo>
                  <a:pt x="1619" y="165"/>
                </a:lnTo>
                <a:lnTo>
                  <a:pt x="1593" y="164"/>
                </a:lnTo>
                <a:lnTo>
                  <a:pt x="1569" y="160"/>
                </a:lnTo>
                <a:lnTo>
                  <a:pt x="1544" y="156"/>
                </a:lnTo>
                <a:lnTo>
                  <a:pt x="1519" y="149"/>
                </a:lnTo>
                <a:lnTo>
                  <a:pt x="1494" y="142"/>
                </a:lnTo>
                <a:lnTo>
                  <a:pt x="1470" y="133"/>
                </a:lnTo>
                <a:lnTo>
                  <a:pt x="1446" y="124"/>
                </a:lnTo>
                <a:lnTo>
                  <a:pt x="1422" y="113"/>
                </a:lnTo>
                <a:lnTo>
                  <a:pt x="1397" y="102"/>
                </a:lnTo>
                <a:lnTo>
                  <a:pt x="1374" y="91"/>
                </a:lnTo>
                <a:lnTo>
                  <a:pt x="1350" y="80"/>
                </a:lnTo>
                <a:lnTo>
                  <a:pt x="1326" y="69"/>
                </a:lnTo>
                <a:lnTo>
                  <a:pt x="1308" y="62"/>
                </a:lnTo>
                <a:lnTo>
                  <a:pt x="1290" y="56"/>
                </a:lnTo>
                <a:lnTo>
                  <a:pt x="1272" y="50"/>
                </a:lnTo>
                <a:lnTo>
                  <a:pt x="1255" y="45"/>
                </a:lnTo>
                <a:lnTo>
                  <a:pt x="1236" y="39"/>
                </a:lnTo>
                <a:lnTo>
                  <a:pt x="1219" y="36"/>
                </a:lnTo>
                <a:lnTo>
                  <a:pt x="1202" y="31"/>
                </a:lnTo>
                <a:lnTo>
                  <a:pt x="1183" y="28"/>
                </a:lnTo>
                <a:lnTo>
                  <a:pt x="1166" y="26"/>
                </a:lnTo>
                <a:lnTo>
                  <a:pt x="1149" y="23"/>
                </a:lnTo>
                <a:lnTo>
                  <a:pt x="1130" y="22"/>
                </a:lnTo>
                <a:lnTo>
                  <a:pt x="1112" y="21"/>
                </a:lnTo>
                <a:lnTo>
                  <a:pt x="1093" y="21"/>
                </a:lnTo>
                <a:lnTo>
                  <a:pt x="1075" y="21"/>
                </a:lnTo>
                <a:lnTo>
                  <a:pt x="1056" y="22"/>
                </a:lnTo>
                <a:lnTo>
                  <a:pt x="1037" y="24"/>
                </a:lnTo>
                <a:lnTo>
                  <a:pt x="1017" y="28"/>
                </a:lnTo>
                <a:lnTo>
                  <a:pt x="999" y="32"/>
                </a:lnTo>
                <a:lnTo>
                  <a:pt x="980" y="39"/>
                </a:lnTo>
                <a:lnTo>
                  <a:pt x="962" y="49"/>
                </a:lnTo>
                <a:lnTo>
                  <a:pt x="943" y="58"/>
                </a:lnTo>
                <a:lnTo>
                  <a:pt x="925" y="68"/>
                </a:lnTo>
                <a:lnTo>
                  <a:pt x="908" y="79"/>
                </a:lnTo>
                <a:lnTo>
                  <a:pt x="889" y="90"/>
                </a:lnTo>
                <a:lnTo>
                  <a:pt x="871" y="102"/>
                </a:lnTo>
                <a:lnTo>
                  <a:pt x="854" y="113"/>
                </a:lnTo>
                <a:lnTo>
                  <a:pt x="835" y="124"/>
                </a:lnTo>
                <a:lnTo>
                  <a:pt x="817" y="134"/>
                </a:lnTo>
                <a:lnTo>
                  <a:pt x="798" y="143"/>
                </a:lnTo>
                <a:lnTo>
                  <a:pt x="780" y="151"/>
                </a:lnTo>
                <a:lnTo>
                  <a:pt x="761" y="157"/>
                </a:lnTo>
                <a:lnTo>
                  <a:pt x="742" y="162"/>
                </a:lnTo>
                <a:lnTo>
                  <a:pt x="723" y="167"/>
                </a:lnTo>
                <a:lnTo>
                  <a:pt x="705" y="172"/>
                </a:lnTo>
                <a:lnTo>
                  <a:pt x="687" y="175"/>
                </a:lnTo>
                <a:lnTo>
                  <a:pt x="667" y="177"/>
                </a:lnTo>
                <a:lnTo>
                  <a:pt x="647" y="177"/>
                </a:lnTo>
                <a:lnTo>
                  <a:pt x="628" y="174"/>
                </a:lnTo>
                <a:lnTo>
                  <a:pt x="608" y="168"/>
                </a:lnTo>
                <a:lnTo>
                  <a:pt x="590" y="160"/>
                </a:lnTo>
                <a:lnTo>
                  <a:pt x="576" y="153"/>
                </a:lnTo>
                <a:lnTo>
                  <a:pt x="561" y="145"/>
                </a:lnTo>
                <a:lnTo>
                  <a:pt x="548" y="137"/>
                </a:lnTo>
                <a:lnTo>
                  <a:pt x="536" y="128"/>
                </a:lnTo>
                <a:lnTo>
                  <a:pt x="523" y="120"/>
                </a:lnTo>
                <a:lnTo>
                  <a:pt x="510" y="111"/>
                </a:lnTo>
                <a:lnTo>
                  <a:pt x="498" y="102"/>
                </a:lnTo>
                <a:lnTo>
                  <a:pt x="486" y="94"/>
                </a:lnTo>
                <a:lnTo>
                  <a:pt x="473" y="84"/>
                </a:lnTo>
                <a:lnTo>
                  <a:pt x="461" y="76"/>
                </a:lnTo>
                <a:lnTo>
                  <a:pt x="449" y="67"/>
                </a:lnTo>
                <a:lnTo>
                  <a:pt x="437" y="59"/>
                </a:lnTo>
                <a:lnTo>
                  <a:pt x="424" y="52"/>
                </a:lnTo>
                <a:lnTo>
                  <a:pt x="410" y="44"/>
                </a:lnTo>
                <a:lnTo>
                  <a:pt x="396" y="37"/>
                </a:lnTo>
                <a:lnTo>
                  <a:pt x="382" y="31"/>
                </a:lnTo>
                <a:lnTo>
                  <a:pt x="358" y="23"/>
                </a:lnTo>
                <a:lnTo>
                  <a:pt x="335" y="16"/>
                </a:lnTo>
                <a:lnTo>
                  <a:pt x="311" y="11"/>
                </a:lnTo>
                <a:lnTo>
                  <a:pt x="287" y="6"/>
                </a:lnTo>
                <a:lnTo>
                  <a:pt x="264" y="4"/>
                </a:lnTo>
                <a:lnTo>
                  <a:pt x="240" y="1"/>
                </a:lnTo>
                <a:lnTo>
                  <a:pt x="215" y="0"/>
                </a:lnTo>
                <a:lnTo>
                  <a:pt x="191" y="0"/>
                </a:lnTo>
                <a:lnTo>
                  <a:pt x="168" y="1"/>
                </a:lnTo>
                <a:lnTo>
                  <a:pt x="144" y="3"/>
                </a:lnTo>
                <a:lnTo>
                  <a:pt x="120" y="5"/>
                </a:lnTo>
                <a:lnTo>
                  <a:pt x="96" y="8"/>
                </a:lnTo>
                <a:lnTo>
                  <a:pt x="71" y="13"/>
                </a:lnTo>
                <a:lnTo>
                  <a:pt x="48" y="18"/>
                </a:lnTo>
                <a:lnTo>
                  <a:pt x="24" y="22"/>
                </a:lnTo>
                <a:lnTo>
                  <a:pt x="0" y="28"/>
                </a:lnTo>
                <a:lnTo>
                  <a:pt x="0" y="800"/>
                </a:lnTo>
                <a:lnTo>
                  <a:pt x="2304" y="800"/>
                </a:lnTo>
                <a:lnTo>
                  <a:pt x="2304" y="73"/>
                </a:lnTo>
                <a:lnTo>
                  <a:pt x="2288" y="66"/>
                </a:lnTo>
                <a:lnTo>
                  <a:pt x="2272" y="59"/>
                </a:lnTo>
                <a:lnTo>
                  <a:pt x="2254" y="52"/>
                </a:lnTo>
                <a:lnTo>
                  <a:pt x="2238" y="46"/>
                </a:lnTo>
                <a:lnTo>
                  <a:pt x="2221" y="42"/>
                </a:lnTo>
                <a:lnTo>
                  <a:pt x="2203" y="38"/>
                </a:lnTo>
                <a:lnTo>
                  <a:pt x="2185" y="34"/>
                </a:lnTo>
                <a:lnTo>
                  <a:pt x="2168" y="31"/>
                </a:lnTo>
                <a:lnTo>
                  <a:pt x="2151" y="29"/>
                </a:lnTo>
                <a:lnTo>
                  <a:pt x="2134" y="27"/>
                </a:lnTo>
                <a:lnTo>
                  <a:pt x="2116" y="26"/>
                </a:lnTo>
                <a:lnTo>
                  <a:pt x="2099" y="26"/>
                </a:lnTo>
                <a:lnTo>
                  <a:pt x="2083" y="26"/>
                </a:lnTo>
                <a:lnTo>
                  <a:pt x="2067" y="26"/>
                </a:lnTo>
                <a:lnTo>
                  <a:pt x="2051" y="27"/>
                </a:lnTo>
                <a:lnTo>
                  <a:pt x="2036" y="29"/>
                </a:lnTo>
                <a:close/>
              </a:path>
            </a:pathLst>
          </a:custGeom>
          <a:gradFill rotWithShape="0">
            <a:gsLst>
              <a:gs pos="0">
                <a:srgbClr val="CC9900"/>
              </a:gs>
              <a:gs pos="100000">
                <a:srgbClr val="000066"/>
              </a:gs>
            </a:gsLst>
            <a:lin ang="0" scaled="1"/>
          </a:gradFill>
          <a:ln w="9525" cap="flat" cmpd="sng">
            <a:noFill/>
            <a:prstDash val="solid"/>
            <a:round/>
            <a:headEnd type="none" w="sm" len="sm"/>
            <a:tailEnd type="none" w="sm" len="sm"/>
          </a:ln>
          <a:effectLst>
            <a:prstShdw prst="shdw17" dist="17961" dir="2700000">
              <a:srgbClr val="000066">
                <a:gamma/>
                <a:shade val="60000"/>
                <a:invGamma/>
              </a:srgbClr>
            </a:prstShdw>
          </a:effectLst>
        </p:spPr>
        <p:txBody>
          <a:bodyPr/>
          <a:lstStyle/>
          <a:p>
            <a:pPr>
              <a:defRPr/>
            </a:pPr>
            <a:endParaRPr lang="es-ES"/>
          </a:p>
        </p:txBody>
      </p:sp>
      <p:sp>
        <p:nvSpPr>
          <p:cNvPr id="1156" name="Freeform 132" descr="textura acero"/>
          <p:cNvSpPr>
            <a:spLocks/>
          </p:cNvSpPr>
          <p:nvPr/>
        </p:nvSpPr>
        <p:spPr bwMode="auto">
          <a:xfrm rot="10800000">
            <a:off x="0" y="5903913"/>
            <a:ext cx="10599738" cy="720725"/>
          </a:xfrm>
          <a:custGeom>
            <a:avLst/>
            <a:gdLst/>
            <a:ahLst/>
            <a:cxnLst>
              <a:cxn ang="0">
                <a:pos x="0" y="0"/>
              </a:cxn>
              <a:cxn ang="0">
                <a:pos x="5760" y="0"/>
              </a:cxn>
              <a:cxn ang="0">
                <a:pos x="5760" y="720"/>
              </a:cxn>
              <a:cxn ang="0">
                <a:pos x="3600" y="624"/>
              </a:cxn>
              <a:cxn ang="0">
                <a:pos x="0" y="1000"/>
              </a:cxn>
              <a:cxn ang="0">
                <a:pos x="0" y="0"/>
              </a:cxn>
            </a:cxnLst>
            <a:rect l="0" t="0" r="r" b="b"/>
            <a:pathLst>
              <a:path w="5760" h="1104">
                <a:moveTo>
                  <a:pt x="0" y="0"/>
                </a:moveTo>
                <a:lnTo>
                  <a:pt x="5760" y="0"/>
                </a:lnTo>
                <a:lnTo>
                  <a:pt x="5760" y="720"/>
                </a:lnTo>
                <a:cubicBezTo>
                  <a:pt x="5400" y="824"/>
                  <a:pt x="4560" y="577"/>
                  <a:pt x="3600" y="624"/>
                </a:cubicBezTo>
                <a:cubicBezTo>
                  <a:pt x="2640" y="671"/>
                  <a:pt x="600" y="1104"/>
                  <a:pt x="0" y="1000"/>
                </a:cubicBezTo>
                <a:lnTo>
                  <a:pt x="0" y="0"/>
                </a:lnTo>
                <a:close/>
              </a:path>
            </a:pathLst>
          </a:custGeom>
          <a:blipFill dpi="0" rotWithShape="1">
            <a:blip r:embed="rId13" cstate="print"/>
            <a:srcRect/>
            <a:stretch>
              <a:fillRect/>
            </a:stretch>
          </a:blipFill>
          <a:ln w="57150" cap="flat">
            <a:noFill/>
            <a:prstDash val="solid"/>
            <a:round/>
            <a:headEnd/>
            <a:tailEnd/>
          </a:ln>
          <a:effectLst/>
        </p:spPr>
        <p:txBody>
          <a:bodyPr lIns="90000" tIns="46800" rIns="90000" bIns="46800" anchor="ctr">
            <a:spAutoFit/>
          </a:bodyPr>
          <a:lstStyle/>
          <a:p>
            <a:pPr>
              <a:defRPr/>
            </a:pPr>
            <a:endParaRPr lang="es-ES"/>
          </a:p>
        </p:txBody>
      </p:sp>
      <p:sp>
        <p:nvSpPr>
          <p:cNvPr id="1028" name="Rectangle 2"/>
          <p:cNvSpPr>
            <a:spLocks noGrp="1" noChangeArrowheads="1"/>
          </p:cNvSpPr>
          <p:nvPr>
            <p:ph type="title"/>
          </p:nvPr>
        </p:nvSpPr>
        <p:spPr bwMode="auto">
          <a:xfrm>
            <a:off x="1700213" y="1152525"/>
            <a:ext cx="6551612" cy="5032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9" name="WordArt 129" descr="textura cobre"/>
          <p:cNvSpPr>
            <a:spLocks noChangeArrowheads="1" noChangeShapeType="1" noTextEdit="1"/>
          </p:cNvSpPr>
          <p:nvPr/>
        </p:nvSpPr>
        <p:spPr bwMode="auto">
          <a:xfrm>
            <a:off x="115888" y="6264275"/>
            <a:ext cx="1454150" cy="287338"/>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blipFill dpi="0" rotWithShape="1">
                  <a:blip r:embed="rId14"/>
                  <a:srcRect/>
                  <a:stretch>
                    <a:fillRect/>
                  </a:stretch>
                </a:blipFill>
                <a:effectLst>
                  <a:prstShdw prst="shdw17" dist="17961" dir="2700000">
                    <a:srgbClr val="999999"/>
                  </a:prstShdw>
                </a:effectLst>
                <a:latin typeface="Monotype Corsiva"/>
              </a:rPr>
              <a:t>PePeeSe</a:t>
            </a:r>
          </a:p>
        </p:txBody>
      </p:sp>
      <p:sp>
        <p:nvSpPr>
          <p:cNvPr id="1154" name="Text Box 130"/>
          <p:cNvSpPr txBox="1">
            <a:spLocks noChangeArrowheads="1"/>
          </p:cNvSpPr>
          <p:nvPr/>
        </p:nvSpPr>
        <p:spPr bwMode="auto">
          <a:xfrm>
            <a:off x="187325" y="5754688"/>
            <a:ext cx="1296988" cy="366712"/>
          </a:xfrm>
          <a:prstGeom prst="rect">
            <a:avLst/>
          </a:prstGeom>
          <a:noFill/>
          <a:ln w="57150" cmpd="thinThick">
            <a:noFill/>
            <a:miter lim="800000"/>
            <a:headEnd/>
            <a:tailEnd/>
          </a:ln>
          <a:effectLst/>
        </p:spPr>
        <p:txBody>
          <a:bodyPr lIns="90000" tIns="46800" rIns="90000" bIns="46800">
            <a:spAutoFit/>
          </a:bodyPr>
          <a:lstStyle/>
          <a:p>
            <a:pPr>
              <a:spcBef>
                <a:spcPct val="50000"/>
              </a:spcBef>
              <a:defRPr/>
            </a:pPr>
            <a:r>
              <a:rPr lang="es-ES" i="1">
                <a:solidFill>
                  <a:srgbClr val="E1D27D"/>
                </a:solidFill>
                <a:latin typeface="Monotype Corsiva" pitchFamily="66" charset="0"/>
              </a:rPr>
              <a:t>El Taller del</a:t>
            </a:r>
          </a:p>
        </p:txBody>
      </p:sp>
      <p:pic>
        <p:nvPicPr>
          <p:cNvPr id="1031" name="Picture 138" descr="MCj04414250000[1]">
            <a:hlinkClick r:id="" action="ppaction://hlinkshowjump?jump=nextslide" highlightClick="1"/>
            <a:hlinkHover r:id="" action="ppaction://noaction" highlightClick="1"/>
          </p:cNvPr>
          <p:cNvPicPr>
            <a:picLocks noChangeAspect="1" noChangeArrowheads="1"/>
          </p:cNvPicPr>
          <p:nvPr/>
        </p:nvPicPr>
        <p:blipFill>
          <a:blip r:embed="rId15">
            <a:clrChange>
              <a:clrFrom>
                <a:srgbClr val="000000"/>
              </a:clrFrom>
              <a:clrTo>
                <a:srgbClr val="000000">
                  <a:alpha val="0"/>
                </a:srgbClr>
              </a:clrTo>
            </a:clrChange>
          </a:blip>
          <a:srcRect/>
          <a:stretch>
            <a:fillRect/>
          </a:stretch>
        </p:blipFill>
        <p:spPr bwMode="auto">
          <a:xfrm>
            <a:off x="9548813" y="6121400"/>
            <a:ext cx="830262" cy="503238"/>
          </a:xfrm>
          <a:prstGeom prst="rect">
            <a:avLst/>
          </a:prstGeom>
          <a:noFill/>
          <a:ln w="9525">
            <a:noFill/>
            <a:miter lim="800000"/>
            <a:headEnd/>
            <a:tailEnd/>
          </a:ln>
        </p:spPr>
      </p:pic>
      <p:pic>
        <p:nvPicPr>
          <p:cNvPr id="1032" name="Picture 139" descr="MCj04414250000[1]">
            <a:hlinkClick r:id="" action="ppaction://hlinkshowjump?jump=previousslide" highlightClick="1"/>
            <a:hlinkHover r:id="" action="ppaction://noaction" highlightClick="1"/>
          </p:cNvPr>
          <p:cNvPicPr>
            <a:picLocks noChangeAspect="1" noChangeArrowheads="1"/>
          </p:cNvPicPr>
          <p:nvPr/>
        </p:nvPicPr>
        <p:blipFill>
          <a:blip r:embed="rId16">
            <a:clrChange>
              <a:clrFrom>
                <a:srgbClr val="000000"/>
              </a:clrFrom>
              <a:clrTo>
                <a:srgbClr val="000000">
                  <a:alpha val="0"/>
                </a:srgbClr>
              </a:clrTo>
            </a:clrChange>
          </a:blip>
          <a:srcRect/>
          <a:stretch>
            <a:fillRect/>
          </a:stretch>
        </p:blipFill>
        <p:spPr bwMode="auto">
          <a:xfrm>
            <a:off x="8756650" y="6121400"/>
            <a:ext cx="830263" cy="503238"/>
          </a:xfrm>
          <a:prstGeom prst="rect">
            <a:avLst/>
          </a:prstGeom>
          <a:noFill/>
          <a:ln w="9525">
            <a:noFill/>
            <a:miter lim="800000"/>
            <a:headEnd/>
            <a:tailEnd/>
          </a:ln>
        </p:spPr>
      </p:pic>
      <p:sp>
        <p:nvSpPr>
          <p:cNvPr id="1177" name="Rectangle 153" descr="textura acero"/>
          <p:cNvSpPr>
            <a:spLocks noChangeArrowheads="1"/>
          </p:cNvSpPr>
          <p:nvPr/>
        </p:nvSpPr>
        <p:spPr bwMode="auto">
          <a:xfrm>
            <a:off x="1700213" y="503238"/>
            <a:ext cx="8899525" cy="144462"/>
          </a:xfrm>
          <a:prstGeom prst="rect">
            <a:avLst/>
          </a:prstGeom>
          <a:blipFill dpi="0" rotWithShape="1">
            <a:blip r:embed="rId13" cstate="print"/>
            <a:srcRect/>
            <a:stretch>
              <a:fillRect/>
            </a:stretch>
          </a:blipFill>
          <a:ln w="57150" cmpd="thinThick">
            <a:noFill/>
            <a:miter lim="800000"/>
            <a:headEnd/>
            <a:tailEnd/>
          </a:ln>
          <a:effectLst/>
        </p:spPr>
        <p:txBody>
          <a:bodyPr lIns="90000" tIns="46800" rIns="90000" bIns="46800" anchor="ctr">
            <a:spAutoFit/>
          </a:bodyPr>
          <a:lstStyle/>
          <a:p>
            <a:pPr>
              <a:defRPr/>
            </a:pPr>
            <a:endParaRPr lang="es-ES"/>
          </a:p>
        </p:txBody>
      </p:sp>
      <p:sp>
        <p:nvSpPr>
          <p:cNvPr id="1034" name="WordArt 152"/>
          <p:cNvSpPr>
            <a:spLocks noChangeArrowheads="1" noChangeShapeType="1" noTextEdit="1"/>
          </p:cNvSpPr>
          <p:nvPr/>
        </p:nvSpPr>
        <p:spPr bwMode="auto">
          <a:xfrm>
            <a:off x="5083175" y="360363"/>
            <a:ext cx="2305050" cy="576262"/>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gradFill rotWithShape="1">
                  <a:gsLst>
                    <a:gs pos="0">
                      <a:srgbClr val="00002F"/>
                    </a:gs>
                    <a:gs pos="100000">
                      <a:srgbClr val="000066"/>
                    </a:gs>
                  </a:gsLst>
                  <a:lin ang="5400000" scaled="1"/>
                </a:gradFill>
                <a:effectLst>
                  <a:prstShdw prst="shdw17" dist="17961" dir="2700000">
                    <a:srgbClr val="00003D"/>
                  </a:prstShdw>
                </a:effectLst>
                <a:latin typeface="Monotype Corsiva"/>
              </a:rPr>
              <a:t>¿Sabías Qué ...?</a:t>
            </a:r>
          </a:p>
        </p:txBody>
      </p:sp>
      <p:pic>
        <p:nvPicPr>
          <p:cNvPr id="1035" name="Picture 156" descr="MC900236650[1]"/>
          <p:cNvPicPr>
            <a:picLocks noChangeAspect="1" noChangeArrowheads="1"/>
          </p:cNvPicPr>
          <p:nvPr/>
        </p:nvPicPr>
        <p:blipFill>
          <a:blip r:embed="rId17"/>
          <a:srcRect/>
          <a:stretch>
            <a:fillRect/>
          </a:stretch>
        </p:blipFill>
        <p:spPr bwMode="auto">
          <a:xfrm>
            <a:off x="1843088" y="0"/>
            <a:ext cx="636587" cy="935038"/>
          </a:xfrm>
          <a:prstGeom prst="rect">
            <a:avLst/>
          </a:prstGeom>
          <a:noFill/>
          <a:ln w="9525">
            <a:noFill/>
            <a:miter lim="800000"/>
            <a:headEnd/>
            <a:tailEnd/>
          </a:ln>
        </p:spPr>
      </p:pic>
      <p:sp>
        <p:nvSpPr>
          <p:cNvPr id="1036" name="Rectangle 158"/>
          <p:cNvSpPr>
            <a:spLocks noGrp="1" noChangeArrowheads="1"/>
          </p:cNvSpPr>
          <p:nvPr>
            <p:ph type="body" idx="1"/>
          </p:nvPr>
        </p:nvSpPr>
        <p:spPr bwMode="auto">
          <a:xfrm>
            <a:off x="1700213" y="1800225"/>
            <a:ext cx="7632700" cy="37957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p:txBody>
      </p:sp>
      <p:grpSp>
        <p:nvGrpSpPr>
          <p:cNvPr id="1037" name="Group 161"/>
          <p:cNvGrpSpPr>
            <a:grpSpLocks/>
          </p:cNvGrpSpPr>
          <p:nvPr/>
        </p:nvGrpSpPr>
        <p:grpSpPr bwMode="auto">
          <a:xfrm>
            <a:off x="144463" y="431800"/>
            <a:ext cx="1411287" cy="576263"/>
            <a:chOff x="91" y="181"/>
            <a:chExt cx="889" cy="454"/>
          </a:xfrm>
        </p:grpSpPr>
        <p:sp>
          <p:nvSpPr>
            <p:cNvPr id="1184" name="AutoShape 160">
              <a:hlinkClick r:id="rId18" action="ppaction://hlinksldjump" highlightClick="1"/>
            </p:cNvPr>
            <p:cNvSpPr>
              <a:spLocks noChangeArrowheads="1"/>
            </p:cNvSpPr>
            <p:nvPr userDrawn="1"/>
          </p:nvSpPr>
          <p:spPr bwMode="auto">
            <a:xfrm>
              <a:off x="91" y="181"/>
              <a:ext cx="889" cy="454"/>
            </a:xfrm>
            <a:prstGeom prst="actionButtonBlank">
              <a:avLst/>
            </a:prstGeom>
            <a:solidFill>
              <a:srgbClr val="E1D27D"/>
            </a:solidFill>
            <a:ln w="57150">
              <a:noFill/>
              <a:miter lim="800000"/>
              <a:headEnd/>
              <a:tailEnd/>
            </a:ln>
            <a:effectLst/>
          </p:spPr>
          <p:txBody>
            <a:bodyPr lIns="90000" tIns="46800" rIns="90000" bIns="46800" anchor="ctr">
              <a:spAutoFit/>
            </a:bodyPr>
            <a:lstStyle/>
            <a:p>
              <a:pPr>
                <a:defRPr/>
              </a:pPr>
              <a:endParaRPr lang="es-ES"/>
            </a:p>
          </p:txBody>
        </p:sp>
        <p:sp>
          <p:nvSpPr>
            <p:cNvPr id="1039" name="WordArt 159" descr="textura cobre">
              <a:hlinkClick r:id="rId18" action="ppaction://hlinksldjump"/>
            </p:cNvPr>
            <p:cNvSpPr>
              <a:spLocks noChangeArrowheads="1" noChangeShapeType="1" noTextEdit="1"/>
            </p:cNvSpPr>
            <p:nvPr userDrawn="1"/>
          </p:nvSpPr>
          <p:spPr bwMode="auto">
            <a:xfrm>
              <a:off x="182" y="227"/>
              <a:ext cx="707" cy="271"/>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blipFill dpi="0" rotWithShape="1">
                    <a:blip r:embed="rId14"/>
                    <a:srcRect/>
                    <a:stretch>
                      <a:fillRect/>
                    </a:stretch>
                  </a:blipFill>
                  <a:effectLst>
                    <a:prstShdw prst="shdw17" dist="17961" dir="2700000">
                      <a:srgbClr val="999999"/>
                    </a:prstShdw>
                  </a:effectLst>
                  <a:latin typeface="Monotype Corsiva"/>
                </a:rPr>
                <a:t>Índice</a:t>
              </a:r>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rtl="0" eaLnBrk="1" fontAlgn="base" hangingPunct="1">
        <a:spcBef>
          <a:spcPct val="0"/>
        </a:spcBef>
        <a:spcAft>
          <a:spcPct val="0"/>
        </a:spcAft>
        <a:defRPr sz="2800">
          <a:solidFill>
            <a:schemeClr val="accent2"/>
          </a:solidFill>
          <a:latin typeface="+mj-lt"/>
          <a:ea typeface="+mj-ea"/>
          <a:cs typeface="+mj-cs"/>
        </a:defRPr>
      </a:lvl1pPr>
      <a:lvl2pPr algn="ctr" rtl="0" eaLnBrk="1" fontAlgn="base" hangingPunct="1">
        <a:spcBef>
          <a:spcPct val="0"/>
        </a:spcBef>
        <a:spcAft>
          <a:spcPct val="0"/>
        </a:spcAft>
        <a:defRPr sz="2800">
          <a:solidFill>
            <a:schemeClr val="accent2"/>
          </a:solidFill>
          <a:latin typeface="Arial" charset="0"/>
          <a:cs typeface="Arial" charset="0"/>
        </a:defRPr>
      </a:lvl2pPr>
      <a:lvl3pPr algn="ctr" rtl="0" eaLnBrk="1" fontAlgn="base" hangingPunct="1">
        <a:spcBef>
          <a:spcPct val="0"/>
        </a:spcBef>
        <a:spcAft>
          <a:spcPct val="0"/>
        </a:spcAft>
        <a:defRPr sz="2800">
          <a:solidFill>
            <a:schemeClr val="accent2"/>
          </a:solidFill>
          <a:latin typeface="Arial" charset="0"/>
          <a:cs typeface="Arial" charset="0"/>
        </a:defRPr>
      </a:lvl3pPr>
      <a:lvl4pPr algn="ctr" rtl="0" eaLnBrk="1" fontAlgn="base" hangingPunct="1">
        <a:spcBef>
          <a:spcPct val="0"/>
        </a:spcBef>
        <a:spcAft>
          <a:spcPct val="0"/>
        </a:spcAft>
        <a:defRPr sz="2800">
          <a:solidFill>
            <a:schemeClr val="accent2"/>
          </a:solidFill>
          <a:latin typeface="Arial" charset="0"/>
          <a:cs typeface="Arial" charset="0"/>
        </a:defRPr>
      </a:lvl4pPr>
      <a:lvl5pPr algn="ctr" rtl="0" eaLnBrk="1" fontAlgn="base" hangingPunct="1">
        <a:spcBef>
          <a:spcPct val="0"/>
        </a:spcBef>
        <a:spcAft>
          <a:spcPct val="0"/>
        </a:spcAft>
        <a:defRPr sz="2800">
          <a:solidFill>
            <a:schemeClr val="accent2"/>
          </a:solidFill>
          <a:latin typeface="Arial" charset="0"/>
          <a:cs typeface="Arial" charset="0"/>
        </a:defRPr>
      </a:lvl5pPr>
      <a:lvl6pPr marL="457200" algn="ctr" rtl="0" eaLnBrk="1" fontAlgn="base" hangingPunct="1">
        <a:spcBef>
          <a:spcPct val="0"/>
        </a:spcBef>
        <a:spcAft>
          <a:spcPct val="0"/>
        </a:spcAft>
        <a:defRPr sz="2800">
          <a:solidFill>
            <a:schemeClr val="accent2"/>
          </a:solidFill>
          <a:latin typeface="Arial" charset="0"/>
          <a:cs typeface="Arial" charset="0"/>
        </a:defRPr>
      </a:lvl6pPr>
      <a:lvl7pPr marL="914400" algn="ctr" rtl="0" eaLnBrk="1" fontAlgn="base" hangingPunct="1">
        <a:spcBef>
          <a:spcPct val="0"/>
        </a:spcBef>
        <a:spcAft>
          <a:spcPct val="0"/>
        </a:spcAft>
        <a:defRPr sz="2800">
          <a:solidFill>
            <a:schemeClr val="accent2"/>
          </a:solidFill>
          <a:latin typeface="Arial" charset="0"/>
          <a:cs typeface="Arial" charset="0"/>
        </a:defRPr>
      </a:lvl7pPr>
      <a:lvl8pPr marL="1371600" algn="ctr" rtl="0" eaLnBrk="1" fontAlgn="base" hangingPunct="1">
        <a:spcBef>
          <a:spcPct val="0"/>
        </a:spcBef>
        <a:spcAft>
          <a:spcPct val="0"/>
        </a:spcAft>
        <a:defRPr sz="2800">
          <a:solidFill>
            <a:schemeClr val="accent2"/>
          </a:solidFill>
          <a:latin typeface="Arial" charset="0"/>
          <a:cs typeface="Arial" charset="0"/>
        </a:defRPr>
      </a:lvl8pPr>
      <a:lvl9pPr marL="1828800" algn="ctr" rtl="0" eaLnBrk="1" fontAlgn="base" hangingPunct="1">
        <a:spcBef>
          <a:spcPct val="0"/>
        </a:spcBef>
        <a:spcAft>
          <a:spcPct val="0"/>
        </a:spcAft>
        <a:defRPr sz="2800">
          <a:solidFill>
            <a:schemeClr val="accent2"/>
          </a:solidFill>
          <a:latin typeface="Arial" charset="0"/>
          <a:cs typeface="Arial" charset="0"/>
        </a:defRPr>
      </a:lvl9pPr>
    </p:titleStyle>
    <p:bodyStyle>
      <a:lvl1pPr marL="342900" indent="-342900" algn="l" rtl="0" eaLnBrk="1" fontAlgn="base" hangingPunct="1">
        <a:spcBef>
          <a:spcPct val="20000"/>
        </a:spcBef>
        <a:spcAft>
          <a:spcPct val="0"/>
        </a:spcAft>
        <a:defRPr>
          <a:solidFill>
            <a:schemeClr val="bg2"/>
          </a:solidFill>
          <a:latin typeface="+mn-lt"/>
          <a:ea typeface="+mn-ea"/>
          <a:cs typeface="+mn-cs"/>
        </a:defRPr>
      </a:lvl1pPr>
      <a:lvl2pPr marL="742950" indent="-285750" algn="l" rtl="0" eaLnBrk="1" fontAlgn="base" hangingPunct="1">
        <a:spcBef>
          <a:spcPct val="20000"/>
        </a:spcBef>
        <a:spcAft>
          <a:spcPct val="0"/>
        </a:spcAft>
        <a:defRPr sz="2800">
          <a:solidFill>
            <a:srgbClr val="E1D27D"/>
          </a:solidFill>
          <a:latin typeface="+mn-lt"/>
          <a:cs typeface="+mn-cs"/>
        </a:defRPr>
      </a:lvl2pPr>
      <a:lvl3pPr marL="1143000" indent="-228600" algn="l" rtl="0" eaLnBrk="1" fontAlgn="base" hangingPunct="1">
        <a:spcBef>
          <a:spcPct val="20000"/>
        </a:spcBef>
        <a:spcAft>
          <a:spcPct val="0"/>
        </a:spcAft>
        <a:defRPr sz="2400">
          <a:solidFill>
            <a:srgbClr val="E1D27D"/>
          </a:solidFill>
          <a:latin typeface="+mn-lt"/>
          <a:cs typeface="+mn-cs"/>
        </a:defRPr>
      </a:lvl3pPr>
      <a:lvl4pPr marL="1600200" indent="-228600" algn="l" rtl="0" eaLnBrk="1" fontAlgn="base" hangingPunct="1">
        <a:spcBef>
          <a:spcPct val="20000"/>
        </a:spcBef>
        <a:spcAft>
          <a:spcPct val="0"/>
        </a:spcAft>
        <a:defRPr sz="2000">
          <a:solidFill>
            <a:srgbClr val="E1D27D"/>
          </a:solidFill>
          <a:latin typeface="+mn-lt"/>
          <a:cs typeface="+mn-cs"/>
        </a:defRPr>
      </a:lvl4pPr>
      <a:lvl5pPr marL="2057400" indent="-228600" algn="l" rtl="0" eaLnBrk="1" fontAlgn="base" hangingPunct="1">
        <a:spcBef>
          <a:spcPct val="20000"/>
        </a:spcBef>
        <a:spcAft>
          <a:spcPct val="0"/>
        </a:spcAft>
        <a:defRPr sz="2000">
          <a:solidFill>
            <a:srgbClr val="E1D27D"/>
          </a:solidFill>
          <a:latin typeface="+mn-lt"/>
          <a:cs typeface="+mn-cs"/>
        </a:defRPr>
      </a:lvl5pPr>
      <a:lvl6pPr marL="2514600" indent="-228600" algn="l" rtl="0" eaLnBrk="1" fontAlgn="base" hangingPunct="1">
        <a:spcBef>
          <a:spcPct val="20000"/>
        </a:spcBef>
        <a:spcAft>
          <a:spcPct val="0"/>
        </a:spcAft>
        <a:defRPr sz="2000">
          <a:solidFill>
            <a:srgbClr val="E1D27D"/>
          </a:solidFill>
          <a:latin typeface="+mn-lt"/>
          <a:cs typeface="+mn-cs"/>
        </a:defRPr>
      </a:lvl6pPr>
      <a:lvl7pPr marL="2971800" indent="-228600" algn="l" rtl="0" eaLnBrk="1" fontAlgn="base" hangingPunct="1">
        <a:spcBef>
          <a:spcPct val="20000"/>
        </a:spcBef>
        <a:spcAft>
          <a:spcPct val="0"/>
        </a:spcAft>
        <a:defRPr sz="2000">
          <a:solidFill>
            <a:srgbClr val="E1D27D"/>
          </a:solidFill>
          <a:latin typeface="+mn-lt"/>
          <a:cs typeface="+mn-cs"/>
        </a:defRPr>
      </a:lvl7pPr>
      <a:lvl8pPr marL="3429000" indent="-228600" algn="l" rtl="0" eaLnBrk="1" fontAlgn="base" hangingPunct="1">
        <a:spcBef>
          <a:spcPct val="20000"/>
        </a:spcBef>
        <a:spcAft>
          <a:spcPct val="0"/>
        </a:spcAft>
        <a:defRPr sz="2000">
          <a:solidFill>
            <a:srgbClr val="E1D27D"/>
          </a:solidFill>
          <a:latin typeface="+mn-lt"/>
          <a:cs typeface="+mn-cs"/>
        </a:defRPr>
      </a:lvl8pPr>
      <a:lvl9pPr marL="3886200" indent="-228600" algn="l" rtl="0" eaLnBrk="1" fontAlgn="base" hangingPunct="1">
        <a:spcBef>
          <a:spcPct val="20000"/>
        </a:spcBef>
        <a:spcAft>
          <a:spcPct val="0"/>
        </a:spcAft>
        <a:defRPr sz="2000">
          <a:solidFill>
            <a:srgbClr val="E1D27D"/>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9987" y="6032714"/>
            <a:ext cx="2473272" cy="46004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xml"/><Relationship Id="rId1" Type="http://schemas.openxmlformats.org/officeDocument/2006/relationships/audio" Target="../media/audio1.wav"/><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3" Type="http://schemas.openxmlformats.org/officeDocument/2006/relationships/slide" Target="slide16.xml"/><Relationship Id="rId18" Type="http://schemas.openxmlformats.org/officeDocument/2006/relationships/slide" Target="slide11.xml"/><Relationship Id="rId26" Type="http://schemas.openxmlformats.org/officeDocument/2006/relationships/slide" Target="slide28.xml"/><Relationship Id="rId39" Type="http://schemas.openxmlformats.org/officeDocument/2006/relationships/slide" Target="slide41.xml"/><Relationship Id="rId21" Type="http://schemas.openxmlformats.org/officeDocument/2006/relationships/slide" Target="slide23.xml"/><Relationship Id="rId34" Type="http://schemas.openxmlformats.org/officeDocument/2006/relationships/slide" Target="slide36.xml"/><Relationship Id="rId42" Type="http://schemas.openxmlformats.org/officeDocument/2006/relationships/slide" Target="slide44.xml"/><Relationship Id="rId47" Type="http://schemas.openxmlformats.org/officeDocument/2006/relationships/slide" Target="slide49.xml"/><Relationship Id="rId50" Type="http://schemas.openxmlformats.org/officeDocument/2006/relationships/slide" Target="slide53.xml"/><Relationship Id="rId55" Type="http://schemas.openxmlformats.org/officeDocument/2006/relationships/slide" Target="slide39.xml"/><Relationship Id="rId7" Type="http://schemas.openxmlformats.org/officeDocument/2006/relationships/slide" Target="slide9.xml"/><Relationship Id="rId12" Type="http://schemas.openxmlformats.org/officeDocument/2006/relationships/slide" Target="slide15.xml"/><Relationship Id="rId17" Type="http://schemas.openxmlformats.org/officeDocument/2006/relationships/slide" Target="slide20.xml"/><Relationship Id="rId25" Type="http://schemas.openxmlformats.org/officeDocument/2006/relationships/slide" Target="slide27.xml"/><Relationship Id="rId33" Type="http://schemas.openxmlformats.org/officeDocument/2006/relationships/slide" Target="slide35.xml"/><Relationship Id="rId38" Type="http://schemas.openxmlformats.org/officeDocument/2006/relationships/slide" Target="slide40.xml"/><Relationship Id="rId46" Type="http://schemas.openxmlformats.org/officeDocument/2006/relationships/slide" Target="slide48.xml"/><Relationship Id="rId2" Type="http://schemas.openxmlformats.org/officeDocument/2006/relationships/slide" Target="slide4.xml"/><Relationship Id="rId16" Type="http://schemas.openxmlformats.org/officeDocument/2006/relationships/slide" Target="slide19.xml"/><Relationship Id="rId20" Type="http://schemas.openxmlformats.org/officeDocument/2006/relationships/slide" Target="slide22.xml"/><Relationship Id="rId29" Type="http://schemas.openxmlformats.org/officeDocument/2006/relationships/slide" Target="slide31.xml"/><Relationship Id="rId41" Type="http://schemas.openxmlformats.org/officeDocument/2006/relationships/slide" Target="slide43.xml"/><Relationship Id="rId54" Type="http://schemas.openxmlformats.org/officeDocument/2006/relationships/slide" Target="slide50.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4.xml"/><Relationship Id="rId24" Type="http://schemas.openxmlformats.org/officeDocument/2006/relationships/slide" Target="slide26.xml"/><Relationship Id="rId32" Type="http://schemas.openxmlformats.org/officeDocument/2006/relationships/slide" Target="slide34.xml"/><Relationship Id="rId37" Type="http://schemas.openxmlformats.org/officeDocument/2006/relationships/slide" Target="slide21.xml"/><Relationship Id="rId40" Type="http://schemas.openxmlformats.org/officeDocument/2006/relationships/slide" Target="slide42.xml"/><Relationship Id="rId45" Type="http://schemas.openxmlformats.org/officeDocument/2006/relationships/slide" Target="slide47.xml"/><Relationship Id="rId53" Type="http://schemas.openxmlformats.org/officeDocument/2006/relationships/slide" Target="slide56.xml"/><Relationship Id="rId5" Type="http://schemas.openxmlformats.org/officeDocument/2006/relationships/slide" Target="slide7.xml"/><Relationship Id="rId15" Type="http://schemas.openxmlformats.org/officeDocument/2006/relationships/slide" Target="slide18.xml"/><Relationship Id="rId23" Type="http://schemas.openxmlformats.org/officeDocument/2006/relationships/slide" Target="slide25.xml"/><Relationship Id="rId28" Type="http://schemas.openxmlformats.org/officeDocument/2006/relationships/slide" Target="slide30.xml"/><Relationship Id="rId36" Type="http://schemas.openxmlformats.org/officeDocument/2006/relationships/slide" Target="slide38.xml"/><Relationship Id="rId49" Type="http://schemas.openxmlformats.org/officeDocument/2006/relationships/slide" Target="slide52.xml"/><Relationship Id="rId57" Type="http://schemas.openxmlformats.org/officeDocument/2006/relationships/slide" Target="slide57.xml"/><Relationship Id="rId10" Type="http://schemas.openxmlformats.org/officeDocument/2006/relationships/slide" Target="slide13.xml"/><Relationship Id="rId19" Type="http://schemas.openxmlformats.org/officeDocument/2006/relationships/slide" Target="slide3.xml"/><Relationship Id="rId31" Type="http://schemas.openxmlformats.org/officeDocument/2006/relationships/slide" Target="slide33.xml"/><Relationship Id="rId44" Type="http://schemas.openxmlformats.org/officeDocument/2006/relationships/slide" Target="slide46.xml"/><Relationship Id="rId52" Type="http://schemas.openxmlformats.org/officeDocument/2006/relationships/slide" Target="slide55.xml"/><Relationship Id="rId4" Type="http://schemas.openxmlformats.org/officeDocument/2006/relationships/slide" Target="slide6.xml"/><Relationship Id="rId9" Type="http://schemas.openxmlformats.org/officeDocument/2006/relationships/slide" Target="slide12.xml"/><Relationship Id="rId14" Type="http://schemas.openxmlformats.org/officeDocument/2006/relationships/slide" Target="slide17.xml"/><Relationship Id="rId22" Type="http://schemas.openxmlformats.org/officeDocument/2006/relationships/slide" Target="slide24.xml"/><Relationship Id="rId27" Type="http://schemas.openxmlformats.org/officeDocument/2006/relationships/slide" Target="slide29.xml"/><Relationship Id="rId30" Type="http://schemas.openxmlformats.org/officeDocument/2006/relationships/slide" Target="slide32.xml"/><Relationship Id="rId35" Type="http://schemas.openxmlformats.org/officeDocument/2006/relationships/slide" Target="slide37.xml"/><Relationship Id="rId43" Type="http://schemas.openxmlformats.org/officeDocument/2006/relationships/slide" Target="slide45.xml"/><Relationship Id="rId48" Type="http://schemas.openxmlformats.org/officeDocument/2006/relationships/slide" Target="slide51.xml"/><Relationship Id="rId56" Type="http://schemas.openxmlformats.org/officeDocument/2006/relationships/image" Target="../media/image2.jpeg"/><Relationship Id="rId8" Type="http://schemas.openxmlformats.org/officeDocument/2006/relationships/slide" Target="slide10.xml"/><Relationship Id="rId51" Type="http://schemas.openxmlformats.org/officeDocument/2006/relationships/slide" Target="slide54.xml"/><Relationship Id="rId3" Type="http://schemas.openxmlformats.org/officeDocument/2006/relationships/slide" Target="slide5.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0" name="WordArt 36" descr="textura cobre"/>
          <p:cNvSpPr>
            <a:spLocks noChangeArrowheads="1" noChangeShapeType="1" noTextEdit="1"/>
          </p:cNvSpPr>
          <p:nvPr/>
        </p:nvSpPr>
        <p:spPr bwMode="auto">
          <a:xfrm>
            <a:off x="4435475" y="1727200"/>
            <a:ext cx="3889375" cy="3384550"/>
          </a:xfrm>
          <a:prstGeom prst="rect">
            <a:avLst/>
          </a:prstGeom>
        </p:spPr>
        <p:txBody>
          <a:bodyPr wrap="none" fromWordArt="1">
            <a:prstTxWarp prst="textCanUp">
              <a:avLst>
                <a:gd name="adj" fmla="val 66667"/>
              </a:avLst>
            </a:prstTxWarp>
          </a:bodyPr>
          <a:lstStyle/>
          <a:p>
            <a:pPr algn="ctr"/>
            <a:r>
              <a:rPr lang="es-ES" sz="2800" b="1" kern="10" dirty="0">
                <a:ln w="9525">
                  <a:noFill/>
                  <a:round/>
                  <a:headEnd/>
                  <a:tailEnd/>
                </a:ln>
                <a:blipFill dpi="0" rotWithShape="1">
                  <a:blip r:embed="rId4"/>
                  <a:srcRect/>
                  <a:stretch>
                    <a:fillRect/>
                  </a:stretch>
                </a:blipFill>
                <a:effectLst>
                  <a:prstShdw prst="shdw17" dist="17961" dir="2700000">
                    <a:srgbClr val="999999"/>
                  </a:prstShdw>
                </a:effectLst>
                <a:latin typeface="Monotype Corsiva"/>
              </a:rPr>
              <a:t>  Dichos Populares  </a:t>
            </a:r>
          </a:p>
        </p:txBody>
      </p:sp>
      <p:sp>
        <p:nvSpPr>
          <p:cNvPr id="2051" name="WordArt 43"/>
          <p:cNvSpPr>
            <a:spLocks noChangeArrowheads="1" noChangeShapeType="1" noTextEdit="1"/>
          </p:cNvSpPr>
          <p:nvPr/>
        </p:nvSpPr>
        <p:spPr bwMode="auto">
          <a:xfrm rot="-5400000">
            <a:off x="-100806" y="3024981"/>
            <a:ext cx="2089150" cy="503238"/>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solidFill>
                  <a:srgbClr val="DDDDDD"/>
                </a:solidFill>
                <a:effectLst>
                  <a:prstShdw prst="shdw17" dist="17961" dir="2700000">
                    <a:srgbClr val="858585"/>
                  </a:prstShdw>
                </a:effectLst>
                <a:latin typeface="Monotype Corsiva"/>
              </a:rPr>
              <a:t>Dichos Populares</a:t>
            </a:r>
          </a:p>
        </p:txBody>
      </p:sp>
      <p:pic>
        <p:nvPicPr>
          <p:cNvPr id="2052" name="Picture 62" descr="MCj04414250000[1]">
            <a:hlinkClick r:id="" action="ppaction://hlinkshowjump?jump=nextslide" highlightClick="1"/>
            <a:hlinkHover r:id="" action="ppaction://noaction" highlightClick="1"/>
          </p:cNvPr>
          <p:cNvPicPr>
            <a:picLocks noChangeAspect="1" noChangeArrowheads="1"/>
          </p:cNvPicPr>
          <p:nvPr/>
        </p:nvPicPr>
        <p:blipFill>
          <a:blip r:embed="rId5">
            <a:clrChange>
              <a:clrFrom>
                <a:srgbClr val="000000"/>
              </a:clrFrom>
              <a:clrTo>
                <a:srgbClr val="000000">
                  <a:alpha val="0"/>
                </a:srgbClr>
              </a:clrTo>
            </a:clrChange>
          </a:blip>
          <a:srcRect/>
          <a:stretch>
            <a:fillRect/>
          </a:stretch>
        </p:blipFill>
        <p:spPr bwMode="auto">
          <a:xfrm>
            <a:off x="9404350" y="5688013"/>
            <a:ext cx="830263" cy="503237"/>
          </a:xfrm>
          <a:prstGeom prst="rect">
            <a:avLst/>
          </a:prstGeom>
          <a:noFill/>
          <a:ln w="9525">
            <a:noFill/>
            <a:miter lim="800000"/>
            <a:headEnd/>
            <a:tailEnd/>
          </a:ln>
        </p:spPr>
      </p:pic>
      <p:pic>
        <p:nvPicPr>
          <p:cNvPr id="5" name="Musicas Romanticas Internacionais - Brenda Russell - Piano In The Dark.wav">
            <a:hlinkClick r:id="" action="ppaction://media"/>
          </p:cNvPr>
          <p:cNvPicPr>
            <a:picLocks noRot="1" noChangeAspect="1"/>
          </p:cNvPicPr>
          <p:nvPr>
            <a:wavAudioFile r:embed="rId1" name="Musicas Romanticas Internacionais - Brenda Russell - Piano In The Dark.wav"/>
          </p:nvPr>
        </p:nvPicPr>
        <p:blipFill>
          <a:blip r:embed="rId6"/>
          <a:srcRect/>
          <a:stretch>
            <a:fillRect/>
          </a:stretch>
        </p:blipFill>
        <p:spPr bwMode="auto">
          <a:xfrm>
            <a:off x="5146675" y="3159125"/>
            <a:ext cx="304800" cy="304800"/>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 showWhenStopped="0">
                <p:cTn id="7" repeatCount="indefinite"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85145" name="AutoShape 89">
            <a:hlinkClick r:id="rId2" action="ppaction://hlinksldjump" highlightClick="1"/>
          </p:cNvPr>
          <p:cNvSpPr>
            <a:spLocks noChangeArrowheads="1"/>
          </p:cNvSpPr>
          <p:nvPr/>
        </p:nvSpPr>
        <p:spPr bwMode="auto">
          <a:xfrm>
            <a:off x="846138" y="860425"/>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Armarse la marimorena</a:t>
            </a:r>
          </a:p>
        </p:txBody>
      </p:sp>
      <p:sp>
        <p:nvSpPr>
          <p:cNvPr id="685146" name="AutoShape 90">
            <a:hlinkClick r:id="rId3" action="ppaction://hlinksldjump" highlightClick="1"/>
          </p:cNvPr>
          <p:cNvSpPr>
            <a:spLocks noChangeArrowheads="1"/>
          </p:cNvSpPr>
          <p:nvPr/>
        </p:nvSpPr>
        <p:spPr bwMode="auto">
          <a:xfrm>
            <a:off x="846138" y="1177925"/>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A la vejez viruelas</a:t>
            </a:r>
          </a:p>
        </p:txBody>
      </p:sp>
      <p:sp>
        <p:nvSpPr>
          <p:cNvPr id="685147" name="AutoShape 91">
            <a:hlinkClick r:id="rId4" action="ppaction://hlinksldjump" highlightClick="1"/>
          </p:cNvPr>
          <p:cNvSpPr>
            <a:spLocks noChangeArrowheads="1"/>
          </p:cNvSpPr>
          <p:nvPr/>
        </p:nvSpPr>
        <p:spPr bwMode="auto">
          <a:xfrm>
            <a:off x="850900" y="1495425"/>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A ojo de buen cubero</a:t>
            </a:r>
            <a:endParaRPr lang="es-ES_tradnl" sz="1400">
              <a:solidFill>
                <a:schemeClr val="bg1"/>
              </a:solidFill>
            </a:endParaRPr>
          </a:p>
        </p:txBody>
      </p:sp>
      <p:sp>
        <p:nvSpPr>
          <p:cNvPr id="685148" name="AutoShape 92">
            <a:hlinkClick r:id="rId5" action="ppaction://hlinksldjump" highlightClick="1"/>
          </p:cNvPr>
          <p:cNvSpPr>
            <a:spLocks noChangeArrowheads="1"/>
          </p:cNvSpPr>
          <p:nvPr/>
        </p:nvSpPr>
        <p:spPr bwMode="auto">
          <a:xfrm>
            <a:off x="835025" y="1812925"/>
            <a:ext cx="2927350" cy="49530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A río revuelto, ganancia de pescadores</a:t>
            </a:r>
            <a:endParaRPr lang="es-ES_tradnl" sz="1400">
              <a:solidFill>
                <a:schemeClr val="bg1"/>
              </a:solidFill>
            </a:endParaRPr>
          </a:p>
        </p:txBody>
      </p:sp>
      <p:sp>
        <p:nvSpPr>
          <p:cNvPr id="685149" name="AutoShape 93">
            <a:hlinkClick r:id="rId6" action="ppaction://hlinksldjump" highlightClick="1"/>
          </p:cNvPr>
          <p:cNvSpPr>
            <a:spLocks noChangeArrowheads="1"/>
          </p:cNvSpPr>
          <p:nvPr/>
        </p:nvSpPr>
        <p:spPr bwMode="auto">
          <a:xfrm>
            <a:off x="850900" y="2365375"/>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Arrimar el ascua a su sardina</a:t>
            </a:r>
            <a:endParaRPr lang="es-ES_tradnl" sz="1400">
              <a:solidFill>
                <a:schemeClr val="bg1"/>
              </a:solidFill>
            </a:endParaRPr>
          </a:p>
        </p:txBody>
      </p:sp>
      <p:sp>
        <p:nvSpPr>
          <p:cNvPr id="685150" name="AutoShape 94">
            <a:hlinkClick r:id="rId7" action="ppaction://hlinksldjump" highlightClick="1"/>
          </p:cNvPr>
          <p:cNvSpPr>
            <a:spLocks noChangeArrowheads="1"/>
          </p:cNvSpPr>
          <p:nvPr/>
        </p:nvSpPr>
        <p:spPr bwMode="auto">
          <a:xfrm>
            <a:off x="850900" y="2682875"/>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Atar los perros con longaniza</a:t>
            </a:r>
            <a:endParaRPr lang="es-ES_tradnl" sz="1400">
              <a:solidFill>
                <a:schemeClr val="bg1"/>
              </a:solidFill>
            </a:endParaRPr>
          </a:p>
        </p:txBody>
      </p:sp>
      <p:sp>
        <p:nvSpPr>
          <p:cNvPr id="685151" name="AutoShape 95">
            <a:hlinkClick r:id="rId8" action="ppaction://hlinksldjump" highlightClick="1"/>
          </p:cNvPr>
          <p:cNvSpPr>
            <a:spLocks noChangeArrowheads="1"/>
          </p:cNvSpPr>
          <p:nvPr/>
        </p:nvSpPr>
        <p:spPr bwMode="auto">
          <a:xfrm>
            <a:off x="855663" y="3000375"/>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Brindar - Origen</a:t>
            </a:r>
          </a:p>
        </p:txBody>
      </p:sp>
      <p:sp>
        <p:nvSpPr>
          <p:cNvPr id="685152" name="AutoShape 96">
            <a:hlinkClick r:id="rId9" action="ppaction://hlinksldjump" highlightClick="1"/>
          </p:cNvPr>
          <p:cNvSpPr>
            <a:spLocks noChangeArrowheads="1"/>
          </p:cNvSpPr>
          <p:nvPr/>
        </p:nvSpPr>
        <p:spPr bwMode="auto">
          <a:xfrm>
            <a:off x="846138" y="3635375"/>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Como Pedro por su casa</a:t>
            </a:r>
            <a:endParaRPr lang="es-ES_tradnl" sz="1400">
              <a:solidFill>
                <a:schemeClr val="bg1"/>
              </a:solidFill>
            </a:endParaRPr>
          </a:p>
        </p:txBody>
      </p:sp>
      <p:sp>
        <p:nvSpPr>
          <p:cNvPr id="685153" name="AutoShape 97">
            <a:hlinkClick r:id="rId10" action="ppaction://hlinksldjump" highlightClick="1"/>
          </p:cNvPr>
          <p:cNvSpPr>
            <a:spLocks noChangeArrowheads="1"/>
          </p:cNvSpPr>
          <p:nvPr/>
        </p:nvSpPr>
        <p:spPr bwMode="auto">
          <a:xfrm>
            <a:off x="850900" y="3952875"/>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Con la Iglesia hemos topado</a:t>
            </a:r>
            <a:endParaRPr lang="es-ES_tradnl" sz="1400">
              <a:solidFill>
                <a:schemeClr val="bg1"/>
              </a:solidFill>
            </a:endParaRPr>
          </a:p>
        </p:txBody>
      </p:sp>
      <p:sp>
        <p:nvSpPr>
          <p:cNvPr id="685154" name="AutoShape 98">
            <a:hlinkClick r:id="rId11" action="ppaction://hlinksldjump" highlightClick="1"/>
          </p:cNvPr>
          <p:cNvSpPr>
            <a:spLocks noChangeArrowheads="1"/>
          </p:cNvSpPr>
          <p:nvPr/>
        </p:nvSpPr>
        <p:spPr bwMode="auto">
          <a:xfrm>
            <a:off x="850900" y="4270375"/>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Dar gato por liebre</a:t>
            </a:r>
          </a:p>
        </p:txBody>
      </p:sp>
      <p:sp>
        <p:nvSpPr>
          <p:cNvPr id="685155" name="AutoShape 99">
            <a:hlinkClick r:id="rId12" action="ppaction://hlinksldjump" highlightClick="1"/>
          </p:cNvPr>
          <p:cNvSpPr>
            <a:spLocks noChangeArrowheads="1"/>
          </p:cNvSpPr>
          <p:nvPr/>
        </p:nvSpPr>
        <p:spPr bwMode="auto">
          <a:xfrm>
            <a:off x="855663" y="4587875"/>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Dar un cuarto al pregonero</a:t>
            </a:r>
            <a:endParaRPr lang="es-ES_tradnl" sz="1400">
              <a:solidFill>
                <a:schemeClr val="bg1"/>
              </a:solidFill>
            </a:endParaRPr>
          </a:p>
        </p:txBody>
      </p:sp>
      <p:sp>
        <p:nvSpPr>
          <p:cNvPr id="685156" name="AutoShape 100">
            <a:hlinkClick r:id="rId13" action="ppaction://hlinksldjump" highlightClick="1"/>
          </p:cNvPr>
          <p:cNvSpPr>
            <a:spLocks noChangeArrowheads="1"/>
          </p:cNvSpPr>
          <p:nvPr/>
        </p:nvSpPr>
        <p:spPr bwMode="auto">
          <a:xfrm>
            <a:off x="846138" y="4905375"/>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Dar la lata</a:t>
            </a:r>
          </a:p>
        </p:txBody>
      </p:sp>
      <p:sp>
        <p:nvSpPr>
          <p:cNvPr id="685157" name="AutoShape 101">
            <a:hlinkClick r:id="rId14" action="ppaction://hlinksldjump" highlightClick="1"/>
          </p:cNvPr>
          <p:cNvSpPr>
            <a:spLocks noChangeArrowheads="1"/>
          </p:cNvSpPr>
          <p:nvPr/>
        </p:nvSpPr>
        <p:spPr bwMode="auto">
          <a:xfrm>
            <a:off x="850900" y="5222875"/>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Dársela a uno con queso</a:t>
            </a:r>
          </a:p>
        </p:txBody>
      </p:sp>
      <p:sp>
        <p:nvSpPr>
          <p:cNvPr id="685158" name="AutoShape 102">
            <a:hlinkClick r:id="rId15" action="ppaction://hlinksldjump" highlightClick="1"/>
          </p:cNvPr>
          <p:cNvSpPr>
            <a:spLocks noChangeArrowheads="1"/>
          </p:cNvSpPr>
          <p:nvPr/>
        </p:nvSpPr>
        <p:spPr bwMode="auto">
          <a:xfrm>
            <a:off x="835025" y="5540375"/>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De pascuas a ramos</a:t>
            </a:r>
          </a:p>
        </p:txBody>
      </p:sp>
      <p:sp>
        <p:nvSpPr>
          <p:cNvPr id="685159" name="AutoShape 103">
            <a:hlinkClick r:id="rId16" action="ppaction://hlinksldjump" highlightClick="1"/>
          </p:cNvPr>
          <p:cNvSpPr>
            <a:spLocks noChangeArrowheads="1"/>
          </p:cNvSpPr>
          <p:nvPr/>
        </p:nvSpPr>
        <p:spPr bwMode="auto">
          <a:xfrm>
            <a:off x="846138" y="5857875"/>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Dejarle en la estacada</a:t>
            </a:r>
          </a:p>
        </p:txBody>
      </p:sp>
      <p:sp>
        <p:nvSpPr>
          <p:cNvPr id="685160" name="AutoShape 104">
            <a:hlinkClick r:id="rId17" action="ppaction://hlinksldjump" highlightClick="1"/>
          </p:cNvPr>
          <p:cNvSpPr>
            <a:spLocks noChangeArrowheads="1"/>
          </p:cNvSpPr>
          <p:nvPr/>
        </p:nvSpPr>
        <p:spPr bwMode="auto">
          <a:xfrm>
            <a:off x="846138" y="6175375"/>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Despedirse a la francesa</a:t>
            </a:r>
          </a:p>
        </p:txBody>
      </p:sp>
      <p:sp>
        <p:nvSpPr>
          <p:cNvPr id="685161" name="AutoShape 105">
            <a:hlinkClick r:id="rId18" action="ppaction://hlinksldjump" highlightClick="1"/>
          </p:cNvPr>
          <p:cNvSpPr>
            <a:spLocks noChangeArrowheads="1"/>
          </p:cNvSpPr>
          <p:nvPr/>
        </p:nvSpPr>
        <p:spPr bwMode="auto">
          <a:xfrm>
            <a:off x="835025" y="3317875"/>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Comer de gorra, ser un gorrón</a:t>
            </a:r>
            <a:endParaRPr lang="es-ES_tradnl" sz="1400">
              <a:solidFill>
                <a:schemeClr val="bg1"/>
              </a:solidFill>
            </a:endParaRPr>
          </a:p>
        </p:txBody>
      </p:sp>
      <p:sp>
        <p:nvSpPr>
          <p:cNvPr id="685144" name="AutoShape 88">
            <a:hlinkClick r:id="rId19" action="ppaction://hlinksldjump" highlightClick="1"/>
          </p:cNvPr>
          <p:cNvSpPr>
            <a:spLocks noChangeArrowheads="1"/>
          </p:cNvSpPr>
          <p:nvPr/>
        </p:nvSpPr>
        <p:spPr bwMode="auto">
          <a:xfrm>
            <a:off x="865188" y="544513"/>
            <a:ext cx="2889250" cy="260350"/>
          </a:xfrm>
          <a:prstGeom prst="roundRect">
            <a:avLst>
              <a:gd name="adj" fmla="val 16667"/>
            </a:avLst>
          </a:prstGeom>
          <a:gradFill rotWithShape="1">
            <a:gsLst>
              <a:gs pos="0">
                <a:schemeClr val="accent2">
                  <a:gamma/>
                  <a:shade val="46275"/>
                  <a:invGamma/>
                </a:schemeClr>
              </a:gs>
              <a:gs pos="50000">
                <a:schemeClr val="accent2">
                  <a:alpha val="82001"/>
                </a:schemeClr>
              </a:gs>
              <a:gs pos="100000">
                <a:schemeClr val="accent2">
                  <a:gamma/>
                  <a:shade val="46275"/>
                  <a:invGamma/>
                </a:schemeClr>
              </a:gs>
            </a:gsLst>
            <a:lin ang="5400000" scaled="1"/>
          </a:gra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A buenas horas mangas verdes</a:t>
            </a:r>
          </a:p>
        </p:txBody>
      </p:sp>
      <p:sp>
        <p:nvSpPr>
          <p:cNvPr id="685163" name="AutoShape 107">
            <a:hlinkClick r:id="rId20" action="ppaction://hlinksldjump" highlightClick="1"/>
          </p:cNvPr>
          <p:cNvSpPr>
            <a:spLocks noChangeArrowheads="1"/>
          </p:cNvSpPr>
          <p:nvPr/>
        </p:nvSpPr>
        <p:spPr bwMode="auto">
          <a:xfrm>
            <a:off x="3870325" y="863600"/>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Echar con cajas destempladas</a:t>
            </a:r>
          </a:p>
        </p:txBody>
      </p:sp>
      <p:sp>
        <p:nvSpPr>
          <p:cNvPr id="685164" name="AutoShape 108">
            <a:hlinkClick r:id="rId21" action="ppaction://hlinksldjump" highlightClick="1"/>
          </p:cNvPr>
          <p:cNvSpPr>
            <a:spLocks noChangeArrowheads="1"/>
          </p:cNvSpPr>
          <p:nvPr/>
        </p:nvSpPr>
        <p:spPr bwMode="auto">
          <a:xfrm>
            <a:off x="3870325" y="1184275"/>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El año de la Polka</a:t>
            </a:r>
            <a:endParaRPr lang="es-ES_tradnl" sz="1400">
              <a:solidFill>
                <a:schemeClr val="bg1"/>
              </a:solidFill>
            </a:endParaRPr>
          </a:p>
        </p:txBody>
      </p:sp>
      <p:sp>
        <p:nvSpPr>
          <p:cNvPr id="685165" name="AutoShape 109">
            <a:hlinkClick r:id="rId22" action="ppaction://hlinksldjump" highlightClick="1"/>
          </p:cNvPr>
          <p:cNvSpPr>
            <a:spLocks noChangeArrowheads="1"/>
          </p:cNvSpPr>
          <p:nvPr/>
        </p:nvSpPr>
        <p:spPr bwMode="auto">
          <a:xfrm>
            <a:off x="3875088" y="1503363"/>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Es la caraba </a:t>
            </a:r>
          </a:p>
        </p:txBody>
      </p:sp>
      <p:sp>
        <p:nvSpPr>
          <p:cNvPr id="685166" name="AutoShape 110">
            <a:hlinkClick r:id="rId23" action="ppaction://hlinksldjump" highlightClick="1"/>
          </p:cNvPr>
          <p:cNvSpPr>
            <a:spLocks noChangeArrowheads="1"/>
          </p:cNvSpPr>
          <p:nvPr/>
        </p:nvSpPr>
        <p:spPr bwMode="auto">
          <a:xfrm>
            <a:off x="3870325" y="1824038"/>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Esto es Jauja</a:t>
            </a:r>
          </a:p>
        </p:txBody>
      </p:sp>
      <p:sp>
        <p:nvSpPr>
          <p:cNvPr id="685167" name="AutoShape 111">
            <a:hlinkClick r:id="rId24" action="ppaction://hlinksldjump" highlightClick="1"/>
          </p:cNvPr>
          <p:cNvSpPr>
            <a:spLocks noChangeArrowheads="1"/>
          </p:cNvSpPr>
          <p:nvPr/>
        </p:nvSpPr>
        <p:spPr bwMode="auto">
          <a:xfrm>
            <a:off x="3875088" y="2143125"/>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Hay gato encerrado</a:t>
            </a:r>
          </a:p>
        </p:txBody>
      </p:sp>
      <p:sp>
        <p:nvSpPr>
          <p:cNvPr id="685168" name="AutoShape 112">
            <a:hlinkClick r:id="rId25" action="ppaction://hlinksldjump" highlightClick="1"/>
          </p:cNvPr>
          <p:cNvSpPr>
            <a:spLocks noChangeArrowheads="1"/>
          </p:cNvSpPr>
          <p:nvPr/>
        </p:nvSpPr>
        <p:spPr bwMode="auto">
          <a:xfrm>
            <a:off x="3875088" y="2463800"/>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Estar a dos velas</a:t>
            </a:r>
          </a:p>
        </p:txBody>
      </p:sp>
      <p:sp>
        <p:nvSpPr>
          <p:cNvPr id="685169" name="AutoShape 113">
            <a:hlinkClick r:id="rId26" action="ppaction://hlinksldjump" highlightClick="1"/>
          </p:cNvPr>
          <p:cNvSpPr>
            <a:spLocks noChangeArrowheads="1"/>
          </p:cNvSpPr>
          <p:nvPr/>
        </p:nvSpPr>
        <p:spPr bwMode="auto">
          <a:xfrm>
            <a:off x="3879850" y="2784475"/>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Irse de picos pardos</a:t>
            </a:r>
          </a:p>
        </p:txBody>
      </p:sp>
      <p:sp>
        <p:nvSpPr>
          <p:cNvPr id="685170" name="AutoShape 114">
            <a:hlinkClick r:id="rId27" action="ppaction://hlinksldjump" highlightClick="1"/>
          </p:cNvPr>
          <p:cNvSpPr>
            <a:spLocks noChangeArrowheads="1"/>
          </p:cNvSpPr>
          <p:nvPr/>
        </p:nvSpPr>
        <p:spPr bwMode="auto">
          <a:xfrm>
            <a:off x="3870325" y="3103563"/>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La ocasión la pintan calva</a:t>
            </a:r>
            <a:endParaRPr lang="es-ES_tradnl" sz="1400">
              <a:solidFill>
                <a:schemeClr val="bg1"/>
              </a:solidFill>
            </a:endParaRPr>
          </a:p>
        </p:txBody>
      </p:sp>
      <p:sp>
        <p:nvSpPr>
          <p:cNvPr id="685171" name="AutoShape 115">
            <a:hlinkClick r:id="rId28" action="ppaction://hlinksldjump" highlightClick="1"/>
          </p:cNvPr>
          <p:cNvSpPr>
            <a:spLocks noChangeArrowheads="1"/>
          </p:cNvSpPr>
          <p:nvPr/>
        </p:nvSpPr>
        <p:spPr bwMode="auto">
          <a:xfrm>
            <a:off x="3875088" y="3424238"/>
            <a:ext cx="2889250" cy="49530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Las cosas claras y el chocolate espeso</a:t>
            </a:r>
          </a:p>
        </p:txBody>
      </p:sp>
      <p:sp>
        <p:nvSpPr>
          <p:cNvPr id="685172" name="AutoShape 116">
            <a:hlinkClick r:id="rId29" action="ppaction://hlinksldjump" highlightClick="1"/>
          </p:cNvPr>
          <p:cNvSpPr>
            <a:spLocks noChangeArrowheads="1"/>
          </p:cNvSpPr>
          <p:nvPr/>
        </p:nvSpPr>
        <p:spPr bwMode="auto">
          <a:xfrm>
            <a:off x="3860800" y="3978275"/>
            <a:ext cx="2917825"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Las paredes oyen</a:t>
            </a:r>
          </a:p>
        </p:txBody>
      </p:sp>
      <p:sp>
        <p:nvSpPr>
          <p:cNvPr id="685173" name="AutoShape 117">
            <a:hlinkClick r:id="rId30" action="ppaction://hlinksldjump" highlightClick="1"/>
          </p:cNvPr>
          <p:cNvSpPr>
            <a:spLocks noChangeArrowheads="1"/>
          </p:cNvSpPr>
          <p:nvPr/>
        </p:nvSpPr>
        <p:spPr bwMode="auto">
          <a:xfrm>
            <a:off x="3879850" y="4298950"/>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Más Chulo que un ocho</a:t>
            </a:r>
            <a:endParaRPr lang="es-ES_tradnl" sz="1400">
              <a:solidFill>
                <a:schemeClr val="bg1"/>
              </a:solidFill>
            </a:endParaRPr>
          </a:p>
        </p:txBody>
      </p:sp>
      <p:sp>
        <p:nvSpPr>
          <p:cNvPr id="685174" name="AutoShape 118">
            <a:hlinkClick r:id="rId31" action="ppaction://hlinksldjump" highlightClick="1"/>
          </p:cNvPr>
          <p:cNvSpPr>
            <a:spLocks noChangeArrowheads="1"/>
          </p:cNvSpPr>
          <p:nvPr/>
        </p:nvSpPr>
        <p:spPr bwMode="auto">
          <a:xfrm>
            <a:off x="3856038" y="4619625"/>
            <a:ext cx="2917825"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Más feo que Picio</a:t>
            </a:r>
          </a:p>
        </p:txBody>
      </p:sp>
      <p:sp>
        <p:nvSpPr>
          <p:cNvPr id="685175" name="AutoShape 119">
            <a:hlinkClick r:id="rId32" action="ppaction://hlinksldjump" highlightClick="1"/>
          </p:cNvPr>
          <p:cNvSpPr>
            <a:spLocks noChangeArrowheads="1"/>
          </p:cNvSpPr>
          <p:nvPr/>
        </p:nvSpPr>
        <p:spPr bwMode="auto">
          <a:xfrm>
            <a:off x="3875088" y="4938713"/>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Mandar a la porra </a:t>
            </a:r>
          </a:p>
        </p:txBody>
      </p:sp>
      <p:sp>
        <p:nvSpPr>
          <p:cNvPr id="685176" name="AutoShape 120">
            <a:hlinkClick r:id="rId33" action="ppaction://hlinksldjump" highlightClick="1"/>
          </p:cNvPr>
          <p:cNvSpPr>
            <a:spLocks noChangeArrowheads="1"/>
          </p:cNvSpPr>
          <p:nvPr/>
        </p:nvSpPr>
        <p:spPr bwMode="auto">
          <a:xfrm>
            <a:off x="3865563" y="5259388"/>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Meterse en camisa de once varas</a:t>
            </a:r>
          </a:p>
        </p:txBody>
      </p:sp>
      <p:sp>
        <p:nvSpPr>
          <p:cNvPr id="685177" name="AutoShape 121">
            <a:hlinkClick r:id="rId34" action="ppaction://hlinksldjump" highlightClick="1"/>
          </p:cNvPr>
          <p:cNvSpPr>
            <a:spLocks noChangeArrowheads="1"/>
          </p:cNvSpPr>
          <p:nvPr/>
        </p:nvSpPr>
        <p:spPr bwMode="auto">
          <a:xfrm>
            <a:off x="3870325" y="5578475"/>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Ni chicha ni limoná</a:t>
            </a:r>
          </a:p>
        </p:txBody>
      </p:sp>
      <p:sp>
        <p:nvSpPr>
          <p:cNvPr id="685178" name="AutoShape 122">
            <a:hlinkClick r:id="rId35" action="ppaction://hlinksldjump" highlightClick="1"/>
          </p:cNvPr>
          <p:cNvSpPr>
            <a:spLocks noChangeArrowheads="1"/>
          </p:cNvSpPr>
          <p:nvPr/>
        </p:nvSpPr>
        <p:spPr bwMode="auto">
          <a:xfrm>
            <a:off x="3856038" y="5899150"/>
            <a:ext cx="2917825"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No hay tu tía</a:t>
            </a:r>
          </a:p>
        </p:txBody>
      </p:sp>
      <p:sp>
        <p:nvSpPr>
          <p:cNvPr id="685179" name="AutoShape 123">
            <a:hlinkClick r:id="rId36" action="ppaction://hlinksldjump" highlightClick="1"/>
          </p:cNvPr>
          <p:cNvSpPr>
            <a:spLocks noChangeArrowheads="1"/>
          </p:cNvSpPr>
          <p:nvPr/>
        </p:nvSpPr>
        <p:spPr bwMode="auto">
          <a:xfrm>
            <a:off x="3875088" y="6219825"/>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OK (cero killed)</a:t>
            </a:r>
          </a:p>
        </p:txBody>
      </p:sp>
      <p:sp>
        <p:nvSpPr>
          <p:cNvPr id="685180" name="AutoShape 124">
            <a:hlinkClick r:id="rId37" action="ppaction://hlinksldjump" highlightClick="1"/>
          </p:cNvPr>
          <p:cNvSpPr>
            <a:spLocks noChangeArrowheads="1"/>
          </p:cNvSpPr>
          <p:nvPr/>
        </p:nvSpPr>
        <p:spPr bwMode="auto">
          <a:xfrm>
            <a:off x="3889375" y="544513"/>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Dormirse en los laureles</a:t>
            </a:r>
          </a:p>
        </p:txBody>
      </p:sp>
      <p:sp>
        <p:nvSpPr>
          <p:cNvPr id="685181" name="AutoShape 125">
            <a:hlinkClick r:id="rId38" action="ppaction://hlinksldjump" highlightClick="1"/>
          </p:cNvPr>
          <p:cNvSpPr>
            <a:spLocks noChangeArrowheads="1"/>
          </p:cNvSpPr>
          <p:nvPr/>
        </p:nvSpPr>
        <p:spPr bwMode="auto">
          <a:xfrm>
            <a:off x="6927850" y="863600"/>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Para ti la perra gorda</a:t>
            </a:r>
          </a:p>
        </p:txBody>
      </p:sp>
      <p:sp>
        <p:nvSpPr>
          <p:cNvPr id="685182" name="AutoShape 126">
            <a:hlinkClick r:id="rId39" action="ppaction://hlinksldjump" highlightClick="1"/>
          </p:cNvPr>
          <p:cNvSpPr>
            <a:spLocks noChangeArrowheads="1"/>
          </p:cNvSpPr>
          <p:nvPr/>
        </p:nvSpPr>
        <p:spPr bwMode="auto">
          <a:xfrm>
            <a:off x="6927850" y="1182688"/>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Pasar la noche en blanco</a:t>
            </a:r>
            <a:endParaRPr lang="es-ES_tradnl" sz="1400">
              <a:solidFill>
                <a:schemeClr val="bg1"/>
              </a:solidFill>
            </a:endParaRPr>
          </a:p>
        </p:txBody>
      </p:sp>
      <p:sp>
        <p:nvSpPr>
          <p:cNvPr id="685183" name="AutoShape 127">
            <a:hlinkClick r:id="rId40" action="ppaction://hlinksldjump" highlightClick="1"/>
          </p:cNvPr>
          <p:cNvSpPr>
            <a:spLocks noChangeArrowheads="1"/>
          </p:cNvSpPr>
          <p:nvPr/>
        </p:nvSpPr>
        <p:spPr bwMode="auto">
          <a:xfrm>
            <a:off x="6932613" y="1501775"/>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Poner en tela de juicio</a:t>
            </a:r>
            <a:endParaRPr lang="es-ES_tradnl" sz="1400">
              <a:solidFill>
                <a:schemeClr val="bg1"/>
              </a:solidFill>
            </a:endParaRPr>
          </a:p>
        </p:txBody>
      </p:sp>
      <p:sp>
        <p:nvSpPr>
          <p:cNvPr id="685184" name="AutoShape 128">
            <a:hlinkClick r:id="rId41" action="ppaction://hlinksldjump" highlightClick="1"/>
          </p:cNvPr>
          <p:cNvSpPr>
            <a:spLocks noChangeArrowheads="1"/>
          </p:cNvSpPr>
          <p:nvPr/>
        </p:nvSpPr>
        <p:spPr bwMode="auto">
          <a:xfrm>
            <a:off x="6927850" y="1820863"/>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Poner la mano en el fuego</a:t>
            </a:r>
            <a:endParaRPr lang="es-ES_tradnl" sz="1400">
              <a:solidFill>
                <a:schemeClr val="bg1"/>
              </a:solidFill>
            </a:endParaRPr>
          </a:p>
        </p:txBody>
      </p:sp>
      <p:sp>
        <p:nvSpPr>
          <p:cNvPr id="685185" name="AutoShape 129">
            <a:hlinkClick r:id="rId42" action="ppaction://hlinksldjump" highlightClick="1"/>
          </p:cNvPr>
          <p:cNvSpPr>
            <a:spLocks noChangeArrowheads="1"/>
          </p:cNvSpPr>
          <p:nvPr/>
        </p:nvSpPr>
        <p:spPr bwMode="auto">
          <a:xfrm>
            <a:off x="6932613" y="2139950"/>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Poner pies en polvorosa. </a:t>
            </a:r>
          </a:p>
        </p:txBody>
      </p:sp>
      <p:sp>
        <p:nvSpPr>
          <p:cNvPr id="685186" name="AutoShape 130">
            <a:hlinkClick r:id="rId43" action="ppaction://hlinksldjump" highlightClick="1"/>
          </p:cNvPr>
          <p:cNvSpPr>
            <a:spLocks noChangeArrowheads="1"/>
          </p:cNvSpPr>
          <p:nvPr/>
        </p:nvSpPr>
        <p:spPr bwMode="auto">
          <a:xfrm>
            <a:off x="6932613" y="2460625"/>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Ponerse las botas</a:t>
            </a:r>
          </a:p>
        </p:txBody>
      </p:sp>
      <p:sp>
        <p:nvSpPr>
          <p:cNvPr id="685187" name="AutoShape 131">
            <a:hlinkClick r:id="rId44" action="ppaction://hlinksldjump" highlightClick="1"/>
          </p:cNvPr>
          <p:cNvSpPr>
            <a:spLocks noChangeArrowheads="1"/>
          </p:cNvSpPr>
          <p:nvPr/>
        </p:nvSpPr>
        <p:spPr bwMode="auto">
          <a:xfrm>
            <a:off x="6937375" y="2779713"/>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Quedarse sin blanca</a:t>
            </a:r>
          </a:p>
        </p:txBody>
      </p:sp>
      <p:sp>
        <p:nvSpPr>
          <p:cNvPr id="685188" name="AutoShape 132">
            <a:hlinkClick r:id="rId45" action="ppaction://hlinksldjump" highlightClick="1"/>
          </p:cNvPr>
          <p:cNvSpPr>
            <a:spLocks noChangeArrowheads="1"/>
          </p:cNvSpPr>
          <p:nvPr/>
        </p:nvSpPr>
        <p:spPr bwMode="auto">
          <a:xfrm>
            <a:off x="6927850" y="3098800"/>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Salvarse por los pelos</a:t>
            </a:r>
          </a:p>
        </p:txBody>
      </p:sp>
      <p:sp>
        <p:nvSpPr>
          <p:cNvPr id="685189" name="AutoShape 133">
            <a:hlinkClick r:id="rId46" action="ppaction://hlinksldjump" highlightClick="1"/>
          </p:cNvPr>
          <p:cNvSpPr>
            <a:spLocks noChangeArrowheads="1"/>
          </p:cNvSpPr>
          <p:nvPr/>
        </p:nvSpPr>
        <p:spPr bwMode="auto">
          <a:xfrm>
            <a:off x="6956425" y="3417888"/>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Ser un cafre</a:t>
            </a:r>
          </a:p>
        </p:txBody>
      </p:sp>
      <p:sp>
        <p:nvSpPr>
          <p:cNvPr id="685190" name="AutoShape 134">
            <a:hlinkClick r:id="rId47" action="ppaction://hlinksldjump" highlightClick="1"/>
          </p:cNvPr>
          <p:cNvSpPr>
            <a:spLocks noChangeArrowheads="1"/>
          </p:cNvSpPr>
          <p:nvPr/>
        </p:nvSpPr>
        <p:spPr bwMode="auto">
          <a:xfrm>
            <a:off x="6932613" y="3736975"/>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Ser chivo expiatorio</a:t>
            </a:r>
          </a:p>
        </p:txBody>
      </p:sp>
      <p:sp>
        <p:nvSpPr>
          <p:cNvPr id="685191" name="AutoShape 135">
            <a:hlinkClick r:id="rId48" action="ppaction://hlinksldjump" highlightClick="1"/>
          </p:cNvPr>
          <p:cNvSpPr>
            <a:spLocks noChangeArrowheads="1"/>
          </p:cNvSpPr>
          <p:nvPr/>
        </p:nvSpPr>
        <p:spPr bwMode="auto">
          <a:xfrm>
            <a:off x="6937375" y="4376738"/>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Tener muchas ínfulas </a:t>
            </a:r>
          </a:p>
        </p:txBody>
      </p:sp>
      <p:sp>
        <p:nvSpPr>
          <p:cNvPr id="685192" name="AutoShape 136">
            <a:hlinkClick r:id="rId49" action="ppaction://hlinksldjump" highlightClick="1"/>
          </p:cNvPr>
          <p:cNvSpPr>
            <a:spLocks noChangeArrowheads="1"/>
          </p:cNvSpPr>
          <p:nvPr/>
        </p:nvSpPr>
        <p:spPr bwMode="auto">
          <a:xfrm>
            <a:off x="6927850" y="4695825"/>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Tirar la casa por la ventana</a:t>
            </a:r>
          </a:p>
        </p:txBody>
      </p:sp>
      <p:sp>
        <p:nvSpPr>
          <p:cNvPr id="685193" name="AutoShape 137">
            <a:hlinkClick r:id="rId50" action="ppaction://hlinksldjump" highlightClick="1"/>
          </p:cNvPr>
          <p:cNvSpPr>
            <a:spLocks noChangeArrowheads="1"/>
          </p:cNvSpPr>
          <p:nvPr/>
        </p:nvSpPr>
        <p:spPr bwMode="auto">
          <a:xfrm>
            <a:off x="6932613" y="5014913"/>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Tomar las de villadiego</a:t>
            </a:r>
          </a:p>
        </p:txBody>
      </p:sp>
      <p:sp>
        <p:nvSpPr>
          <p:cNvPr id="685194" name="AutoShape 138">
            <a:hlinkClick r:id="rId51" action="ppaction://hlinksldjump" highlightClick="1"/>
          </p:cNvPr>
          <p:cNvSpPr>
            <a:spLocks noChangeArrowheads="1"/>
          </p:cNvSpPr>
          <p:nvPr/>
        </p:nvSpPr>
        <p:spPr bwMode="auto">
          <a:xfrm>
            <a:off x="6923088" y="5334000"/>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Tonto de capirote</a:t>
            </a:r>
          </a:p>
        </p:txBody>
      </p:sp>
      <p:sp>
        <p:nvSpPr>
          <p:cNvPr id="685195" name="AutoShape 139">
            <a:hlinkClick r:id="rId52" action="ppaction://hlinksldjump" highlightClick="1"/>
          </p:cNvPr>
          <p:cNvSpPr>
            <a:spLocks noChangeArrowheads="1"/>
          </p:cNvSpPr>
          <p:nvPr/>
        </p:nvSpPr>
        <p:spPr bwMode="auto">
          <a:xfrm>
            <a:off x="6927850" y="5653088"/>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Verdades de perogrullo</a:t>
            </a:r>
          </a:p>
        </p:txBody>
      </p:sp>
      <p:sp>
        <p:nvSpPr>
          <p:cNvPr id="685196" name="AutoShape 140">
            <a:hlinkClick r:id="rId53" action="ppaction://hlinksldjump" highlightClick="1"/>
          </p:cNvPr>
          <p:cNvSpPr>
            <a:spLocks noChangeArrowheads="1"/>
          </p:cNvSpPr>
          <p:nvPr/>
        </p:nvSpPr>
        <p:spPr bwMode="auto">
          <a:xfrm>
            <a:off x="6927850" y="5972175"/>
            <a:ext cx="2889250"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Vete a hacer puñetas</a:t>
            </a:r>
          </a:p>
        </p:txBody>
      </p:sp>
      <p:sp>
        <p:nvSpPr>
          <p:cNvPr id="685197" name="AutoShape 141">
            <a:hlinkClick r:id="rId54" action="ppaction://hlinksldjump" highlightClick="1"/>
          </p:cNvPr>
          <p:cNvSpPr>
            <a:spLocks noChangeArrowheads="1"/>
          </p:cNvSpPr>
          <p:nvPr/>
        </p:nvSpPr>
        <p:spPr bwMode="auto">
          <a:xfrm>
            <a:off x="6918325" y="4056063"/>
            <a:ext cx="2917825" cy="260350"/>
          </a:xfrm>
          <a:prstGeom prst="roundRect">
            <a:avLst>
              <a:gd name="adj" fmla="val 16667"/>
            </a:avLst>
          </a:prstGeom>
          <a:gradFill rotWithShape="1">
            <a:gsLst>
              <a:gs pos="0">
                <a:schemeClr val="bg2">
                  <a:alpha val="82001"/>
                </a:schemeClr>
              </a:gs>
              <a:gs pos="50000">
                <a:schemeClr val="bg2">
                  <a:gamma/>
                  <a:shade val="46275"/>
                  <a:invGamma/>
                </a:schemeClr>
              </a:gs>
              <a:gs pos="100000">
                <a:schemeClr val="bg2">
                  <a:alpha val="82001"/>
                </a:schemeClr>
              </a:gs>
            </a:gsLst>
            <a:lin ang="5400000" scaled="1"/>
          </a:gradFill>
          <a:ln w="57150" cmpd="thinThick">
            <a:noFill/>
            <a:round/>
            <a:headEnd/>
            <a:tailEnd/>
          </a:ln>
          <a:effectLst>
            <a:prstShdw prst="shdw17" dist="17961" dir="2700000">
              <a:schemeClr val="bg2">
                <a:gamma/>
                <a:shade val="60000"/>
                <a:invGamma/>
              </a:schemeClr>
            </a:prstShdw>
          </a:effectLst>
        </p:spPr>
        <p:txBody>
          <a:bodyPr lIns="18000" tIns="10800" rIns="18000" bIns="10800" anchor="ctr">
            <a:spAutoFit/>
          </a:bodyPr>
          <a:lstStyle/>
          <a:p>
            <a:pPr>
              <a:spcBef>
                <a:spcPct val="20000"/>
              </a:spcBef>
              <a:defRPr/>
            </a:pPr>
            <a:r>
              <a:rPr lang="es-ES" sz="1400">
                <a:solidFill>
                  <a:schemeClr val="bg1"/>
                </a:solidFill>
              </a:rPr>
              <a:t>Tienes mas cuento que Calleja</a:t>
            </a:r>
            <a:endParaRPr lang="es-ES_tradnl" sz="1400">
              <a:solidFill>
                <a:schemeClr val="bg1"/>
              </a:solidFill>
            </a:endParaRPr>
          </a:p>
        </p:txBody>
      </p:sp>
      <p:sp>
        <p:nvSpPr>
          <p:cNvPr id="685198" name="AutoShape 142">
            <a:hlinkClick r:id="rId55" action="ppaction://hlinksldjump" highlightClick="1"/>
          </p:cNvPr>
          <p:cNvSpPr>
            <a:spLocks noChangeArrowheads="1"/>
          </p:cNvSpPr>
          <p:nvPr/>
        </p:nvSpPr>
        <p:spPr bwMode="auto">
          <a:xfrm>
            <a:off x="6932613" y="544513"/>
            <a:ext cx="2917825"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Pagar el pato</a:t>
            </a:r>
          </a:p>
        </p:txBody>
      </p:sp>
      <p:sp>
        <p:nvSpPr>
          <p:cNvPr id="3128" name="WordArt 153" descr="textura cobre"/>
          <p:cNvSpPr>
            <a:spLocks noChangeArrowheads="1" noChangeShapeType="1" noTextEdit="1"/>
          </p:cNvSpPr>
          <p:nvPr/>
        </p:nvSpPr>
        <p:spPr bwMode="auto">
          <a:xfrm>
            <a:off x="4724400" y="0"/>
            <a:ext cx="1122363" cy="430213"/>
          </a:xfrm>
          <a:prstGeom prst="rect">
            <a:avLst/>
          </a:prstGeom>
        </p:spPr>
        <p:txBody>
          <a:bodyPr wrap="none" fromWordArt="1">
            <a:prstTxWarp prst="textPlain">
              <a:avLst>
                <a:gd name="adj" fmla="val 50000"/>
              </a:avLst>
            </a:prstTxWarp>
          </a:bodyPr>
          <a:lstStyle/>
          <a:p>
            <a:pPr algn="ctr"/>
            <a:r>
              <a:rPr lang="es-ES" sz="2800" b="1" kern="10">
                <a:ln w="9525">
                  <a:noFill/>
                  <a:round/>
                  <a:headEnd/>
                  <a:tailEnd/>
                </a:ln>
                <a:blipFill dpi="0" rotWithShape="1">
                  <a:blip r:embed="rId56"/>
                  <a:srcRect/>
                  <a:stretch>
                    <a:fillRect/>
                  </a:stretch>
                </a:blipFill>
                <a:effectLst>
                  <a:prstShdw prst="shdw17" dist="17961" dir="2700000">
                    <a:srgbClr val="999999"/>
                  </a:prstShdw>
                </a:effectLst>
                <a:latin typeface="Monotype Corsiva"/>
              </a:rPr>
              <a:t>Índice</a:t>
            </a:r>
          </a:p>
        </p:txBody>
      </p:sp>
      <p:sp>
        <p:nvSpPr>
          <p:cNvPr id="685210" name="AutoShape 154">
            <a:hlinkClick r:id="rId57" action="ppaction://hlinksldjump" highlightClick="1"/>
          </p:cNvPr>
          <p:cNvSpPr>
            <a:spLocks noChangeArrowheads="1"/>
          </p:cNvSpPr>
          <p:nvPr/>
        </p:nvSpPr>
        <p:spPr bwMode="auto">
          <a:xfrm>
            <a:off x="6915150" y="6292850"/>
            <a:ext cx="2889250" cy="260350"/>
          </a:xfrm>
          <a:prstGeom prst="roundRect">
            <a:avLst>
              <a:gd name="adj" fmla="val 16667"/>
            </a:avLst>
          </a:prstGeom>
          <a:solidFill>
            <a:schemeClr val="accent2">
              <a:alpha val="82001"/>
            </a:schemeClr>
          </a:solidFill>
          <a:ln w="57150" cmpd="thinThick">
            <a:noFill/>
            <a:round/>
            <a:headEnd/>
            <a:tailEnd/>
          </a:ln>
          <a:effectLst>
            <a:prstShdw prst="shdw17" dist="17961" dir="2700000">
              <a:schemeClr val="accent2">
                <a:gamma/>
                <a:shade val="60000"/>
                <a:invGamma/>
              </a:schemeClr>
            </a:prstShdw>
          </a:effectLst>
        </p:spPr>
        <p:txBody>
          <a:bodyPr lIns="18000" tIns="10800" rIns="18000" bIns="10800" anchor="ctr">
            <a:spAutoFit/>
          </a:bodyPr>
          <a:lstStyle/>
          <a:p>
            <a:pPr>
              <a:spcBef>
                <a:spcPct val="20000"/>
              </a:spcBef>
              <a:defRPr/>
            </a:pPr>
            <a:r>
              <a:rPr lang="es-ES_tradnl" sz="1400">
                <a:solidFill>
                  <a:schemeClr val="bg1"/>
                </a:solidFill>
              </a:rPr>
              <a:t>Vete al carajo</a:t>
            </a:r>
          </a:p>
        </p:txBody>
      </p:sp>
    </p:spTree>
  </p:cSld>
  <p:clrMapOvr>
    <a:masterClrMapping/>
  </p:clrMapOvr>
  <p:transition spd="med">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noFill/>
        </p:spPr>
        <p:txBody>
          <a:bodyPr/>
          <a:lstStyle/>
          <a:p>
            <a:pPr eaLnBrk="1" hangingPunct="1"/>
            <a:r>
              <a:rPr lang="es-ES" sz="3600" i="1" smtClean="0"/>
              <a:t>A buenas horas mangas verdes</a:t>
            </a:r>
            <a:endParaRPr lang="es-ES_tradnl" sz="3600" i="1" smtClean="0"/>
          </a:p>
        </p:txBody>
      </p:sp>
      <p:sp>
        <p:nvSpPr>
          <p:cNvPr id="4099" name="Rectangle 3"/>
          <p:cNvSpPr>
            <a:spLocks noGrp="1" noChangeArrowheads="1"/>
          </p:cNvSpPr>
          <p:nvPr>
            <p:ph type="body" idx="1"/>
          </p:nvPr>
        </p:nvSpPr>
        <p:spPr>
          <a:xfrm>
            <a:off x="1700213" y="1800225"/>
            <a:ext cx="6911975" cy="3795713"/>
          </a:xfrm>
        </p:spPr>
        <p:txBody>
          <a:bodyPr/>
          <a:lstStyle/>
          <a:p>
            <a:pPr marL="0" indent="0" eaLnBrk="1" hangingPunct="1"/>
            <a:r>
              <a:rPr lang="es-ES" sz="2000" smtClean="0"/>
              <a:t>Se dice de todo lo que llega a destiempo, cuando ha pasado la oportunidad y resulta inútil su auxilio. Se debe el origen de esta frase a que en tiempos de los cuadrilleros de la Santa Hermandad, creados por los Reyes Católicos, como casi nunca llegaban a tiempo para capturar a los malhechores, los delitos quedaban impunes. Los cuadrilleros vestían un uniforme con mangas verdes y coleto.</a:t>
            </a:r>
            <a:endParaRPr lang="es-ES_tradnl" sz="2000" smtClean="0"/>
          </a:p>
        </p:txBody>
      </p:sp>
      <p:pic>
        <p:nvPicPr>
          <p:cNvPr id="4100" name="Picture 4"/>
          <p:cNvPicPr>
            <a:picLocks noChangeAspect="1" noChangeArrowheads="1"/>
          </p:cNvPicPr>
          <p:nvPr/>
        </p:nvPicPr>
        <p:blipFill>
          <a:blip r:embed="rId2"/>
          <a:srcRect/>
          <a:stretch>
            <a:fillRect/>
          </a:stretch>
        </p:blipFill>
        <p:spPr bwMode="auto">
          <a:xfrm>
            <a:off x="8828088" y="2016125"/>
            <a:ext cx="1000125" cy="2466975"/>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noFill/>
        </p:spPr>
        <p:txBody>
          <a:bodyPr/>
          <a:lstStyle/>
          <a:p>
            <a:pPr eaLnBrk="1" hangingPunct="1"/>
            <a:r>
              <a:rPr lang="es-ES" sz="3600" i="1" smtClean="0"/>
              <a:t>Armarse la marimorena</a:t>
            </a:r>
            <a:endParaRPr lang="es-ES_tradnl" sz="3600" i="1" smtClean="0"/>
          </a:p>
        </p:txBody>
      </p:sp>
      <p:sp>
        <p:nvSpPr>
          <p:cNvPr id="5123" name="Rectangle 3"/>
          <p:cNvSpPr>
            <a:spLocks noGrp="1" noChangeArrowheads="1"/>
          </p:cNvSpPr>
          <p:nvPr>
            <p:ph type="body" idx="1"/>
          </p:nvPr>
        </p:nvSpPr>
        <p:spPr>
          <a:xfrm>
            <a:off x="2058988" y="1655763"/>
            <a:ext cx="5545137" cy="4371975"/>
          </a:xfrm>
        </p:spPr>
        <p:txBody>
          <a:bodyPr/>
          <a:lstStyle/>
          <a:p>
            <a:pPr marL="0" indent="0" eaLnBrk="1" hangingPunct="1"/>
            <a:endParaRPr lang="es-ES" smtClean="0"/>
          </a:p>
          <a:p>
            <a:pPr marL="0" indent="0" eaLnBrk="1" hangingPunct="1"/>
            <a:r>
              <a:rPr lang="es-ES" smtClean="0"/>
              <a:t>    Esta expresión significa armarse una gran riña o pendencia. Según parece, tuvo su origen en las quimeras que armó en el siglo XVI una tabernera de Madrid, conocida por el nombre de María Morena o Mari Morena.</a:t>
            </a:r>
          </a:p>
          <a:p>
            <a:pPr marL="0" indent="0" eaLnBrk="1" hangingPunct="1"/>
            <a:endParaRPr lang="es-ES" smtClean="0"/>
          </a:p>
        </p:txBody>
      </p:sp>
      <p:pic>
        <p:nvPicPr>
          <p:cNvPr id="5124" name="Picture 5" descr="tabernera"/>
          <p:cNvPicPr>
            <a:picLocks noChangeAspect="1" noChangeArrowheads="1"/>
          </p:cNvPicPr>
          <p:nvPr/>
        </p:nvPicPr>
        <p:blipFill>
          <a:blip r:embed="rId2"/>
          <a:srcRect/>
          <a:stretch>
            <a:fillRect/>
          </a:stretch>
        </p:blipFill>
        <p:spPr bwMode="auto">
          <a:xfrm>
            <a:off x="8035925" y="1223963"/>
            <a:ext cx="2282825" cy="4375150"/>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p:spPr>
        <p:txBody>
          <a:bodyPr/>
          <a:lstStyle/>
          <a:p>
            <a:pPr eaLnBrk="1" hangingPunct="1"/>
            <a:r>
              <a:rPr lang="es-ES" sz="3600" i="1" smtClean="0"/>
              <a:t>A la vejez viruelas</a:t>
            </a:r>
            <a:endParaRPr lang="es-ES_tradnl" sz="3600" i="1" smtClean="0"/>
          </a:p>
        </p:txBody>
      </p:sp>
      <p:sp>
        <p:nvSpPr>
          <p:cNvPr id="6147" name="Rectangle 3"/>
          <p:cNvSpPr>
            <a:spLocks noGrp="1" noChangeArrowheads="1"/>
          </p:cNvSpPr>
          <p:nvPr>
            <p:ph type="body" idx="1"/>
          </p:nvPr>
        </p:nvSpPr>
        <p:spPr>
          <a:xfrm>
            <a:off x="1843088" y="2232025"/>
            <a:ext cx="7721600" cy="3671888"/>
          </a:xfrm>
        </p:spPr>
        <p:txBody>
          <a:bodyPr/>
          <a:lstStyle/>
          <a:p>
            <a:pPr marL="0" indent="0" eaLnBrk="1" hangingPunct="1"/>
            <a:r>
              <a:rPr lang="es-ES" sz="2000" smtClean="0"/>
              <a:t>La viruela o viruelas era una enfermedad vírica contagiosa que afectaba principalmente a niños y adolescentes y que una vez curada, dejaba cicatrices indelebles .Por tanto, no era una infección propia de personas de avanzada edad. Esta expresión es el titulo de una comedia de 1817.Se trata de una obra en prosa que narra las vicisitudes de dos viejos enamorados. Algunos creen que el dicho surgió a raíz del estreno de la comedia en 1824. La frase alude a quienes se enamoran tardíamente y a quienes realizan aventuras no usuales para su edad, siendo estas mas propias de la juventud</a:t>
            </a:r>
            <a:endParaRPr lang="es-ES_tradnl" sz="2000" smtClean="0"/>
          </a:p>
        </p:txBody>
      </p:sp>
      <p:pic>
        <p:nvPicPr>
          <p:cNvPr id="6148" name="Picture 4" descr="?id=725X1342&amp;site=elduendedelaradio"/>
          <p:cNvPicPr>
            <a:picLocks noChangeAspect="1" noChangeArrowheads="1"/>
          </p:cNvPicPr>
          <p:nvPr/>
        </p:nvPicPr>
        <p:blipFill>
          <a:blip r:embed="rId2"/>
          <a:srcRect/>
          <a:stretch>
            <a:fillRect/>
          </a:stretch>
        </p:blipFill>
        <p:spPr bwMode="auto">
          <a:xfrm>
            <a:off x="7820025" y="287338"/>
            <a:ext cx="2466975" cy="1847850"/>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noFill/>
        </p:spPr>
        <p:txBody>
          <a:bodyPr/>
          <a:lstStyle/>
          <a:p>
            <a:pPr eaLnBrk="1" hangingPunct="1"/>
            <a:r>
              <a:rPr lang="es-ES" sz="3600" i="1" smtClean="0"/>
              <a:t>A ojo de buen cubero</a:t>
            </a:r>
            <a:endParaRPr lang="es-ES_tradnl" sz="3600" i="1" smtClean="0"/>
          </a:p>
        </p:txBody>
      </p:sp>
      <p:sp>
        <p:nvSpPr>
          <p:cNvPr id="7171" name="Rectangle 3"/>
          <p:cNvSpPr>
            <a:spLocks noGrp="1" noChangeArrowheads="1"/>
          </p:cNvSpPr>
          <p:nvPr>
            <p:ph type="body" idx="1"/>
          </p:nvPr>
        </p:nvSpPr>
        <p:spPr>
          <a:xfrm>
            <a:off x="2058988" y="1800225"/>
            <a:ext cx="7632700" cy="3795713"/>
          </a:xfrm>
        </p:spPr>
        <p:txBody>
          <a:bodyPr/>
          <a:lstStyle/>
          <a:p>
            <a:pPr marL="0" indent="0" eaLnBrk="1" hangingPunct="1"/>
            <a:r>
              <a:rPr lang="es-ES" sz="2000" smtClean="0"/>
              <a:t>La frase hace referencia a las medidas de capacidad de las cubas destinadas a contener agua, vino, aceite u otro líquido. Las cubas eran fabricadas una a una por el cubero, y su capacidad variaba enormemente dependiendo de las diferentes normativas de medidas dictadas por los señores feudales.</a:t>
            </a:r>
          </a:p>
        </p:txBody>
      </p:sp>
      <p:pic>
        <p:nvPicPr>
          <p:cNvPr id="7172" name="Picture 4"/>
          <p:cNvPicPr>
            <a:picLocks noChangeAspect="1" noChangeArrowheads="1"/>
          </p:cNvPicPr>
          <p:nvPr/>
        </p:nvPicPr>
        <p:blipFill>
          <a:blip r:embed="rId2"/>
          <a:srcRect/>
          <a:stretch>
            <a:fillRect/>
          </a:stretch>
        </p:blipFill>
        <p:spPr bwMode="auto">
          <a:xfrm>
            <a:off x="4579938" y="3671888"/>
            <a:ext cx="4371975" cy="2085975"/>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700213" y="1152525"/>
            <a:ext cx="8496300" cy="503238"/>
          </a:xfrm>
          <a:noFill/>
        </p:spPr>
        <p:txBody>
          <a:bodyPr/>
          <a:lstStyle/>
          <a:p>
            <a:pPr eaLnBrk="1" hangingPunct="1"/>
            <a:r>
              <a:rPr lang="es-ES" sz="3600" i="1" smtClean="0"/>
              <a:t>A río revuelto, ganancia de pescadores </a:t>
            </a:r>
            <a:endParaRPr lang="es-ES_tradnl" sz="3600" i="1" smtClean="0"/>
          </a:p>
        </p:txBody>
      </p:sp>
      <p:sp>
        <p:nvSpPr>
          <p:cNvPr id="8195" name="Rectangle 3"/>
          <p:cNvSpPr>
            <a:spLocks noGrp="1" noChangeArrowheads="1"/>
          </p:cNvSpPr>
          <p:nvPr>
            <p:ph type="body" idx="1"/>
          </p:nvPr>
        </p:nvSpPr>
        <p:spPr/>
        <p:txBody>
          <a:bodyPr/>
          <a:lstStyle/>
          <a:p>
            <a:pPr marL="0" indent="0" eaLnBrk="1" hangingPunct="1"/>
            <a:r>
              <a:rPr lang="es-ES" smtClean="0"/>
              <a:t>Es proverbio que alude a los que medran aprovechando las revueltas y trastornos. la experiencia demuestra que los pescadores cogen mucho más pescado en el agua turbia que en la clara, tal vez porque cuando el agua está turbia los peces no ven los peligros que corren y caen más fácilmente en ellos. De aquí nació el otro modismo: "Pescar en agua turbia", como sinónimo de hacer su negocio y aprovecharse de un desorden que tal vez se ha promovido con dicho fin. Los griegos decían en el mismo sentido: "Enturbiar el agua del lado para pescar anguilas", modismo que Aristófanes aplica al mal ciudadano que provoca desórdenes a fin de enriquecerse a expensas del público. </a:t>
            </a:r>
            <a:endParaRPr lang="es-ES_tradnl" smtClean="0"/>
          </a:p>
        </p:txBody>
      </p:sp>
      <p:pic>
        <p:nvPicPr>
          <p:cNvPr id="8196" name="Picture 6"/>
          <p:cNvPicPr>
            <a:picLocks noChangeAspect="1" noChangeArrowheads="1"/>
          </p:cNvPicPr>
          <p:nvPr/>
        </p:nvPicPr>
        <p:blipFill>
          <a:blip r:embed="rId2"/>
          <a:srcRect/>
          <a:stretch>
            <a:fillRect/>
          </a:stretch>
        </p:blipFill>
        <p:spPr bwMode="auto">
          <a:xfrm>
            <a:off x="8035925" y="4321175"/>
            <a:ext cx="2238375" cy="1485900"/>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482725" y="1152525"/>
            <a:ext cx="6551613" cy="503238"/>
          </a:xfrm>
          <a:noFill/>
        </p:spPr>
        <p:txBody>
          <a:bodyPr/>
          <a:lstStyle/>
          <a:p>
            <a:pPr eaLnBrk="1" hangingPunct="1"/>
            <a:r>
              <a:rPr lang="es-ES" sz="3600" i="1" smtClean="0"/>
              <a:t>Arrimar el ascua a su sardina</a:t>
            </a:r>
            <a:endParaRPr lang="es-ES_tradnl" sz="3600" i="1" smtClean="0"/>
          </a:p>
        </p:txBody>
      </p:sp>
      <p:sp>
        <p:nvSpPr>
          <p:cNvPr id="9219" name="Rectangle 3"/>
          <p:cNvSpPr>
            <a:spLocks noGrp="1" noChangeArrowheads="1"/>
          </p:cNvSpPr>
          <p:nvPr>
            <p:ph type="body" idx="1"/>
          </p:nvPr>
        </p:nvSpPr>
        <p:spPr>
          <a:xfrm>
            <a:off x="1916113" y="2016125"/>
            <a:ext cx="8424862" cy="4084638"/>
          </a:xfrm>
        </p:spPr>
        <p:txBody>
          <a:bodyPr/>
          <a:lstStyle/>
          <a:p>
            <a:pPr marL="0" indent="0" eaLnBrk="1" hangingPunct="1"/>
            <a:r>
              <a:rPr lang="es-ES" smtClean="0"/>
              <a:t>Aprovecharse de circunstancias favorables o hacer un uso egoísta de determinada situación. Dicen algunos que antaño solían dar sardinas a los trabajadores de los cortijos, que ellos asaban en la candela, en la lumbre de los caseríos. Pero cuando uno cogía ascuas para arrimarlas a su sardina la candela se apagaba, con lo cual tuvieron que prohibir el uso de ese pescado y evitar altercados entre los trabajadores. No obstante, el refrán es muy corrido y no precisamente andaluz. Así pues, en el libro de José Gella e Iturriaga, el Refranero del mar, vienen dos variantes:"Cada uno lleva la brasa a su sardina" y "Cada uno ,huelga llevar a la brasa a su sardina puesta a asar“ frase hecha que aparte de larga, dificil de pronunciar</a:t>
            </a:r>
            <a:endParaRPr lang="es-ES_tradnl" smtClean="0"/>
          </a:p>
        </p:txBody>
      </p:sp>
      <p:pic>
        <p:nvPicPr>
          <p:cNvPr id="9220" name="Picture 4"/>
          <p:cNvPicPr>
            <a:picLocks noChangeAspect="1" noChangeArrowheads="1"/>
          </p:cNvPicPr>
          <p:nvPr/>
        </p:nvPicPr>
        <p:blipFill>
          <a:blip r:embed="rId2"/>
          <a:srcRect/>
          <a:stretch>
            <a:fillRect/>
          </a:stretch>
        </p:blipFill>
        <p:spPr bwMode="auto">
          <a:xfrm>
            <a:off x="7845425" y="71438"/>
            <a:ext cx="2495550" cy="1790700"/>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700213" y="792163"/>
            <a:ext cx="6551612" cy="503237"/>
          </a:xfrm>
          <a:noFill/>
        </p:spPr>
        <p:txBody>
          <a:bodyPr/>
          <a:lstStyle/>
          <a:p>
            <a:pPr eaLnBrk="1" hangingPunct="1"/>
            <a:r>
              <a:rPr lang="es-ES" sz="3600" i="1" smtClean="0"/>
              <a:t>Atar los perros con longaniza</a:t>
            </a:r>
            <a:endParaRPr lang="es-ES_tradnl" sz="3600" i="1" smtClean="0"/>
          </a:p>
        </p:txBody>
      </p:sp>
      <p:sp>
        <p:nvSpPr>
          <p:cNvPr id="10243" name="Rectangle 3"/>
          <p:cNvSpPr>
            <a:spLocks noGrp="1" noChangeArrowheads="1"/>
          </p:cNvSpPr>
          <p:nvPr>
            <p:ph type="body" idx="1"/>
          </p:nvPr>
        </p:nvSpPr>
        <p:spPr>
          <a:xfrm>
            <a:off x="1627188" y="1223963"/>
            <a:ext cx="7416800" cy="5257800"/>
          </a:xfrm>
        </p:spPr>
        <p:txBody>
          <a:bodyPr/>
          <a:lstStyle/>
          <a:p>
            <a:pPr marL="0" indent="0" eaLnBrk="1" hangingPunct="1"/>
            <a:r>
              <a:rPr lang="es-ES" sz="1600" smtClean="0"/>
              <a:t>Este dicho nos remonta a los principios del siglo XIX, más precisamente al pueblo salmantino de Candelario, cercano a la ciudad de Béjar, famoso por la calidad de sus embutidos, en el que vivía un afamado elaborador de chorizos llamado Constantino Rico, alias el choricero, cuya figura sería inmortalizada por el artista Bayeu en un famoso tapiz que hoy se exhibe en el Palacio El Pardo.</a:t>
            </a:r>
          </a:p>
          <a:p>
            <a:pPr marL="0" indent="0" eaLnBrk="1" hangingPunct="1"/>
            <a:endParaRPr lang="es-ES" sz="1600" smtClean="0"/>
          </a:p>
          <a:p>
            <a:pPr marL="0" indent="0" eaLnBrk="1" hangingPunct="1"/>
            <a:r>
              <a:rPr lang="es-ES" sz="1600" smtClean="0"/>
              <a:t>Este buen hombre tenía instalada la factoría en la que trabajaban varias obreras en los bajos de su propia casa y en una oportunidad, una de éstas, apremiada por las circunstancias, tuvo la peregrina idea de atar a un perrito faldero a la pata de un banco, usando a manera de soga, una ristra de longanizas.</a:t>
            </a:r>
          </a:p>
          <a:p>
            <a:pPr marL="0" indent="0" eaLnBrk="1" hangingPunct="1"/>
            <a:endParaRPr lang="es-ES" sz="1600" smtClean="0"/>
          </a:p>
          <a:p>
            <a:pPr marL="0" indent="0" eaLnBrk="1" hangingPunct="1"/>
            <a:r>
              <a:rPr lang="es-ES" sz="1600" smtClean="0"/>
              <a:t>Al poco tiempo, entró un muchacho -hijo de otra operaria- a dar un recado a su madre y presenció con estupor la escena e inmediatamente se encargó de divulgar la noticia de que en casa del tío Rico se atan los perros con longaniza.</a:t>
            </a:r>
          </a:p>
          <a:p>
            <a:pPr marL="0" indent="0" eaLnBrk="1" hangingPunct="1"/>
            <a:endParaRPr lang="es-ES" sz="1600" smtClean="0"/>
          </a:p>
          <a:p>
            <a:pPr marL="0" indent="0" eaLnBrk="1" hangingPunct="1"/>
            <a:r>
              <a:rPr lang="es-ES" sz="1600" smtClean="0"/>
              <a:t>La expresión, no hace falta decirlo, tuvo inmediata aceptación en el pueblo y desde entonces, se hizo sinónimo de exageración en la demostración de la opulencia y el derroche.</a:t>
            </a:r>
          </a:p>
          <a:p>
            <a:pPr marL="0" indent="0" eaLnBrk="1" hangingPunct="1"/>
            <a:endParaRPr lang="es-ES" sz="1600" smtClean="0"/>
          </a:p>
        </p:txBody>
      </p:sp>
      <p:pic>
        <p:nvPicPr>
          <p:cNvPr id="10244" name="Picture 4"/>
          <p:cNvPicPr>
            <a:picLocks noChangeAspect="1" noChangeArrowheads="1"/>
          </p:cNvPicPr>
          <p:nvPr/>
        </p:nvPicPr>
        <p:blipFill>
          <a:blip r:embed="rId2"/>
          <a:srcRect/>
          <a:stretch>
            <a:fillRect/>
          </a:stretch>
        </p:blipFill>
        <p:spPr bwMode="auto">
          <a:xfrm>
            <a:off x="8899525" y="215900"/>
            <a:ext cx="1533525" cy="3276600"/>
          </a:xfrm>
          <a:prstGeom prst="rect">
            <a:avLst/>
          </a:prstGeom>
          <a:noFill/>
          <a:ln w="57150" cmpd="thinThick">
            <a:noFill/>
            <a:miter lim="800000"/>
            <a:headEnd/>
            <a:tailEnd/>
          </a:ln>
        </p:spPr>
      </p:pic>
      <p:pic>
        <p:nvPicPr>
          <p:cNvPr id="10245" name="Picture 5"/>
          <p:cNvPicPr>
            <a:picLocks noChangeAspect="1" noChangeArrowheads="1"/>
          </p:cNvPicPr>
          <p:nvPr/>
        </p:nvPicPr>
        <p:blipFill>
          <a:blip r:embed="rId3"/>
          <a:srcRect/>
          <a:stretch>
            <a:fillRect/>
          </a:stretch>
        </p:blipFill>
        <p:spPr bwMode="auto">
          <a:xfrm>
            <a:off x="8899525" y="3887788"/>
            <a:ext cx="1552575" cy="1876425"/>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noFill/>
        </p:spPr>
        <p:txBody>
          <a:bodyPr/>
          <a:lstStyle/>
          <a:p>
            <a:pPr eaLnBrk="1" hangingPunct="1"/>
            <a:r>
              <a:rPr lang="es-ES_tradnl" sz="3600" i="1" smtClean="0"/>
              <a:t>Brindar - Origen</a:t>
            </a:r>
          </a:p>
        </p:txBody>
      </p:sp>
      <p:sp>
        <p:nvSpPr>
          <p:cNvPr id="11267" name="Rectangle 3"/>
          <p:cNvSpPr>
            <a:spLocks noGrp="1" noChangeArrowheads="1"/>
          </p:cNvSpPr>
          <p:nvPr>
            <p:ph type="body" idx="1"/>
          </p:nvPr>
        </p:nvSpPr>
        <p:spPr>
          <a:xfrm>
            <a:off x="1771650" y="1800225"/>
            <a:ext cx="5040313" cy="4371975"/>
          </a:xfrm>
        </p:spPr>
        <p:txBody>
          <a:bodyPr/>
          <a:lstStyle/>
          <a:p>
            <a:pPr marL="0" indent="0" eaLnBrk="1" hangingPunct="1"/>
            <a:r>
              <a:rPr lang="es-ES" smtClean="0"/>
              <a:t>La costumbre de chocar los vasos o copas cuando se bebe vino, proviene de las costumbres entre los romanos, quienes decían que al beber participaban del placer todos los sentidos excepto el oído; al chocar las copas o vasos del vino, el oído quedaba también incluido...</a:t>
            </a:r>
            <a:endParaRPr lang="es-ES_tradnl" smtClean="0"/>
          </a:p>
        </p:txBody>
      </p:sp>
      <p:pic>
        <p:nvPicPr>
          <p:cNvPr id="11268" name="Picture 4"/>
          <p:cNvPicPr>
            <a:picLocks noChangeAspect="1" noChangeArrowheads="1"/>
          </p:cNvPicPr>
          <p:nvPr/>
        </p:nvPicPr>
        <p:blipFill>
          <a:blip r:embed="rId2"/>
          <a:srcRect/>
          <a:stretch>
            <a:fillRect/>
          </a:stretch>
        </p:blipFill>
        <p:spPr bwMode="auto">
          <a:xfrm>
            <a:off x="6956425" y="2520950"/>
            <a:ext cx="3343275" cy="3371850"/>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p:spPr>
        <p:txBody>
          <a:bodyPr/>
          <a:lstStyle/>
          <a:p>
            <a:pPr eaLnBrk="1" hangingPunct="1"/>
            <a:r>
              <a:rPr lang="es-ES" sz="3600" i="1" smtClean="0"/>
              <a:t>Comer de gorra, ser un gorrón</a:t>
            </a:r>
            <a:endParaRPr lang="es-ES_tradnl" sz="3600" i="1" smtClean="0"/>
          </a:p>
        </p:txBody>
      </p:sp>
      <p:sp>
        <p:nvSpPr>
          <p:cNvPr id="12291" name="Rectangle 3"/>
          <p:cNvSpPr>
            <a:spLocks noGrp="1" noChangeArrowheads="1"/>
          </p:cNvSpPr>
          <p:nvPr>
            <p:ph type="body" idx="1"/>
          </p:nvPr>
        </p:nvSpPr>
        <p:spPr>
          <a:xfrm>
            <a:off x="1843088" y="1871663"/>
            <a:ext cx="5545137" cy="3724275"/>
          </a:xfrm>
        </p:spPr>
        <p:txBody>
          <a:bodyPr/>
          <a:lstStyle/>
          <a:p>
            <a:pPr marL="0" indent="0" eaLnBrk="1" hangingPunct="1"/>
            <a:r>
              <a:rPr lang="es-ES" sz="2000" smtClean="0"/>
              <a:t>Significa que se obtiene un beneficio gratis y a costa de otro. Los estudiantes vestían capa y gorra y eran dueños de un apetito voraz. Como carecían de recursos y sus familias vivían lejos de su lugar de estudio, debían ingeniárselas para no pasar hambre. Uno de sus trucos era colarse en fiestas y banquetes saludando con la gorra a todo el mundo</a:t>
            </a:r>
            <a:endParaRPr lang="es-ES_tradnl" sz="2000" smtClean="0"/>
          </a:p>
        </p:txBody>
      </p:sp>
      <p:pic>
        <p:nvPicPr>
          <p:cNvPr id="12292" name="Picture 4"/>
          <p:cNvPicPr>
            <a:picLocks noChangeAspect="1" noChangeArrowheads="1"/>
          </p:cNvPicPr>
          <p:nvPr/>
        </p:nvPicPr>
        <p:blipFill>
          <a:blip r:embed="rId2"/>
          <a:srcRect/>
          <a:stretch>
            <a:fillRect/>
          </a:stretch>
        </p:blipFill>
        <p:spPr bwMode="auto">
          <a:xfrm>
            <a:off x="7675563" y="1584325"/>
            <a:ext cx="2733675" cy="3238500"/>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noFill/>
        </p:spPr>
        <p:txBody>
          <a:bodyPr/>
          <a:lstStyle/>
          <a:p>
            <a:pPr eaLnBrk="1" hangingPunct="1"/>
            <a:r>
              <a:rPr lang="es-ES" sz="3600" i="1" smtClean="0"/>
              <a:t>Como Pedro por su casa</a:t>
            </a:r>
            <a:endParaRPr lang="es-ES_tradnl" sz="3600" i="1" smtClean="0"/>
          </a:p>
        </p:txBody>
      </p:sp>
      <p:sp>
        <p:nvSpPr>
          <p:cNvPr id="13315" name="Rectangle 3"/>
          <p:cNvSpPr>
            <a:spLocks noGrp="1" noChangeArrowheads="1"/>
          </p:cNvSpPr>
          <p:nvPr>
            <p:ph type="body" idx="1"/>
          </p:nvPr>
        </p:nvSpPr>
        <p:spPr>
          <a:xfrm>
            <a:off x="1700213" y="1800225"/>
            <a:ext cx="8567737" cy="3795713"/>
          </a:xfrm>
        </p:spPr>
        <p:txBody>
          <a:bodyPr/>
          <a:lstStyle/>
          <a:p>
            <a:pPr marL="0" indent="0" eaLnBrk="1" hangingPunct="1"/>
            <a:r>
              <a:rPr lang="es-ES" sz="2000" smtClean="0"/>
              <a:t>Dícese de la persona que se mueve con desenvoltura en un lugar que no le es propio. En ocasiones tiene un significado peyorativo, porque se trata de un intruso cuya actitud es impertinente, arrogante y excesiva. Algunos autores han tratado de identificar esta frase a Pedro I de Aragón (siglos XI y XII) aludiendo a un antiguo dicho: "Entrarse como Pedro por Huesca",aludiendo a la poca resistencia que tuvo este rey en la torna de esta ciudad</a:t>
            </a:r>
            <a:endParaRPr lang="es-ES_tradnl" sz="2000" smtClean="0"/>
          </a:p>
        </p:txBody>
      </p:sp>
    </p:spTree>
  </p:cSld>
  <p:clrMapOvr>
    <a:masterClrMapping/>
  </p:clrMapOvr>
  <p:transition spd="med">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p:spPr>
        <p:txBody>
          <a:bodyPr/>
          <a:lstStyle/>
          <a:p>
            <a:pPr eaLnBrk="1" hangingPunct="1"/>
            <a:r>
              <a:rPr lang="es-ES" sz="3600" i="1" smtClean="0"/>
              <a:t>Con la Iglesia hemos topado</a:t>
            </a:r>
            <a:endParaRPr lang="es-ES_tradnl" sz="3600" i="1" smtClean="0"/>
          </a:p>
        </p:txBody>
      </p:sp>
      <p:sp>
        <p:nvSpPr>
          <p:cNvPr id="14339" name="Rectangle 3"/>
          <p:cNvSpPr>
            <a:spLocks noGrp="1" noChangeArrowheads="1"/>
          </p:cNvSpPr>
          <p:nvPr>
            <p:ph type="body" idx="1"/>
          </p:nvPr>
        </p:nvSpPr>
        <p:spPr>
          <a:xfrm>
            <a:off x="1771650" y="2016125"/>
            <a:ext cx="6119813" cy="3960813"/>
          </a:xfrm>
        </p:spPr>
        <p:txBody>
          <a:bodyPr/>
          <a:lstStyle/>
          <a:p>
            <a:pPr marL="0" indent="0" eaLnBrk="1" hangingPunct="1"/>
            <a:r>
              <a:rPr lang="es-ES" sz="2000" smtClean="0"/>
              <a:t>Se trata de frase que se atribuye a Cervantes en el Quijote, pero que no aparece así en la novela cervantina. La frase se suele usar con un sentido de critica a la Iglesia. Sin embargo se ve que Don Quijote no se refiere a la iglesia como institución, si no a la iglesia del pueblo y no dice "hemos topado amigo Sancho" si no "hemos dado Sancho".De todos modos esta falsa cita se ha convertido en frase hecha en español. A veces se aplica a toda clase de cosas o instituciones que ejercen cierto poder del que no es fácil librarse</a:t>
            </a:r>
            <a:endParaRPr lang="es-ES_tradnl" sz="2000" smtClean="0"/>
          </a:p>
        </p:txBody>
      </p:sp>
      <p:pic>
        <p:nvPicPr>
          <p:cNvPr id="14340" name="Picture 4"/>
          <p:cNvPicPr>
            <a:picLocks noChangeAspect="1" noChangeArrowheads="1"/>
          </p:cNvPicPr>
          <p:nvPr/>
        </p:nvPicPr>
        <p:blipFill>
          <a:blip r:embed="rId2"/>
          <a:srcRect/>
          <a:stretch>
            <a:fillRect/>
          </a:stretch>
        </p:blipFill>
        <p:spPr bwMode="auto">
          <a:xfrm>
            <a:off x="7891463" y="2232025"/>
            <a:ext cx="2447925" cy="2209800"/>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noFill/>
        </p:spPr>
        <p:txBody>
          <a:bodyPr/>
          <a:lstStyle/>
          <a:p>
            <a:pPr eaLnBrk="1" hangingPunct="1"/>
            <a:r>
              <a:rPr lang="es-ES" sz="3600" i="1" smtClean="0"/>
              <a:t>Dar gato por liebre</a:t>
            </a:r>
            <a:endParaRPr lang="es-ES_tradnl" sz="3600" i="1" smtClean="0"/>
          </a:p>
        </p:txBody>
      </p:sp>
      <p:sp>
        <p:nvSpPr>
          <p:cNvPr id="15363" name="Rectangle 3"/>
          <p:cNvSpPr>
            <a:spLocks noGrp="1" noChangeArrowheads="1"/>
          </p:cNvSpPr>
          <p:nvPr>
            <p:ph type="body" idx="1"/>
          </p:nvPr>
        </p:nvSpPr>
        <p:spPr>
          <a:xfrm>
            <a:off x="1698625" y="1944688"/>
            <a:ext cx="8785225" cy="3671887"/>
          </a:xfrm>
        </p:spPr>
        <p:txBody>
          <a:bodyPr/>
          <a:lstStyle/>
          <a:p>
            <a:pPr marL="0" indent="0" eaLnBrk="1" hangingPunct="1">
              <a:lnSpc>
                <a:spcPct val="80000"/>
              </a:lnSpc>
            </a:pPr>
            <a:r>
              <a:rPr lang="es-ES" sz="1600" smtClean="0"/>
              <a:t>Si hay algo que ha mantenido la tradición con el paso de los siglos, es, sin duda, la mala fama de las posadas, hosterías y fondas, respecto de la calidad de sus comidas.</a:t>
            </a:r>
          </a:p>
          <a:p>
            <a:pPr marL="0" indent="0" eaLnBrk="1" hangingPunct="1">
              <a:lnSpc>
                <a:spcPct val="80000"/>
              </a:lnSpc>
            </a:pPr>
            <a:endParaRPr lang="es-ES" sz="1600" smtClean="0"/>
          </a:p>
          <a:p>
            <a:pPr marL="0" indent="0" eaLnBrk="1" hangingPunct="1">
              <a:lnSpc>
                <a:spcPct val="80000"/>
              </a:lnSpc>
            </a:pPr>
            <a:r>
              <a:rPr lang="es-ES" sz="1600" smtClean="0"/>
              <a:t>La literatura universal está llena de alusiones, muchas de ellas irónicas, acerca del valor de los alimentos ofrecidos en ellas.</a:t>
            </a:r>
          </a:p>
          <a:p>
            <a:pPr marL="0" indent="0" eaLnBrk="1" hangingPunct="1">
              <a:lnSpc>
                <a:spcPct val="80000"/>
              </a:lnSpc>
            </a:pPr>
            <a:endParaRPr lang="es-ES" sz="1600" smtClean="0"/>
          </a:p>
          <a:p>
            <a:pPr marL="0" indent="0" eaLnBrk="1" hangingPunct="1">
              <a:lnSpc>
                <a:spcPct val="80000"/>
              </a:lnSpc>
            </a:pPr>
            <a:r>
              <a:rPr lang="es-ES" sz="1600" smtClean="0"/>
              <a:t>Y era tanto el descrédito de estos lugares, que llegó a hacerse usual entre los comensales la práctica de un conjuro, previo a la degustación, en el que aquellos, parados frente a la carne recién asada, recitaban:</a:t>
            </a:r>
          </a:p>
          <a:p>
            <a:pPr marL="0" indent="0" eaLnBrk="1" hangingPunct="1">
              <a:lnSpc>
                <a:spcPct val="80000"/>
              </a:lnSpc>
            </a:pPr>
            <a:endParaRPr lang="es-ES" sz="1600" smtClean="0"/>
          </a:p>
          <a:p>
            <a:pPr marL="0" indent="0" eaLnBrk="1" hangingPunct="1">
              <a:lnSpc>
                <a:spcPct val="80000"/>
              </a:lnSpc>
            </a:pPr>
            <a:r>
              <a:rPr lang="es-ES" sz="1600" smtClean="0"/>
              <a:t>Si eres cabrito, mantente frito;</a:t>
            </a:r>
          </a:p>
          <a:p>
            <a:pPr marL="0" indent="0" eaLnBrk="1" hangingPunct="1">
              <a:lnSpc>
                <a:spcPct val="80000"/>
              </a:lnSpc>
            </a:pPr>
            <a:endParaRPr lang="es-ES" sz="1600" smtClean="0"/>
          </a:p>
          <a:p>
            <a:pPr marL="0" indent="0" eaLnBrk="1" hangingPunct="1">
              <a:lnSpc>
                <a:spcPct val="80000"/>
              </a:lnSpc>
            </a:pPr>
            <a:r>
              <a:rPr lang="es-ES" sz="1600" smtClean="0"/>
              <a:t>si eres gato, salta al plato.</a:t>
            </a:r>
          </a:p>
          <a:p>
            <a:pPr marL="0" indent="0" eaLnBrk="1" hangingPunct="1">
              <a:lnSpc>
                <a:spcPct val="80000"/>
              </a:lnSpc>
            </a:pPr>
            <a:endParaRPr lang="es-ES" sz="1600" smtClean="0"/>
          </a:p>
          <a:p>
            <a:pPr marL="0" indent="0" eaLnBrk="1" hangingPunct="1">
              <a:lnSpc>
                <a:spcPct val="80000"/>
              </a:lnSpc>
            </a:pPr>
            <a:r>
              <a:rPr lang="es-ES" sz="1600" smtClean="0"/>
              <a:t>Por supuesto, este "exorcismo" nunca sirvió para demostrar la veracidad de la fama de la posada, pero dio origen a la expresión dar gato por liebre, que con el tiempo se incorporó al lenguaje popular como equivalente de engaño malicioso por el que se da alguna cosa de inferior calidad, bajo la apariencia de legitimidad.</a:t>
            </a:r>
          </a:p>
          <a:p>
            <a:pPr marL="0" indent="0" eaLnBrk="1" hangingPunct="1">
              <a:lnSpc>
                <a:spcPct val="80000"/>
              </a:lnSpc>
            </a:pPr>
            <a:endParaRPr lang="es-ES" sz="1600" smtClean="0"/>
          </a:p>
        </p:txBody>
      </p:sp>
      <p:pic>
        <p:nvPicPr>
          <p:cNvPr id="15364" name="Picture 4" descr="MC900432537[1]"/>
          <p:cNvPicPr>
            <a:picLocks noChangeAspect="1" noChangeArrowheads="1"/>
          </p:cNvPicPr>
          <p:nvPr/>
        </p:nvPicPr>
        <p:blipFill>
          <a:blip r:embed="rId2"/>
          <a:srcRect/>
          <a:stretch>
            <a:fillRect/>
          </a:stretch>
        </p:blipFill>
        <p:spPr bwMode="auto">
          <a:xfrm>
            <a:off x="8612188" y="431800"/>
            <a:ext cx="398462" cy="398463"/>
          </a:xfrm>
          <a:prstGeom prst="rect">
            <a:avLst/>
          </a:prstGeom>
          <a:noFill/>
          <a:ln w="9525">
            <a:noFill/>
            <a:miter lim="800000"/>
            <a:headEnd/>
            <a:tailEnd/>
          </a:ln>
        </p:spPr>
      </p:pic>
      <p:pic>
        <p:nvPicPr>
          <p:cNvPr id="15365" name="Picture 5"/>
          <p:cNvPicPr>
            <a:picLocks noChangeAspect="1" noChangeArrowheads="1"/>
          </p:cNvPicPr>
          <p:nvPr/>
        </p:nvPicPr>
        <p:blipFill>
          <a:blip r:embed="rId3"/>
          <a:srcRect/>
          <a:stretch>
            <a:fillRect/>
          </a:stretch>
        </p:blipFill>
        <p:spPr bwMode="auto">
          <a:xfrm>
            <a:off x="7675563" y="215900"/>
            <a:ext cx="885825" cy="1133475"/>
          </a:xfrm>
          <a:prstGeom prst="rect">
            <a:avLst/>
          </a:prstGeom>
          <a:noFill/>
          <a:ln w="57150" cmpd="thinThick">
            <a:noFill/>
            <a:miter lim="800000"/>
            <a:headEnd/>
            <a:tailEnd/>
          </a:ln>
        </p:spPr>
      </p:pic>
      <p:grpSp>
        <p:nvGrpSpPr>
          <p:cNvPr id="15366" name="Group 6"/>
          <p:cNvGrpSpPr>
            <a:grpSpLocks/>
          </p:cNvGrpSpPr>
          <p:nvPr/>
        </p:nvGrpSpPr>
        <p:grpSpPr bwMode="auto">
          <a:xfrm>
            <a:off x="9117013" y="215900"/>
            <a:ext cx="800100" cy="971550"/>
            <a:chOff x="6060" y="227"/>
            <a:chExt cx="504" cy="612"/>
          </a:xfrm>
        </p:grpSpPr>
        <p:pic>
          <p:nvPicPr>
            <p:cNvPr id="15367" name="Picture 7"/>
            <p:cNvPicPr>
              <a:picLocks noChangeAspect="1" noChangeArrowheads="1"/>
            </p:cNvPicPr>
            <p:nvPr/>
          </p:nvPicPr>
          <p:blipFill>
            <a:blip r:embed="rId4"/>
            <a:srcRect/>
            <a:stretch>
              <a:fillRect/>
            </a:stretch>
          </p:blipFill>
          <p:spPr bwMode="auto">
            <a:xfrm>
              <a:off x="6060" y="227"/>
              <a:ext cx="504" cy="612"/>
            </a:xfrm>
            <a:prstGeom prst="rect">
              <a:avLst/>
            </a:prstGeom>
            <a:noFill/>
            <a:ln w="57150" cmpd="thinThick">
              <a:noFill/>
              <a:miter lim="800000"/>
              <a:headEnd/>
              <a:tailEnd/>
            </a:ln>
          </p:spPr>
        </p:pic>
        <p:sp>
          <p:nvSpPr>
            <p:cNvPr id="15368" name="Oval 8"/>
            <p:cNvSpPr>
              <a:spLocks noChangeArrowheads="1"/>
            </p:cNvSpPr>
            <p:nvPr/>
          </p:nvSpPr>
          <p:spPr bwMode="auto">
            <a:xfrm>
              <a:off x="6060" y="272"/>
              <a:ext cx="227" cy="226"/>
            </a:xfrm>
            <a:prstGeom prst="ellipse">
              <a:avLst/>
            </a:prstGeom>
            <a:solidFill>
              <a:schemeClr val="bg1"/>
            </a:solidFill>
            <a:ln w="38100">
              <a:solidFill>
                <a:schemeClr val="bg1"/>
              </a:solidFill>
              <a:round/>
              <a:headEnd/>
              <a:tailEnd/>
            </a:ln>
          </p:spPr>
          <p:txBody>
            <a:bodyPr lIns="90000" tIns="46800" rIns="90000" bIns="46800" anchor="ctr">
              <a:spAutoFit/>
            </a:bodyPr>
            <a:lstStyle/>
            <a:p>
              <a:endParaRPr lang="es-ES"/>
            </a:p>
          </p:txBody>
        </p:sp>
      </p:grpSp>
    </p:spTree>
  </p:cSld>
  <p:clrMapOvr>
    <a:masterClrMapping/>
  </p:clrMapOvr>
  <p:transition spd="med">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p:spPr>
        <p:txBody>
          <a:bodyPr/>
          <a:lstStyle/>
          <a:p>
            <a:pPr eaLnBrk="1" hangingPunct="1"/>
            <a:r>
              <a:rPr lang="es-ES" sz="3600" i="1" smtClean="0"/>
              <a:t>Dar un cuarto al pregonero</a:t>
            </a:r>
            <a:endParaRPr lang="es-ES_tradnl" sz="3600" i="1" smtClean="0"/>
          </a:p>
        </p:txBody>
      </p:sp>
      <p:sp>
        <p:nvSpPr>
          <p:cNvPr id="16387" name="Rectangle 3"/>
          <p:cNvSpPr>
            <a:spLocks noGrp="1" noChangeArrowheads="1"/>
          </p:cNvSpPr>
          <p:nvPr>
            <p:ph type="body" idx="1"/>
          </p:nvPr>
        </p:nvSpPr>
        <p:spPr>
          <a:xfrm>
            <a:off x="1700213" y="1800225"/>
            <a:ext cx="5832475" cy="4321175"/>
          </a:xfrm>
        </p:spPr>
        <p:txBody>
          <a:bodyPr/>
          <a:lstStyle/>
          <a:p>
            <a:pPr marL="0" indent="0" eaLnBrk="1" hangingPunct="1">
              <a:lnSpc>
                <a:spcPct val="90000"/>
              </a:lnSpc>
            </a:pPr>
            <a:r>
              <a:rPr lang="es-ES" sz="1600" smtClean="0"/>
              <a:t>   La figura del pregonero o portavoz ambulante de noticias existe desde hace mucho tiempo, incluso se lo registra en la época de los romanos. En España, se sabe que existían pregoneros por lo menos desde el siglo XV y además tenían la particularidad de estar divididos en tres clases: los oficiales, que estaban al servicio de la Administración; los heraldos, que marchaban delante de los nobles anunciando el paso de estos, y los voceadores mercantiles que, por encargo de cualquier vendedor, pregonaban los artículos y servicios más diversos. La tarifa usual de estos últimos era un cuarto, moneda de cobre que equivalía a cuatro maravedíes, es decir, alrededor de tres céntimas de peseta, de manera que dar un cuarto al pregonero significaba pagar los servicios de ese oficial público para que difundiese, en voz alta, cualquier tipo de noticia. Con el correr del tiempo, la frase adquiriría en España (ya que en el Río de la Plata y el resto de América del Sur es poco usual) un sentido totalmente opuesto, cual es el de reprobar la divulgación de algo que, por su particular naturaleza, debiera callarse.</a:t>
            </a:r>
            <a:endParaRPr lang="es-ES_tradnl" sz="1600" smtClean="0"/>
          </a:p>
        </p:txBody>
      </p:sp>
      <p:pic>
        <p:nvPicPr>
          <p:cNvPr id="16388" name="Picture 5" descr="2008-07_pregonero"/>
          <p:cNvPicPr>
            <a:picLocks noChangeAspect="1" noChangeArrowheads="1"/>
          </p:cNvPicPr>
          <p:nvPr/>
        </p:nvPicPr>
        <p:blipFill>
          <a:blip r:embed="rId2"/>
          <a:srcRect/>
          <a:stretch>
            <a:fillRect/>
          </a:stretch>
        </p:blipFill>
        <p:spPr bwMode="auto">
          <a:xfrm>
            <a:off x="7675563" y="2376488"/>
            <a:ext cx="2724150" cy="2743200"/>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noFill/>
        </p:spPr>
        <p:txBody>
          <a:bodyPr/>
          <a:lstStyle/>
          <a:p>
            <a:pPr eaLnBrk="1" hangingPunct="1"/>
            <a:r>
              <a:rPr lang="es-ES" sz="3600" i="1" smtClean="0"/>
              <a:t>Dar la lata</a:t>
            </a:r>
            <a:endParaRPr lang="es-ES_tradnl" sz="3600" i="1" smtClean="0"/>
          </a:p>
        </p:txBody>
      </p:sp>
      <p:sp>
        <p:nvSpPr>
          <p:cNvPr id="17411" name="Rectangle 3"/>
          <p:cNvSpPr>
            <a:spLocks noGrp="1" noChangeArrowheads="1"/>
          </p:cNvSpPr>
          <p:nvPr>
            <p:ph type="body" idx="1"/>
          </p:nvPr>
        </p:nvSpPr>
        <p:spPr/>
        <p:txBody>
          <a:bodyPr/>
          <a:lstStyle/>
          <a:p>
            <a:pPr marL="0" indent="0" eaLnBrk="1" hangingPunct="1">
              <a:lnSpc>
                <a:spcPct val="80000"/>
              </a:lnSpc>
            </a:pPr>
            <a:r>
              <a:rPr lang="es-ES" sz="1600" smtClean="0"/>
              <a:t>    Son muchas las versiones que circulan respecto de la procedencia del dicho, aunque todo induce a creer que proviene -por imitación- de los antiguos dichos dar la tabarra o dar la murga, con los que se daba a entender el fastidio ocasionado por alguien que golpea instrumentos de percusión tales como zambombas, palos y cencerros, para festejar las segundas nupcias de una viuda o de un viudo. Posiblemente, al aparecer en el mercado la hoja de lata (luego, hojalata) como producto de uso común, los recipientes vacíos de ese material fueron incorporados al equipo sonoro de las "cencerradas". De manera que la expresión "dar la lata", o sea, percutir sobre ella, no hizo más que extender el concepto tradicional de "dar la murga". También se ha documentado que la frase podría provenir de la ciudad de Málaga, en cuya cárcel los presos solían comprar una lata de mosto condimentado con sobras de vino, licores y aguardientes que al ser bebidos, provocaban en los detenidos una intensa borrachera y, como consecuencia, un deseo incontenible de hablar. El uso popular, sin embargo, le ha adjudicado al dicho el significado de fastidio causado por cualquier inoportuna insistencia, aunque entre nosotros se lo aplica lisa y llanamente a quien posee la característica de hablar por demás. </a:t>
            </a:r>
            <a:endParaRPr lang="es-ES_tradnl" sz="1600" smtClean="0"/>
          </a:p>
        </p:txBody>
      </p:sp>
    </p:spTree>
  </p:cSld>
  <p:clrMapOvr>
    <a:masterClrMapping/>
  </p:clrMapOvr>
  <p:transition spd="med">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p:spPr>
        <p:txBody>
          <a:bodyPr/>
          <a:lstStyle/>
          <a:p>
            <a:pPr eaLnBrk="1" hangingPunct="1"/>
            <a:r>
              <a:rPr lang="es-ES_tradnl" sz="3600" i="1" smtClean="0"/>
              <a:t>Dársela a uno con queso</a:t>
            </a:r>
          </a:p>
        </p:txBody>
      </p:sp>
      <p:sp>
        <p:nvSpPr>
          <p:cNvPr id="18435" name="Rectangle 3"/>
          <p:cNvSpPr>
            <a:spLocks noGrp="1" noChangeArrowheads="1"/>
          </p:cNvSpPr>
          <p:nvPr>
            <p:ph type="body" idx="1"/>
          </p:nvPr>
        </p:nvSpPr>
        <p:spPr>
          <a:xfrm>
            <a:off x="1843088" y="1892300"/>
            <a:ext cx="7434262" cy="3795713"/>
          </a:xfrm>
        </p:spPr>
        <p:txBody>
          <a:bodyPr/>
          <a:lstStyle/>
          <a:p>
            <a:pPr marL="0" indent="0" eaLnBrk="1" hangingPunct="1"/>
            <a:r>
              <a:rPr lang="es-ES_tradnl" smtClean="0"/>
              <a:t>En la edad media, los vinos de la Mancha disfrutaban ya de merecida fama y eran muchos los taberneros y bodegueros de toda España que acudían a tierras manchegas para comprar buen caldo. Pero cuando, por lo que fuera, el vino que querían vender no era muy bueno o estaba picado, los hábiles bodegueros manchegos, daban a probar el vino acompañado de un trozo de queso curado. El fuerte sabor del queso disimulaba el picor del vino.</a:t>
            </a:r>
          </a:p>
        </p:txBody>
      </p:sp>
      <p:pic>
        <p:nvPicPr>
          <p:cNvPr id="18436" name="Picture 4"/>
          <p:cNvPicPr>
            <a:picLocks noChangeAspect="1" noChangeArrowheads="1"/>
          </p:cNvPicPr>
          <p:nvPr/>
        </p:nvPicPr>
        <p:blipFill>
          <a:blip r:embed="rId2"/>
          <a:srcRect/>
          <a:stretch>
            <a:fillRect/>
          </a:stretch>
        </p:blipFill>
        <p:spPr bwMode="auto">
          <a:xfrm>
            <a:off x="7027863" y="3671888"/>
            <a:ext cx="2760662" cy="2208212"/>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noFill/>
        </p:spPr>
        <p:txBody>
          <a:bodyPr/>
          <a:lstStyle/>
          <a:p>
            <a:pPr eaLnBrk="1" hangingPunct="1"/>
            <a:r>
              <a:rPr lang="es-ES" sz="3600" i="1" smtClean="0"/>
              <a:t>De pascuas a ramos</a:t>
            </a:r>
            <a:endParaRPr lang="es-ES_tradnl" sz="3600" i="1" smtClean="0"/>
          </a:p>
        </p:txBody>
      </p:sp>
      <p:sp>
        <p:nvSpPr>
          <p:cNvPr id="19459" name="Rectangle 3"/>
          <p:cNvSpPr>
            <a:spLocks noGrp="1" noChangeArrowheads="1"/>
          </p:cNvSpPr>
          <p:nvPr>
            <p:ph type="body" idx="1"/>
          </p:nvPr>
        </p:nvSpPr>
        <p:spPr/>
        <p:txBody>
          <a:bodyPr/>
          <a:lstStyle/>
          <a:p>
            <a:pPr marL="0" indent="0" eaLnBrk="1" hangingPunct="1"/>
            <a:r>
              <a:rPr lang="es-ES" smtClean="0"/>
              <a:t>    Cuando un suceso ocurre muy de vez en cuando, decimos que pasa "de Pascuas a Ramos". El dicho alude a la festividad de la Pascua de Resurrección, que tiene lugar una semana después del Domingo de Ramos. Por lo tanto, entre ambas festividades, existe un lapso de tiempo de un año menos una semana. </a:t>
            </a:r>
          </a:p>
          <a:p>
            <a:pPr marL="0" indent="0" eaLnBrk="1" hangingPunct="1"/>
            <a:endParaRPr lang="es-ES" smtClean="0"/>
          </a:p>
          <a:p>
            <a:pPr marL="0" indent="0" eaLnBrk="1" hangingPunct="1"/>
            <a:endParaRPr lang="es-ES_tradnl" smtClean="0"/>
          </a:p>
        </p:txBody>
      </p:sp>
      <p:pic>
        <p:nvPicPr>
          <p:cNvPr id="19460" name="Picture 4"/>
          <p:cNvPicPr>
            <a:picLocks noChangeAspect="1" noChangeArrowheads="1"/>
          </p:cNvPicPr>
          <p:nvPr/>
        </p:nvPicPr>
        <p:blipFill>
          <a:blip r:embed="rId2"/>
          <a:srcRect/>
          <a:stretch>
            <a:fillRect/>
          </a:stretch>
        </p:blipFill>
        <p:spPr bwMode="auto">
          <a:xfrm>
            <a:off x="6164263" y="3240088"/>
            <a:ext cx="2876550" cy="2409825"/>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noFill/>
        </p:spPr>
        <p:txBody>
          <a:bodyPr/>
          <a:lstStyle/>
          <a:p>
            <a:pPr eaLnBrk="1" hangingPunct="1"/>
            <a:r>
              <a:rPr lang="es-ES" sz="3600" i="1" smtClean="0"/>
              <a:t>Dejarle en la estacada</a:t>
            </a:r>
            <a:endParaRPr lang="es-ES_tradnl" sz="3600" i="1" smtClean="0"/>
          </a:p>
        </p:txBody>
      </p:sp>
      <p:sp>
        <p:nvSpPr>
          <p:cNvPr id="20483" name="Rectangle 3"/>
          <p:cNvSpPr>
            <a:spLocks noGrp="1" noChangeArrowheads="1"/>
          </p:cNvSpPr>
          <p:nvPr>
            <p:ph type="body" idx="1"/>
          </p:nvPr>
        </p:nvSpPr>
        <p:spPr/>
        <p:txBody>
          <a:bodyPr/>
          <a:lstStyle/>
          <a:p>
            <a:pPr marL="0" indent="0" eaLnBrk="1" hangingPunct="1"/>
            <a:r>
              <a:rPr lang="es-ES" smtClean="0"/>
              <a:t>    La "estacada" era el campo de batalla construido con estacas donde se celebraban los desfiles solemnes, los torneos y demás competiciones entre caballeros. De ahí se llamó figuradamente "quedarse en la estacada" a ser vencido en una disputa o perder en una determinada empresa; y "dejar a alguien en la estacada" a abandonarle en un momento delicado o peligroso. </a:t>
            </a:r>
            <a:endParaRPr lang="es-ES_tradnl" smtClean="0"/>
          </a:p>
        </p:txBody>
      </p:sp>
      <p:pic>
        <p:nvPicPr>
          <p:cNvPr id="20484" name="Picture 5" descr="TORNEO%20MEDIEVAL"/>
          <p:cNvPicPr>
            <a:picLocks noChangeAspect="1" noChangeArrowheads="1"/>
          </p:cNvPicPr>
          <p:nvPr/>
        </p:nvPicPr>
        <p:blipFill>
          <a:blip r:embed="rId2"/>
          <a:srcRect/>
          <a:stretch>
            <a:fillRect/>
          </a:stretch>
        </p:blipFill>
        <p:spPr bwMode="auto">
          <a:xfrm>
            <a:off x="5875338" y="3384550"/>
            <a:ext cx="4535487" cy="249872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noFill/>
        </p:spPr>
        <p:txBody>
          <a:bodyPr/>
          <a:lstStyle/>
          <a:p>
            <a:pPr eaLnBrk="1" hangingPunct="1"/>
            <a:r>
              <a:rPr lang="es-ES" sz="3600" i="1" smtClean="0"/>
              <a:t>Despedirse a la francesa</a:t>
            </a:r>
            <a:endParaRPr lang="es-ES_tradnl" sz="3600" i="1" smtClean="0"/>
          </a:p>
        </p:txBody>
      </p:sp>
      <p:sp>
        <p:nvSpPr>
          <p:cNvPr id="21507" name="Rectangle 3"/>
          <p:cNvSpPr>
            <a:spLocks noGrp="1" noChangeArrowheads="1"/>
          </p:cNvSpPr>
          <p:nvPr>
            <p:ph type="body" idx="1"/>
          </p:nvPr>
        </p:nvSpPr>
        <p:spPr>
          <a:xfrm>
            <a:off x="1700213" y="1728788"/>
            <a:ext cx="8683625" cy="3960812"/>
          </a:xfrm>
        </p:spPr>
        <p:txBody>
          <a:bodyPr/>
          <a:lstStyle/>
          <a:p>
            <a:pPr marL="0" indent="0" eaLnBrk="1" hangingPunct="1"/>
            <a:r>
              <a:rPr lang="es-ES" sz="2000" smtClean="0"/>
              <a:t>Durante el siglo XVIII había entre las personas de la alta sociedad francesa una moda que consistía en retirarse de un lugar sin despedirse, sin siquiera saludar a los anfitriones. Llego a tal punto este hábito, que era considerado un rasgo de mala educación saludar a alguien cuando partía. Esta costumbre, en Francia dio origen al dicho sans adieu (sin adiós) que el lenguaje coloquial español acuño en la forma "despedirse a la francesa",pero en este caso como equivalente de reprobación del comportamiento de alguien que, sin despedida ni saludo alguno, se retira de una reunión</a:t>
            </a:r>
            <a:endParaRPr lang="es-ES_tradnl" sz="2000" smtClean="0"/>
          </a:p>
        </p:txBody>
      </p:sp>
      <p:pic>
        <p:nvPicPr>
          <p:cNvPr id="21508" name="Picture 4"/>
          <p:cNvPicPr>
            <a:picLocks noChangeAspect="1" noChangeArrowheads="1"/>
          </p:cNvPicPr>
          <p:nvPr/>
        </p:nvPicPr>
        <p:blipFill>
          <a:blip r:embed="rId2"/>
          <a:srcRect/>
          <a:stretch>
            <a:fillRect/>
          </a:stretch>
        </p:blipFill>
        <p:spPr bwMode="auto">
          <a:xfrm>
            <a:off x="7891463" y="4392613"/>
            <a:ext cx="2295525" cy="1676400"/>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noFill/>
        </p:spPr>
        <p:txBody>
          <a:bodyPr/>
          <a:lstStyle/>
          <a:p>
            <a:pPr eaLnBrk="1" hangingPunct="1"/>
            <a:r>
              <a:rPr lang="es-ES" sz="3600" i="1" smtClean="0"/>
              <a:t>Dormirse en los laureles</a:t>
            </a:r>
            <a:endParaRPr lang="es-ES_tradnl" sz="3600" i="1" smtClean="0"/>
          </a:p>
        </p:txBody>
      </p:sp>
      <p:sp>
        <p:nvSpPr>
          <p:cNvPr id="22531" name="Rectangle 3"/>
          <p:cNvSpPr>
            <a:spLocks noGrp="1" noChangeArrowheads="1"/>
          </p:cNvSpPr>
          <p:nvPr>
            <p:ph type="body" idx="1"/>
          </p:nvPr>
        </p:nvSpPr>
        <p:spPr>
          <a:xfrm>
            <a:off x="1700213" y="1965325"/>
            <a:ext cx="5399087" cy="3795713"/>
          </a:xfrm>
        </p:spPr>
        <p:txBody>
          <a:bodyPr/>
          <a:lstStyle/>
          <a:p>
            <a:pPr marL="0" indent="0" eaLnBrk="1" hangingPunct="1"/>
            <a:r>
              <a:rPr lang="es-ES" sz="2000" smtClean="0"/>
              <a:t>Antiguamente, a los poetas, emperadores y generales victoriosos, se les coronaba con guirnaldas confeccionadas con hojas de laurel. Pero si después de haber conseguido el triunfo y el reconocimiento general con la corona de laurel, la persona dejaba de trabajar y esforzarse se decía que se dormía en los laureles.</a:t>
            </a:r>
            <a:endParaRPr lang="es-ES_tradnl" sz="2000" smtClean="0"/>
          </a:p>
        </p:txBody>
      </p:sp>
      <p:pic>
        <p:nvPicPr>
          <p:cNvPr id="22532" name="Picture 4"/>
          <p:cNvPicPr>
            <a:picLocks noChangeAspect="1" noChangeArrowheads="1"/>
          </p:cNvPicPr>
          <p:nvPr/>
        </p:nvPicPr>
        <p:blipFill>
          <a:blip r:embed="rId2"/>
          <a:srcRect/>
          <a:stretch>
            <a:fillRect/>
          </a:stretch>
        </p:blipFill>
        <p:spPr bwMode="auto">
          <a:xfrm>
            <a:off x="7243763" y="1878013"/>
            <a:ext cx="2895600" cy="3810000"/>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noFill/>
        </p:spPr>
        <p:txBody>
          <a:bodyPr/>
          <a:lstStyle/>
          <a:p>
            <a:pPr eaLnBrk="1" hangingPunct="1"/>
            <a:r>
              <a:rPr lang="es-ES" sz="3600" i="1" smtClean="0"/>
              <a:t>Echar con cajas destempladas</a:t>
            </a:r>
            <a:endParaRPr lang="es-ES_tradnl" sz="3600" i="1" smtClean="0"/>
          </a:p>
        </p:txBody>
      </p:sp>
      <p:sp>
        <p:nvSpPr>
          <p:cNvPr id="23555" name="Rectangle 3"/>
          <p:cNvSpPr>
            <a:spLocks noGrp="1" noChangeArrowheads="1"/>
          </p:cNvSpPr>
          <p:nvPr>
            <p:ph type="body" idx="1"/>
          </p:nvPr>
        </p:nvSpPr>
        <p:spPr/>
        <p:txBody>
          <a:bodyPr/>
          <a:lstStyle/>
          <a:p>
            <a:pPr marL="0" indent="0" eaLnBrk="1" hangingPunct="1"/>
            <a:r>
              <a:rPr lang="es-ES" smtClean="0"/>
              <a:t>    Se refiere a cuando se despide a alguien con malos modos. Las "cajas" aludidas son las de los tambores. Era al son de los tambores destemplados que el reo avanzaba hacia el patíbulo y también al soldado que era expulsado con deshonor.</a:t>
            </a:r>
            <a:endParaRPr lang="es-ES_tradnl" smtClean="0"/>
          </a:p>
        </p:txBody>
      </p:sp>
      <p:pic>
        <p:nvPicPr>
          <p:cNvPr id="23556" name="Picture 4" descr="tambores"/>
          <p:cNvPicPr>
            <a:picLocks noChangeAspect="1" noChangeArrowheads="1"/>
          </p:cNvPicPr>
          <p:nvPr/>
        </p:nvPicPr>
        <p:blipFill>
          <a:blip r:embed="rId2"/>
          <a:srcRect/>
          <a:stretch>
            <a:fillRect/>
          </a:stretch>
        </p:blipFill>
        <p:spPr bwMode="auto">
          <a:xfrm>
            <a:off x="4651375" y="2808288"/>
            <a:ext cx="2339975" cy="308927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339850" y="1152525"/>
            <a:ext cx="6551613" cy="503238"/>
          </a:xfrm>
          <a:noFill/>
        </p:spPr>
        <p:txBody>
          <a:bodyPr/>
          <a:lstStyle/>
          <a:p>
            <a:pPr eaLnBrk="1" hangingPunct="1"/>
            <a:r>
              <a:rPr lang="es-ES" sz="3600" i="1" smtClean="0"/>
              <a:t>El año de la Polka</a:t>
            </a:r>
            <a:endParaRPr lang="es-ES_tradnl" sz="3600" i="1" smtClean="0"/>
          </a:p>
        </p:txBody>
      </p:sp>
      <p:sp>
        <p:nvSpPr>
          <p:cNvPr id="24579" name="Rectangle 3"/>
          <p:cNvSpPr>
            <a:spLocks noGrp="1" noChangeArrowheads="1"/>
          </p:cNvSpPr>
          <p:nvPr>
            <p:ph type="body" idx="1"/>
          </p:nvPr>
        </p:nvSpPr>
        <p:spPr>
          <a:xfrm>
            <a:off x="2132013" y="1944688"/>
            <a:ext cx="4392612" cy="3795712"/>
          </a:xfrm>
        </p:spPr>
        <p:txBody>
          <a:bodyPr/>
          <a:lstStyle/>
          <a:p>
            <a:pPr marL="0" indent="0" eaLnBrk="1" hangingPunct="1"/>
            <a:r>
              <a:rPr lang="es-ES" sz="2000" smtClean="0"/>
              <a:t>La Polka es una danza popular aparecida en Bohemia hacia 1830. Se puso de moda en los salones europeos y fiestas de sociedad durante el primer tercio del siglo XIX. Por ello, al decir que algo es del año de la polca, queremos indicar que una cosa es vieja o esta pasada de moda</a:t>
            </a:r>
            <a:endParaRPr lang="es-ES_tradnl" sz="2000" smtClean="0"/>
          </a:p>
        </p:txBody>
      </p:sp>
      <p:pic>
        <p:nvPicPr>
          <p:cNvPr id="24580" name="Picture 4"/>
          <p:cNvPicPr>
            <a:picLocks noChangeAspect="1" noChangeArrowheads="1"/>
          </p:cNvPicPr>
          <p:nvPr/>
        </p:nvPicPr>
        <p:blipFill>
          <a:blip r:embed="rId2"/>
          <a:srcRect/>
          <a:stretch>
            <a:fillRect/>
          </a:stretch>
        </p:blipFill>
        <p:spPr bwMode="auto">
          <a:xfrm>
            <a:off x="6596063" y="1152525"/>
            <a:ext cx="3733800" cy="4219575"/>
          </a:xfrm>
          <a:prstGeom prst="rect">
            <a:avLst/>
          </a:prstGeom>
          <a:noFill/>
          <a:ln w="9525" algn="ctr">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noFill/>
        </p:spPr>
        <p:txBody>
          <a:bodyPr/>
          <a:lstStyle/>
          <a:p>
            <a:pPr eaLnBrk="1" hangingPunct="1"/>
            <a:r>
              <a:rPr lang="es-ES" sz="3600" i="1" smtClean="0"/>
              <a:t>Es la caraba </a:t>
            </a:r>
            <a:endParaRPr lang="es-ES_tradnl" sz="3600" i="1" smtClean="0"/>
          </a:p>
        </p:txBody>
      </p:sp>
      <p:sp>
        <p:nvSpPr>
          <p:cNvPr id="25603" name="Rectangle 3"/>
          <p:cNvSpPr>
            <a:spLocks noGrp="1" noChangeArrowheads="1"/>
          </p:cNvSpPr>
          <p:nvPr>
            <p:ph type="body" idx="1"/>
          </p:nvPr>
        </p:nvSpPr>
        <p:spPr/>
        <p:txBody>
          <a:bodyPr/>
          <a:lstStyle/>
          <a:p>
            <a:pPr marL="0" indent="0" eaLnBrk="1" hangingPunct="1"/>
            <a:r>
              <a:rPr lang="es-ES" smtClean="0"/>
              <a:t>    Se usa para dar a entender que algo o alguien es muy divertido, bromista, juerguista... El origen de esta frase está en una anécdota sucedida durante el transcurso de una feria. En una de las casetas se anunciaba algo extraordinario "La Caraba". El que siempre estaba dispuesto a asombrarse, lógicamente entraba y cuál no sería su sorpresa cuando el "fenómeno" que encontraba era una burra muy vieja y flaca. El dueño de la caseta decía que no existía ningún engaño ya que la burra era "La Caraba", es decir "la que araba y ya no ara".</a:t>
            </a:r>
          </a:p>
          <a:p>
            <a:pPr marL="0" indent="0" eaLnBrk="1" hangingPunct="1"/>
            <a:endParaRPr lang="es-ES_tradnl" smtClean="0"/>
          </a:p>
        </p:txBody>
      </p:sp>
      <p:pic>
        <p:nvPicPr>
          <p:cNvPr id="25604" name="Picture 5" descr="Burra"/>
          <p:cNvPicPr>
            <a:picLocks noChangeAspect="1" noChangeArrowheads="1"/>
          </p:cNvPicPr>
          <p:nvPr/>
        </p:nvPicPr>
        <p:blipFill>
          <a:blip r:embed="rId2"/>
          <a:srcRect/>
          <a:stretch>
            <a:fillRect/>
          </a:stretch>
        </p:blipFill>
        <p:spPr bwMode="auto">
          <a:xfrm>
            <a:off x="7099300" y="4103688"/>
            <a:ext cx="2276475" cy="168592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noFill/>
        </p:spPr>
        <p:txBody>
          <a:bodyPr/>
          <a:lstStyle/>
          <a:p>
            <a:pPr eaLnBrk="1" hangingPunct="1"/>
            <a:r>
              <a:rPr lang="es-ES" sz="3600" i="1" smtClean="0"/>
              <a:t>Esto es Jauja</a:t>
            </a:r>
            <a:endParaRPr lang="es-ES_tradnl" sz="3600" i="1" smtClean="0"/>
          </a:p>
        </p:txBody>
      </p:sp>
      <p:sp>
        <p:nvSpPr>
          <p:cNvPr id="26627" name="Rectangle 3"/>
          <p:cNvSpPr>
            <a:spLocks noGrp="1" noChangeArrowheads="1"/>
          </p:cNvSpPr>
          <p:nvPr>
            <p:ph type="body" idx="1"/>
          </p:nvPr>
        </p:nvSpPr>
        <p:spPr>
          <a:xfrm>
            <a:off x="1700213" y="1800225"/>
            <a:ext cx="8567737" cy="3795713"/>
          </a:xfrm>
        </p:spPr>
        <p:txBody>
          <a:bodyPr/>
          <a:lstStyle/>
          <a:p>
            <a:pPr marL="0" indent="0" eaLnBrk="1" hangingPunct="1"/>
            <a:r>
              <a:rPr lang="es-ES" sz="2000" smtClean="0"/>
              <a:t>Se dice para resumir la sensación de sacar provecho o satisfacción sin fin de una situación. Jauja es una ciudad peruana cuya fama se debe a sus excelentes minas que en época de los conquistadores proporciono a estos una vida ociosa y regalada</a:t>
            </a:r>
            <a:endParaRPr lang="es-ES_tradnl" sz="2000" smtClean="0"/>
          </a:p>
        </p:txBody>
      </p:sp>
      <p:pic>
        <p:nvPicPr>
          <p:cNvPr id="26628" name="Picture 4"/>
          <p:cNvPicPr>
            <a:picLocks noChangeAspect="1" noChangeArrowheads="1"/>
          </p:cNvPicPr>
          <p:nvPr/>
        </p:nvPicPr>
        <p:blipFill>
          <a:blip r:embed="rId2"/>
          <a:srcRect/>
          <a:stretch>
            <a:fillRect/>
          </a:stretch>
        </p:blipFill>
        <p:spPr bwMode="auto">
          <a:xfrm>
            <a:off x="3500438" y="3168650"/>
            <a:ext cx="4876800" cy="2800350"/>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noFill/>
        </p:spPr>
        <p:txBody>
          <a:bodyPr/>
          <a:lstStyle/>
          <a:p>
            <a:pPr eaLnBrk="1" hangingPunct="1"/>
            <a:r>
              <a:rPr lang="es-ES" sz="3600" i="1" smtClean="0"/>
              <a:t>Hay gato encerrado</a:t>
            </a:r>
            <a:endParaRPr lang="es-ES_tradnl" sz="3600" i="1" smtClean="0"/>
          </a:p>
        </p:txBody>
      </p:sp>
      <p:sp>
        <p:nvSpPr>
          <p:cNvPr id="27651" name="Rectangle 3"/>
          <p:cNvSpPr>
            <a:spLocks noGrp="1" noChangeArrowheads="1"/>
          </p:cNvSpPr>
          <p:nvPr>
            <p:ph type="body" idx="1"/>
          </p:nvPr>
        </p:nvSpPr>
        <p:spPr>
          <a:xfrm>
            <a:off x="1916113" y="1944688"/>
            <a:ext cx="8208962" cy="2860675"/>
          </a:xfrm>
        </p:spPr>
        <p:txBody>
          <a:bodyPr/>
          <a:lstStyle/>
          <a:p>
            <a:pPr marL="0" indent="0" eaLnBrk="1" hangingPunct="1"/>
            <a:r>
              <a:rPr lang="es-ES" sz="2000" smtClean="0"/>
              <a:t>Se dice cuando queremos afirmar que hay una causa o razón oculta. Era habitual durante el Siglo de Oro español la utilización de bolsas para guardar el dinero hechas con piel de gato y se les llego a llamar popularmente con tal nombre. Siendo "gatos" que encerraban riquezas desconocidas</a:t>
            </a:r>
            <a:endParaRPr lang="es-ES_tradnl" sz="2000" smtClean="0"/>
          </a:p>
        </p:txBody>
      </p:sp>
      <p:pic>
        <p:nvPicPr>
          <p:cNvPr id="27652" name="Picture 6"/>
          <p:cNvPicPr>
            <a:picLocks noChangeAspect="1" noChangeArrowheads="1"/>
          </p:cNvPicPr>
          <p:nvPr/>
        </p:nvPicPr>
        <p:blipFill>
          <a:blip r:embed="rId2"/>
          <a:srcRect/>
          <a:stretch>
            <a:fillRect/>
          </a:stretch>
        </p:blipFill>
        <p:spPr bwMode="auto">
          <a:xfrm>
            <a:off x="4435475" y="3529013"/>
            <a:ext cx="3686175" cy="2447925"/>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noFill/>
        </p:spPr>
        <p:txBody>
          <a:bodyPr/>
          <a:lstStyle/>
          <a:p>
            <a:pPr eaLnBrk="1" hangingPunct="1"/>
            <a:r>
              <a:rPr lang="es-ES" sz="3600" i="1" smtClean="0"/>
              <a:t>Estar a dos velas</a:t>
            </a:r>
            <a:endParaRPr lang="es-ES_tradnl" sz="3600" i="1" smtClean="0"/>
          </a:p>
        </p:txBody>
      </p:sp>
      <p:sp>
        <p:nvSpPr>
          <p:cNvPr id="28675" name="Rectangle 3"/>
          <p:cNvSpPr>
            <a:spLocks noGrp="1" noChangeArrowheads="1"/>
          </p:cNvSpPr>
          <p:nvPr>
            <p:ph type="body" idx="1"/>
          </p:nvPr>
        </p:nvSpPr>
        <p:spPr>
          <a:xfrm>
            <a:off x="1700213" y="1800225"/>
            <a:ext cx="8712200" cy="3795713"/>
          </a:xfrm>
        </p:spPr>
        <p:txBody>
          <a:bodyPr/>
          <a:lstStyle/>
          <a:p>
            <a:pPr marL="0" indent="0" eaLnBrk="1" hangingPunct="1"/>
            <a:r>
              <a:rPr lang="es-ES" smtClean="0"/>
              <a:t>Se usa para referirse a carecer de dinero y de recursos en general. Son muchas las explicaciones que se le dan a esta frase. Se oye decir que es un símil marinero que como "A todo trapo" o "A palo seco" ha calado en nuestro lenguaje, significando en este caso que la embarcación navega tan solo con dos velas y no utiliza la totalidad de sus recursos. Pero no parece convincente. También se dice que procede del gesto que se hace para demostrar que no se tiene dinero y que consiste en meter las manos en los bolsillos y estirar de los forros hacia fuera volviéndolos del revés. Por la forma triangular que representan y por el color blanco se les compararía con las velas de una embarcación. Es mas posible que aluda al juego y al hecho de que antiguamente en las timbas de naipes, el que hacia de banca tenia una vela a cada lado para poder contar el dinero. En tal caso dejarle a dos velas, significaría dejarle sin dinero, en bancarrota. También se relaciona con los mocos de los niños, niños solos y abandonados que por no tener, no tienen ni quien les limpie los mocos .A este claro ejemplo, suele ir acompañado del gesto de pasar los dedos índice y corazón por la nariz de arriba a abajo, uno por cada lado de la nariz</a:t>
            </a:r>
            <a:endParaRPr lang="es-ES_tradnl" smtClean="0"/>
          </a:p>
        </p:txBody>
      </p:sp>
    </p:spTree>
  </p:cSld>
  <p:clrMapOvr>
    <a:masterClrMapping/>
  </p:clrMapOvr>
  <p:transition spd="med">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noFill/>
        </p:spPr>
        <p:txBody>
          <a:bodyPr/>
          <a:lstStyle/>
          <a:p>
            <a:pPr eaLnBrk="1" hangingPunct="1"/>
            <a:r>
              <a:rPr lang="es-ES" sz="3600" i="1" smtClean="0"/>
              <a:t>Irse de picos pardos</a:t>
            </a:r>
            <a:endParaRPr lang="es-ES_tradnl" sz="3600" i="1" smtClean="0"/>
          </a:p>
        </p:txBody>
      </p:sp>
      <p:sp>
        <p:nvSpPr>
          <p:cNvPr id="29699" name="Rectangle 3"/>
          <p:cNvSpPr>
            <a:spLocks noGrp="1" noChangeArrowheads="1"/>
          </p:cNvSpPr>
          <p:nvPr>
            <p:ph type="body" idx="1"/>
          </p:nvPr>
        </p:nvSpPr>
        <p:spPr>
          <a:xfrm>
            <a:off x="1771650" y="1728788"/>
            <a:ext cx="5184775" cy="3938587"/>
          </a:xfrm>
        </p:spPr>
        <p:txBody>
          <a:bodyPr/>
          <a:lstStyle/>
          <a:p>
            <a:pPr marL="0" indent="0" eaLnBrk="1" hangingPunct="1"/>
            <a:endParaRPr lang="es-ES" sz="3200" smtClean="0">
              <a:solidFill>
                <a:schemeClr val="accent2"/>
              </a:solidFill>
            </a:endParaRPr>
          </a:p>
          <a:p>
            <a:pPr marL="0" indent="0" eaLnBrk="1" hangingPunct="1"/>
            <a:r>
              <a:rPr lang="es-ES" sz="2000" smtClean="0"/>
              <a:t>El origen de esta expresión viene de la Edad Media, cuando a las prostitutas se les obligaba a llevar en las vestiduras un trozo de tela en forma de pico y de color marrón o pardo, de ahí que se diga "irse de picos pardos". </a:t>
            </a:r>
          </a:p>
          <a:p>
            <a:pPr marL="0" indent="0" eaLnBrk="1" hangingPunct="1"/>
            <a:endParaRPr lang="es-ES_tradnl" sz="2000" smtClean="0"/>
          </a:p>
        </p:txBody>
      </p:sp>
      <p:pic>
        <p:nvPicPr>
          <p:cNvPr id="29700" name="Picture 8"/>
          <p:cNvPicPr>
            <a:picLocks noChangeAspect="1" noChangeArrowheads="1"/>
          </p:cNvPicPr>
          <p:nvPr/>
        </p:nvPicPr>
        <p:blipFill>
          <a:blip r:embed="rId2"/>
          <a:srcRect/>
          <a:stretch>
            <a:fillRect/>
          </a:stretch>
        </p:blipFill>
        <p:spPr bwMode="auto">
          <a:xfrm>
            <a:off x="7388225" y="1728788"/>
            <a:ext cx="2838450" cy="4057650"/>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noFill/>
        </p:spPr>
        <p:txBody>
          <a:bodyPr/>
          <a:lstStyle/>
          <a:p>
            <a:pPr eaLnBrk="1" hangingPunct="1"/>
            <a:r>
              <a:rPr lang="es-ES" sz="3600" i="1" smtClean="0"/>
              <a:t>La ocasión la pintan calva</a:t>
            </a:r>
            <a:endParaRPr lang="es-ES_tradnl" sz="3600" i="1" smtClean="0"/>
          </a:p>
        </p:txBody>
      </p:sp>
      <p:sp>
        <p:nvSpPr>
          <p:cNvPr id="30723" name="Rectangle 3"/>
          <p:cNvSpPr>
            <a:spLocks noGrp="1" noChangeArrowheads="1"/>
          </p:cNvSpPr>
          <p:nvPr>
            <p:ph type="body" idx="1"/>
          </p:nvPr>
        </p:nvSpPr>
        <p:spPr>
          <a:xfrm>
            <a:off x="1700213" y="1800225"/>
            <a:ext cx="6335712" cy="4176713"/>
          </a:xfrm>
        </p:spPr>
        <p:txBody>
          <a:bodyPr/>
          <a:lstStyle/>
          <a:p>
            <a:pPr marL="0" indent="0" eaLnBrk="1" hangingPunct="1"/>
            <a:r>
              <a:rPr lang="es-ES" sz="1600" smtClean="0"/>
              <a:t>    Los romanos personificaban a la diosa Ocasión como una mujer hermosa y con alas, como símbolo de la fugacidad con que pasan ante el hombre las buenas ocasiones u oportunidades. Parada en puntas de pie sobre una rueda y con un cuchillo en la mano, la diosa Ocasión tenía una cabeza adornada por delante con abundante cabellera, mientras que por detrás, era totalmente calva. De manera que, al decir "tomar la ocasión por los pelos", se entendía que debía esperársela de frente, cuando ella venía hacia uno, donde se tendría la oportunidad de tomarla, ya que una vez que había pasado -y al no tener pelos por detrás- sería imposible agarrarla. Con el tiempo, la expresión perdió algo de su sentido original y comenzó a ser utilizada para dar a entender que una cosa se logra más por suerte que por capacidad. Respecto de la variante "(a) la ocasión la pintan calva", alude a la posibilidad inminente de alcanzar un logro y que por ninguna causa puede desperdiciarse la oportunidad.</a:t>
            </a:r>
            <a:endParaRPr lang="es-ES_tradnl" sz="1600" smtClean="0"/>
          </a:p>
        </p:txBody>
      </p:sp>
      <p:pic>
        <p:nvPicPr>
          <p:cNvPr id="30724" name="Picture 5" descr="Diosa+Ocasi%C3%B3n"/>
          <p:cNvPicPr>
            <a:picLocks noChangeAspect="1" noChangeArrowheads="1"/>
          </p:cNvPicPr>
          <p:nvPr/>
        </p:nvPicPr>
        <p:blipFill>
          <a:blip r:embed="rId2"/>
          <a:srcRect/>
          <a:stretch>
            <a:fillRect/>
          </a:stretch>
        </p:blipFill>
        <p:spPr bwMode="auto">
          <a:xfrm>
            <a:off x="8037513" y="2376488"/>
            <a:ext cx="2562225" cy="2628900"/>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noChangeArrowheads="1"/>
          </p:cNvSpPr>
          <p:nvPr>
            <p:ph type="body" idx="1"/>
          </p:nvPr>
        </p:nvSpPr>
        <p:spPr>
          <a:xfrm>
            <a:off x="1700213" y="1892300"/>
            <a:ext cx="8567737" cy="3795713"/>
          </a:xfrm>
        </p:spPr>
        <p:txBody>
          <a:bodyPr/>
          <a:lstStyle/>
          <a:p>
            <a:pPr marL="0" indent="0" eaLnBrk="1" hangingPunct="1"/>
            <a:r>
              <a:rPr lang="es-ES" sz="2000" smtClean="0"/>
              <a:t>Cuando desde América, el monje español fray Aguilar envió las primeras muestras de la planta de cacao a sus colegas de congregación del Monasterio de Piedra, para que la dieran a conocer, al principio no gusto, a causa de su sabor amargo, por lo que fue utilizado con fines medicinales exclusivamente. Posteriormente cuando a unas monjas del convento de Guajaca se les ocurrió agregarle azúcar al preparado de cacao, ese nuevo producto causo furor, primero en España y luego en toda Europa. En esos tiempos mientras la Iglesia se debatía sobre si esa bebida rompía o no el ayuno pascual, el pueblo discutía cual era la mejor forma de tomarlo: espeso o claro. Los ganadores fueron finalmente los que se inclinaron por el chocolate cargado, por lo que la expresión las cosas claras y el chocolate espeso se popularizo en el sentido de llamar las cosas por su nombre.</a:t>
            </a:r>
            <a:endParaRPr lang="es-ES_tradnl" sz="2000" smtClean="0"/>
          </a:p>
        </p:txBody>
      </p:sp>
      <p:pic>
        <p:nvPicPr>
          <p:cNvPr id="31747" name="Picture 5" descr="chocolate2"/>
          <p:cNvPicPr>
            <a:picLocks noChangeAspect="1" noChangeArrowheads="1"/>
          </p:cNvPicPr>
          <p:nvPr/>
        </p:nvPicPr>
        <p:blipFill>
          <a:blip r:embed="rId2"/>
          <a:srcRect/>
          <a:stretch>
            <a:fillRect/>
          </a:stretch>
        </p:blipFill>
        <p:spPr bwMode="auto">
          <a:xfrm>
            <a:off x="8756650" y="100013"/>
            <a:ext cx="1489075" cy="1771650"/>
          </a:xfrm>
          <a:prstGeom prst="rect">
            <a:avLst/>
          </a:prstGeom>
          <a:noFill/>
          <a:ln w="9525">
            <a:noFill/>
            <a:miter lim="800000"/>
            <a:headEnd/>
            <a:tailEnd/>
          </a:ln>
        </p:spPr>
      </p:pic>
      <p:sp>
        <p:nvSpPr>
          <p:cNvPr id="31748" name="Rectangle 2"/>
          <p:cNvSpPr>
            <a:spLocks noGrp="1" noChangeArrowheads="1"/>
          </p:cNvSpPr>
          <p:nvPr>
            <p:ph type="title"/>
          </p:nvPr>
        </p:nvSpPr>
        <p:spPr>
          <a:xfrm>
            <a:off x="1700213" y="1152525"/>
            <a:ext cx="8899525" cy="503238"/>
          </a:xfrm>
          <a:noFill/>
        </p:spPr>
        <p:txBody>
          <a:bodyPr/>
          <a:lstStyle/>
          <a:p>
            <a:pPr algn="l" eaLnBrk="1" hangingPunct="1"/>
            <a:r>
              <a:rPr lang="es-ES" sz="3200" i="1" smtClean="0"/>
              <a:t>Las cosas claras y el chocolate espeso</a:t>
            </a:r>
            <a:endParaRPr lang="es-ES_tradnl" sz="3200" i="1" smtClean="0"/>
          </a:p>
        </p:txBody>
      </p:sp>
    </p:spTree>
  </p:cSld>
  <p:clrMapOvr>
    <a:masterClrMapping/>
  </p:clrMapOvr>
  <p:transition spd="med">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noFill/>
        </p:spPr>
        <p:txBody>
          <a:bodyPr/>
          <a:lstStyle/>
          <a:p>
            <a:pPr eaLnBrk="1" hangingPunct="1"/>
            <a:r>
              <a:rPr lang="es-ES_tradnl" sz="3600" i="1" smtClean="0"/>
              <a:t>Las paredes oyen</a:t>
            </a:r>
          </a:p>
        </p:txBody>
      </p:sp>
      <p:sp>
        <p:nvSpPr>
          <p:cNvPr id="32771" name="Rectangle 3"/>
          <p:cNvSpPr>
            <a:spLocks noGrp="1" noChangeArrowheads="1"/>
          </p:cNvSpPr>
          <p:nvPr>
            <p:ph type="body" idx="1"/>
          </p:nvPr>
        </p:nvSpPr>
        <p:spPr>
          <a:xfrm>
            <a:off x="1700213" y="1800225"/>
            <a:ext cx="5688012" cy="3795713"/>
          </a:xfrm>
        </p:spPr>
        <p:txBody>
          <a:bodyPr/>
          <a:lstStyle/>
          <a:p>
            <a:pPr marL="0" indent="0" eaLnBrk="1" hangingPunct="1"/>
            <a:r>
              <a:rPr lang="es-ES" sz="2000" smtClean="0"/>
              <a:t>Cuentan los cronistas que la reina Catalina de Médicis , esposa de Enrique II, rey de Francia, era muy desconfiada y perseguidora implacable de sus posibles rivales. Para poder escuchar mejor a las personas de las que más sospechaba, mandó practicar una red de taladros, hábilmente disimulados entre las molduras, en las paredes y techos del Palacio Real. Este sistema de espionaje dio origen a la frase “las paredes oyen”</a:t>
            </a:r>
          </a:p>
          <a:p>
            <a:pPr marL="0" indent="0" eaLnBrk="1" hangingPunct="1"/>
            <a:endParaRPr lang="es-ES_tradnl" sz="2000" smtClean="0"/>
          </a:p>
        </p:txBody>
      </p:sp>
      <p:pic>
        <p:nvPicPr>
          <p:cNvPr id="32772" name="Picture 4"/>
          <p:cNvPicPr>
            <a:picLocks noChangeAspect="1" noChangeArrowheads="1"/>
          </p:cNvPicPr>
          <p:nvPr/>
        </p:nvPicPr>
        <p:blipFill>
          <a:blip r:embed="rId2"/>
          <a:srcRect/>
          <a:stretch>
            <a:fillRect/>
          </a:stretch>
        </p:blipFill>
        <p:spPr bwMode="auto">
          <a:xfrm>
            <a:off x="7675563" y="1871663"/>
            <a:ext cx="2381250" cy="3209925"/>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s-ES" sz="3600" smtClean="0"/>
              <a:t>Más Chulo que un ocho</a:t>
            </a:r>
            <a:endParaRPr lang="es-ES_tradnl" sz="3600" smtClean="0"/>
          </a:p>
        </p:txBody>
      </p:sp>
      <p:sp>
        <p:nvSpPr>
          <p:cNvPr id="33795" name="Rectangle 3"/>
          <p:cNvSpPr>
            <a:spLocks noGrp="1" noChangeArrowheads="1"/>
          </p:cNvSpPr>
          <p:nvPr>
            <p:ph type="body" idx="1"/>
          </p:nvPr>
        </p:nvSpPr>
        <p:spPr/>
        <p:txBody>
          <a:bodyPr/>
          <a:lstStyle/>
          <a:p>
            <a:pPr marL="0" indent="0" eaLnBrk="1" hangingPunct="1"/>
            <a:r>
              <a:rPr lang="es-ES" smtClean="0"/>
              <a:t>La expresión: Más Chulo que un ocho</a:t>
            </a:r>
          </a:p>
          <a:p>
            <a:pPr marL="0" indent="0" eaLnBrk="1" hangingPunct="1"/>
            <a:endParaRPr lang="es-ES" smtClean="0"/>
          </a:p>
          <a:p>
            <a:pPr marL="0" indent="0" eaLnBrk="1" hangingPunct="1"/>
            <a:r>
              <a:rPr lang="es-ES" smtClean="0"/>
              <a:t>Se trata de una expresión muy castiza. Antiguamente en</a:t>
            </a:r>
            <a:br>
              <a:rPr lang="es-ES" smtClean="0"/>
            </a:br>
            <a:r>
              <a:rPr lang="es-ES" smtClean="0"/>
              <a:t>Madrid cuando aún había tranvías, era el tranvía número 8 el que llevaba a los chulapos y chulapas a la verbena.</a:t>
            </a:r>
            <a:endParaRPr lang="es-ES_tradnl" smtClean="0"/>
          </a:p>
        </p:txBody>
      </p:sp>
      <p:pic>
        <p:nvPicPr>
          <p:cNvPr id="33796" name="Picture 4" descr="Tranvia_Madrid_8"/>
          <p:cNvPicPr>
            <a:picLocks noChangeAspect="1" noChangeArrowheads="1"/>
          </p:cNvPicPr>
          <p:nvPr/>
        </p:nvPicPr>
        <p:blipFill>
          <a:blip r:embed="rId2"/>
          <a:srcRect/>
          <a:stretch>
            <a:fillRect/>
          </a:stretch>
        </p:blipFill>
        <p:spPr bwMode="auto">
          <a:xfrm>
            <a:off x="2779713" y="3649663"/>
            <a:ext cx="3805237" cy="2327275"/>
          </a:xfrm>
          <a:prstGeom prst="rect">
            <a:avLst/>
          </a:prstGeom>
          <a:noFill/>
          <a:ln w="9525">
            <a:noFill/>
            <a:miter lim="800000"/>
            <a:headEnd/>
            <a:tailEnd/>
          </a:ln>
        </p:spPr>
      </p:pic>
      <p:pic>
        <p:nvPicPr>
          <p:cNvPr id="33797" name="Picture 5" descr="organillerocallefelipeiiifederico-vallina19602"/>
          <p:cNvPicPr>
            <a:picLocks noChangeAspect="1" noChangeArrowheads="1"/>
          </p:cNvPicPr>
          <p:nvPr/>
        </p:nvPicPr>
        <p:blipFill>
          <a:blip r:embed="rId3"/>
          <a:srcRect/>
          <a:stretch>
            <a:fillRect/>
          </a:stretch>
        </p:blipFill>
        <p:spPr bwMode="auto">
          <a:xfrm>
            <a:off x="7634288" y="3148013"/>
            <a:ext cx="2417762" cy="2755900"/>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noFill/>
        </p:spPr>
        <p:txBody>
          <a:bodyPr/>
          <a:lstStyle/>
          <a:p>
            <a:pPr eaLnBrk="1" hangingPunct="1"/>
            <a:r>
              <a:rPr lang="es-ES" sz="3600" i="1" smtClean="0"/>
              <a:t>Más feo que Picio</a:t>
            </a:r>
            <a:endParaRPr lang="es-ES_tradnl" sz="3600" i="1" smtClean="0"/>
          </a:p>
        </p:txBody>
      </p:sp>
      <p:sp>
        <p:nvSpPr>
          <p:cNvPr id="34819" name="Rectangle 3"/>
          <p:cNvSpPr>
            <a:spLocks noGrp="1" noChangeArrowheads="1"/>
          </p:cNvSpPr>
          <p:nvPr>
            <p:ph type="body" idx="1"/>
          </p:nvPr>
        </p:nvSpPr>
        <p:spPr>
          <a:xfrm>
            <a:off x="1843088" y="2016125"/>
            <a:ext cx="5184775" cy="3960813"/>
          </a:xfrm>
        </p:spPr>
        <p:txBody>
          <a:bodyPr/>
          <a:lstStyle/>
          <a:p>
            <a:pPr marL="0" indent="0" eaLnBrk="1" hangingPunct="1"/>
            <a:r>
              <a:rPr lang="es-ES" sz="2000" smtClean="0"/>
              <a:t>Francisco Picio nacido en Alhendín (Granada),fue condenado a muerte por razones desconocidas y ya en la capilla recibió el indulto. Tal fue su reacción que se le cayó el pelo,  las cejas y le salieron tumores por toda la cara, causando una visión espantosa. Cuenta la leyenda que el párroco que fue a darle la extrema unción, ató el crucifijo a la punta de un palo para no acercarse a ese rostro tan espantoso</a:t>
            </a:r>
            <a:endParaRPr lang="es-ES_tradnl" sz="2000" smtClean="0"/>
          </a:p>
        </p:txBody>
      </p:sp>
      <p:pic>
        <p:nvPicPr>
          <p:cNvPr id="34820" name="Picture 6"/>
          <p:cNvPicPr>
            <a:picLocks noChangeAspect="1" noChangeArrowheads="1"/>
          </p:cNvPicPr>
          <p:nvPr/>
        </p:nvPicPr>
        <p:blipFill>
          <a:blip r:embed="rId2"/>
          <a:srcRect/>
          <a:stretch>
            <a:fillRect/>
          </a:stretch>
        </p:blipFill>
        <p:spPr bwMode="auto">
          <a:xfrm>
            <a:off x="7243763" y="1512888"/>
            <a:ext cx="3095625" cy="3810000"/>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noFill/>
        </p:spPr>
        <p:txBody>
          <a:bodyPr/>
          <a:lstStyle/>
          <a:p>
            <a:pPr eaLnBrk="1" hangingPunct="1"/>
            <a:r>
              <a:rPr lang="es-ES" sz="3600" i="1" smtClean="0"/>
              <a:t>Mandar a la porra </a:t>
            </a:r>
            <a:endParaRPr lang="es-ES_tradnl" sz="3600" i="1" smtClean="0"/>
          </a:p>
        </p:txBody>
      </p:sp>
      <p:sp>
        <p:nvSpPr>
          <p:cNvPr id="35843" name="Rectangle 3"/>
          <p:cNvSpPr>
            <a:spLocks noGrp="1" noChangeArrowheads="1"/>
          </p:cNvSpPr>
          <p:nvPr>
            <p:ph type="body" idx="1"/>
          </p:nvPr>
        </p:nvSpPr>
        <p:spPr>
          <a:xfrm>
            <a:off x="1700213" y="1800225"/>
            <a:ext cx="6624637" cy="4248150"/>
          </a:xfrm>
        </p:spPr>
        <p:txBody>
          <a:bodyPr/>
          <a:lstStyle/>
          <a:p>
            <a:pPr marL="0" indent="0" eaLnBrk="1" hangingPunct="1"/>
            <a:r>
              <a:rPr lang="es-ES" smtClean="0"/>
              <a:t>Antiguamente, en el ámbito militar, el soldado que ejecutaba el tambor mayor del regimiento llevaba un largo bastón, con el puño de plata y mucha historia detrás, al que se llamaba "porra". Por lo general, este bastón era clavado en un lugar alejado del campamento y señalaba el lugar al que debía acudir el soldado que era castigado con arresto: "Vaya usted a la porra", le gritaba el oficial y el soldado, efectivamente, se dirigía a ese lugar y permanecía allí durante el tiempo que se mantenía el castigo. Posteriormente, fue cambiada la forma de castigo, pero la expresión mandar a la porra quedó en el uso del lenguaje del pueblo con un matiz netamente despectivo.</a:t>
            </a:r>
            <a:endParaRPr lang="es-ES_tradnl" smtClean="0"/>
          </a:p>
        </p:txBody>
      </p:sp>
      <p:pic>
        <p:nvPicPr>
          <p:cNvPr id="35844" name="Picture 5" descr="porra"/>
          <p:cNvPicPr>
            <a:picLocks noChangeAspect="1" noChangeArrowheads="1"/>
          </p:cNvPicPr>
          <p:nvPr/>
        </p:nvPicPr>
        <p:blipFill>
          <a:blip r:embed="rId2"/>
          <a:srcRect/>
          <a:stretch>
            <a:fillRect/>
          </a:stretch>
        </p:blipFill>
        <p:spPr bwMode="auto">
          <a:xfrm>
            <a:off x="8396288" y="2232025"/>
            <a:ext cx="2117725" cy="3067050"/>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p:spPr>
        <p:txBody>
          <a:bodyPr/>
          <a:lstStyle/>
          <a:p>
            <a:pPr eaLnBrk="1" hangingPunct="1"/>
            <a:r>
              <a:rPr lang="es-ES" sz="3600" i="1" smtClean="0"/>
              <a:t>Meterse en camisa de once varas</a:t>
            </a:r>
            <a:endParaRPr lang="es-ES_tradnl" sz="3600" i="1" smtClean="0"/>
          </a:p>
        </p:txBody>
      </p:sp>
      <p:sp>
        <p:nvSpPr>
          <p:cNvPr id="36867" name="Rectangle 3"/>
          <p:cNvSpPr>
            <a:spLocks noGrp="1" noChangeArrowheads="1"/>
          </p:cNvSpPr>
          <p:nvPr>
            <p:ph type="body" idx="1"/>
          </p:nvPr>
        </p:nvSpPr>
        <p:spPr>
          <a:xfrm>
            <a:off x="1700213" y="2016125"/>
            <a:ext cx="8567737" cy="3795713"/>
          </a:xfrm>
        </p:spPr>
        <p:txBody>
          <a:bodyPr/>
          <a:lstStyle/>
          <a:p>
            <a:pPr marL="0" indent="0" eaLnBrk="1" hangingPunct="1"/>
            <a:r>
              <a:rPr lang="es-ES" sz="2000" smtClean="0"/>
              <a:t>La frase tuvo su origen en el ritual de adopción de un niño, en la Edad Media. El padre adoptante debía meter al niño adoptado dentro de una manga muy holgada de una camisa de gran tamaño tejida al efecto, sacando al pequeño por la cabeza o cuello de la prenda. Una vez recuperado el niño, el padre le daba un fuerte beso en la frente como prueba de su paternidad aceptada. La vara(835,9 mm) era una barra de madera o metal que servia para medir cualquier cosa y la alusión a las once varas es para exagerar la dimensión de la camisa que, si bien era grande, no podía medir tanto como once varas (serian mas de nueve metros). La expresión se aplica para advertir sobre la inconveniencia de complicarse innecesariamente la vida.</a:t>
            </a:r>
            <a:endParaRPr lang="es-ES_tradnl" sz="2000" smtClean="0"/>
          </a:p>
        </p:txBody>
      </p:sp>
    </p:spTree>
  </p:cSld>
  <p:clrMapOvr>
    <a:masterClrMapping/>
  </p:clrMapOvr>
  <p:transition spd="med">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noFill/>
        </p:spPr>
        <p:txBody>
          <a:bodyPr/>
          <a:lstStyle/>
          <a:p>
            <a:pPr eaLnBrk="1" hangingPunct="1"/>
            <a:r>
              <a:rPr lang="es-ES" sz="3600" i="1" smtClean="0"/>
              <a:t>Ni chicha ni limoná</a:t>
            </a:r>
            <a:endParaRPr lang="es-ES_tradnl" sz="3600" i="1" smtClean="0"/>
          </a:p>
        </p:txBody>
      </p:sp>
      <p:sp>
        <p:nvSpPr>
          <p:cNvPr id="37891" name="Rectangle 3"/>
          <p:cNvSpPr>
            <a:spLocks noGrp="1" noChangeArrowheads="1"/>
          </p:cNvSpPr>
          <p:nvPr>
            <p:ph type="body" idx="1"/>
          </p:nvPr>
        </p:nvSpPr>
        <p:spPr>
          <a:xfrm>
            <a:off x="1843088" y="2089150"/>
            <a:ext cx="5976937" cy="3311525"/>
          </a:xfrm>
        </p:spPr>
        <p:txBody>
          <a:bodyPr/>
          <a:lstStyle/>
          <a:p>
            <a:pPr marL="0" indent="0" eaLnBrk="1" hangingPunct="1">
              <a:lnSpc>
                <a:spcPct val="90000"/>
              </a:lnSpc>
            </a:pPr>
            <a:r>
              <a:rPr lang="es-ES" sz="2000" smtClean="0"/>
              <a:t>Equivale a decir no vale para nada. Además, esta expresión se usa en el sentido de no ser una cosa ni otra. La chicha, según el diccionario, es la voz que desde antiguo se emplea en el lenguaje infantil para designar la carne comestible. Pero chicha también es una bebida alcohólica que resulta de la fermentación del maíz en agua azucarada. De este licor, muy común en los países de Centroamérica y Sudamérica, nace el dicho "ni chicha ni limoná",es decir, que no hay o no quedan ni bebidas alcohólicas ni refrescantes</a:t>
            </a:r>
            <a:endParaRPr lang="es-ES_tradnl" sz="2000" smtClean="0"/>
          </a:p>
        </p:txBody>
      </p:sp>
      <p:pic>
        <p:nvPicPr>
          <p:cNvPr id="37892" name="Picture 4"/>
          <p:cNvPicPr>
            <a:picLocks noChangeAspect="1" noChangeArrowheads="1"/>
          </p:cNvPicPr>
          <p:nvPr/>
        </p:nvPicPr>
        <p:blipFill>
          <a:blip r:embed="rId2"/>
          <a:srcRect/>
          <a:stretch>
            <a:fillRect/>
          </a:stretch>
        </p:blipFill>
        <p:spPr bwMode="auto">
          <a:xfrm>
            <a:off x="8027988" y="3168650"/>
            <a:ext cx="2571750" cy="1971675"/>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p:spPr>
        <p:txBody>
          <a:bodyPr/>
          <a:lstStyle/>
          <a:p>
            <a:pPr eaLnBrk="1" hangingPunct="1"/>
            <a:r>
              <a:rPr lang="es-ES" sz="3600" i="1" smtClean="0"/>
              <a:t>No hay tu tía</a:t>
            </a:r>
            <a:endParaRPr lang="es-ES_tradnl" sz="3600" i="1" smtClean="0"/>
          </a:p>
        </p:txBody>
      </p:sp>
      <p:sp>
        <p:nvSpPr>
          <p:cNvPr id="38915" name="Rectangle 3"/>
          <p:cNvSpPr>
            <a:spLocks noGrp="1" noChangeArrowheads="1"/>
          </p:cNvSpPr>
          <p:nvPr>
            <p:ph type="body" idx="1"/>
          </p:nvPr>
        </p:nvSpPr>
        <p:spPr>
          <a:xfrm>
            <a:off x="1843088" y="1944688"/>
            <a:ext cx="6048375" cy="3743325"/>
          </a:xfrm>
        </p:spPr>
        <p:txBody>
          <a:bodyPr/>
          <a:lstStyle/>
          <a:p>
            <a:pPr marL="0" indent="0" eaLnBrk="1" hangingPunct="1"/>
            <a:r>
              <a:rPr lang="es-ES" sz="2000" smtClean="0"/>
              <a:t>Tiene su origen en un ungüento medicinal que en épocas pasadas se aplicaba como remedio para todos los males y que se llamaba atutía o tuthía, vocablos que derivan del árabe altutiyà. El dicho “no hay tu tía”, que es una modificación de no hay atutía, se empleaba para indicar que una enfermedad no tenía remedio ni aplicando el virtuoso preparado.</a:t>
            </a:r>
            <a:endParaRPr lang="es-ES_tradnl" sz="2000" smtClean="0"/>
          </a:p>
        </p:txBody>
      </p:sp>
      <p:pic>
        <p:nvPicPr>
          <p:cNvPr id="38916" name="Picture 4"/>
          <p:cNvPicPr>
            <a:picLocks noChangeAspect="1" noChangeArrowheads="1"/>
          </p:cNvPicPr>
          <p:nvPr/>
        </p:nvPicPr>
        <p:blipFill>
          <a:blip r:embed="rId2"/>
          <a:srcRect/>
          <a:stretch>
            <a:fillRect/>
          </a:stretch>
        </p:blipFill>
        <p:spPr bwMode="auto">
          <a:xfrm>
            <a:off x="8180388" y="1944688"/>
            <a:ext cx="2143125" cy="2724150"/>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noFill/>
        </p:spPr>
        <p:txBody>
          <a:bodyPr/>
          <a:lstStyle/>
          <a:p>
            <a:pPr eaLnBrk="1" hangingPunct="1"/>
            <a:r>
              <a:rPr lang="es-ES" sz="3600" i="1" smtClean="0"/>
              <a:t>OK (cero killed)</a:t>
            </a:r>
            <a:endParaRPr lang="es-ES_tradnl" sz="3600" i="1" smtClean="0"/>
          </a:p>
        </p:txBody>
      </p:sp>
      <p:sp>
        <p:nvSpPr>
          <p:cNvPr id="39939" name="Rectangle 3"/>
          <p:cNvSpPr>
            <a:spLocks noGrp="1" noChangeArrowheads="1"/>
          </p:cNvSpPr>
          <p:nvPr>
            <p:ph type="body" idx="1"/>
          </p:nvPr>
        </p:nvSpPr>
        <p:spPr/>
        <p:txBody>
          <a:bodyPr/>
          <a:lstStyle/>
          <a:p>
            <a:pPr marL="0" indent="0" eaLnBrk="1" hangingPunct="1"/>
            <a:r>
              <a:rPr lang="es-ES" sz="2000" smtClean="0"/>
              <a:t>Durante la Guerra de Secesión, en los Estados Unidos,</a:t>
            </a:r>
            <a:br>
              <a:rPr lang="es-ES" sz="2000" smtClean="0"/>
            </a:br>
            <a:r>
              <a:rPr lang="es-ES" sz="2000" smtClean="0"/>
              <a:t>cuando regresaban las tropas a sus cuarteles sin tener ninguna baja, en una gran pizarra se escribía OK (cero killed).De ahí proviene la expresión "OK" que actualmente se usa para decir que "todo está bien"...</a:t>
            </a:r>
            <a:br>
              <a:rPr lang="es-ES" sz="2000" smtClean="0"/>
            </a:br>
            <a:endParaRPr lang="es-ES_tradnl" sz="2000" smtClean="0"/>
          </a:p>
        </p:txBody>
      </p:sp>
      <p:pic>
        <p:nvPicPr>
          <p:cNvPr id="39940" name="Picture 4" descr="lee5"/>
          <p:cNvPicPr>
            <a:picLocks noChangeAspect="1" noChangeArrowheads="1"/>
          </p:cNvPicPr>
          <p:nvPr/>
        </p:nvPicPr>
        <p:blipFill>
          <a:blip r:embed="rId2"/>
          <a:srcRect/>
          <a:stretch>
            <a:fillRect/>
          </a:stretch>
        </p:blipFill>
        <p:spPr bwMode="auto">
          <a:xfrm>
            <a:off x="3643313" y="3744913"/>
            <a:ext cx="3322637" cy="2163762"/>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p:spPr>
        <p:txBody>
          <a:bodyPr/>
          <a:lstStyle/>
          <a:p>
            <a:pPr eaLnBrk="1" hangingPunct="1"/>
            <a:r>
              <a:rPr lang="es-ES" sz="3600" i="1" smtClean="0"/>
              <a:t>Pagar el pato</a:t>
            </a:r>
            <a:endParaRPr lang="es-ES_tradnl" sz="3600" i="1" smtClean="0"/>
          </a:p>
        </p:txBody>
      </p:sp>
      <p:sp>
        <p:nvSpPr>
          <p:cNvPr id="40963" name="Rectangle 3"/>
          <p:cNvSpPr>
            <a:spLocks noGrp="1" noChangeArrowheads="1"/>
          </p:cNvSpPr>
          <p:nvPr>
            <p:ph type="body" idx="1"/>
          </p:nvPr>
        </p:nvSpPr>
        <p:spPr>
          <a:xfrm>
            <a:off x="1771650" y="1728788"/>
            <a:ext cx="6048375" cy="4371975"/>
          </a:xfrm>
        </p:spPr>
        <p:txBody>
          <a:bodyPr/>
          <a:lstStyle/>
          <a:p>
            <a:pPr marL="0" indent="0" eaLnBrk="1" hangingPunct="1"/>
            <a:r>
              <a:rPr lang="es-ES" sz="2000" smtClean="0"/>
              <a:t>La frase fue utilizada por los cristianos viejos para burlarse de los judíos españoles.</a:t>
            </a:r>
          </a:p>
          <a:p>
            <a:pPr marL="0" indent="0" eaLnBrk="1" hangingPunct="1"/>
            <a:endParaRPr lang="es-ES" sz="2000" smtClean="0"/>
          </a:p>
          <a:p>
            <a:pPr marL="0" indent="0" eaLnBrk="1" hangingPunct="1"/>
            <a:r>
              <a:rPr lang="es-ES" sz="2000" smtClean="0"/>
              <a:t>La fe de éstos se mantenía a través del Pacto que era el vocablo utilizado para referirse al “concierto de Dios”.</a:t>
            </a:r>
          </a:p>
          <a:p>
            <a:pPr marL="0" indent="0" eaLnBrk="1" hangingPunct="1"/>
            <a:endParaRPr lang="es-ES" sz="2000" smtClean="0"/>
          </a:p>
          <a:p>
            <a:pPr marL="0" indent="0" eaLnBrk="1" hangingPunct="1"/>
            <a:r>
              <a:rPr lang="es-ES" sz="2000" smtClean="0"/>
              <a:t>Comoquiera que eran perseguidos por su fe y que estaban obligados a pagar unos impuestos especiales por el hecho de ser judíos, se construyó la frase con sentido irónico y burlesco. Se les decía: Aquí pagaréis el pato al jugar con el sonido y la escritura de ambos vocablos.</a:t>
            </a:r>
          </a:p>
        </p:txBody>
      </p:sp>
      <p:pic>
        <p:nvPicPr>
          <p:cNvPr id="40964" name="Picture 6"/>
          <p:cNvPicPr>
            <a:picLocks noChangeAspect="1" noChangeArrowheads="1"/>
          </p:cNvPicPr>
          <p:nvPr/>
        </p:nvPicPr>
        <p:blipFill>
          <a:blip r:embed="rId2"/>
          <a:srcRect/>
          <a:stretch>
            <a:fillRect/>
          </a:stretch>
        </p:blipFill>
        <p:spPr bwMode="auto">
          <a:xfrm>
            <a:off x="7891463" y="1793875"/>
            <a:ext cx="2657475" cy="2886075"/>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noFill/>
        </p:spPr>
        <p:txBody>
          <a:bodyPr/>
          <a:lstStyle/>
          <a:p>
            <a:pPr eaLnBrk="1" hangingPunct="1"/>
            <a:r>
              <a:rPr lang="es-ES" sz="3600" i="1" smtClean="0"/>
              <a:t>Para ti la perra gorda</a:t>
            </a:r>
            <a:endParaRPr lang="es-ES_tradnl" sz="3600" i="1" smtClean="0"/>
          </a:p>
        </p:txBody>
      </p:sp>
      <p:sp>
        <p:nvSpPr>
          <p:cNvPr id="41987" name="Rectangle 3"/>
          <p:cNvSpPr>
            <a:spLocks noGrp="1" noChangeArrowheads="1"/>
          </p:cNvSpPr>
          <p:nvPr>
            <p:ph type="body" idx="1"/>
          </p:nvPr>
        </p:nvSpPr>
        <p:spPr>
          <a:xfrm>
            <a:off x="1916113" y="1965325"/>
            <a:ext cx="8280400" cy="3795713"/>
          </a:xfrm>
        </p:spPr>
        <p:txBody>
          <a:bodyPr/>
          <a:lstStyle/>
          <a:p>
            <a:pPr marL="0" indent="0" eaLnBrk="1" hangingPunct="1"/>
            <a:r>
              <a:rPr lang="es-ES" sz="2000" smtClean="0"/>
              <a:t>En 1870 se acuño en España una moneda de 10 céntimos en la que en uno de sus lados había un león sosteniendo el escudo de España, pero era tan raquítico el animal que la gente lo llamo popularmente "perra“ (estaba tambien la de 5 centimos llamada "perra chica"). Esta frase se utiliza cuando harto de discutir con alguien y vista su cabezoneria,se le da la razón aun sin querer dársela o sin tenerla</a:t>
            </a:r>
          </a:p>
        </p:txBody>
      </p:sp>
      <p:pic>
        <p:nvPicPr>
          <p:cNvPr id="41988" name="Picture 6"/>
          <p:cNvPicPr>
            <a:picLocks noChangeAspect="1" noChangeArrowheads="1"/>
          </p:cNvPicPr>
          <p:nvPr/>
        </p:nvPicPr>
        <p:blipFill>
          <a:blip r:embed="rId2"/>
          <a:srcRect/>
          <a:stretch>
            <a:fillRect/>
          </a:stretch>
        </p:blipFill>
        <p:spPr bwMode="auto">
          <a:xfrm>
            <a:off x="4724400" y="4248150"/>
            <a:ext cx="2895600" cy="1447800"/>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noFill/>
        </p:spPr>
        <p:txBody>
          <a:bodyPr/>
          <a:lstStyle/>
          <a:p>
            <a:pPr eaLnBrk="1" hangingPunct="1"/>
            <a:r>
              <a:rPr lang="es-ES" sz="3600" i="1" smtClean="0"/>
              <a:t>Pasar la noche en blanco</a:t>
            </a:r>
            <a:endParaRPr lang="es-ES_tradnl" sz="3600" i="1" smtClean="0"/>
          </a:p>
        </p:txBody>
      </p:sp>
      <p:sp>
        <p:nvSpPr>
          <p:cNvPr id="43011" name="Rectangle 3"/>
          <p:cNvSpPr>
            <a:spLocks noGrp="1" noChangeArrowheads="1"/>
          </p:cNvSpPr>
          <p:nvPr>
            <p:ph type="body" idx="1"/>
          </p:nvPr>
        </p:nvSpPr>
        <p:spPr>
          <a:xfrm>
            <a:off x="1844675" y="2232025"/>
            <a:ext cx="6191250" cy="3363913"/>
          </a:xfrm>
        </p:spPr>
        <p:txBody>
          <a:bodyPr/>
          <a:lstStyle/>
          <a:p>
            <a:pPr marL="0" indent="0" eaLnBrk="1" hangingPunct="1"/>
            <a:r>
              <a:rPr lang="es-ES" sz="2000" smtClean="0"/>
              <a:t>El origen viene de cuando ciertas órdenes de caballería exigían al aspirante, pasar una noche en vigilia velando armas, antes de ser nombrados caballeros. Esa noche el caballero la pasaba vestido con una túnica de color blanco por lo que se decía “pasar la noche en blanco”. </a:t>
            </a:r>
          </a:p>
          <a:p>
            <a:pPr marL="0" indent="0" eaLnBrk="1" hangingPunct="1"/>
            <a:endParaRPr lang="es-ES_tradnl" sz="2000" smtClean="0"/>
          </a:p>
        </p:txBody>
      </p:sp>
      <p:pic>
        <p:nvPicPr>
          <p:cNvPr id="43012" name="Picture 4"/>
          <p:cNvPicPr>
            <a:picLocks noChangeAspect="1" noChangeArrowheads="1"/>
          </p:cNvPicPr>
          <p:nvPr/>
        </p:nvPicPr>
        <p:blipFill>
          <a:blip r:embed="rId2"/>
          <a:srcRect/>
          <a:stretch>
            <a:fillRect/>
          </a:stretch>
        </p:blipFill>
        <p:spPr bwMode="auto">
          <a:xfrm>
            <a:off x="7820025" y="2376488"/>
            <a:ext cx="2543175" cy="3324225"/>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noFill/>
        </p:spPr>
        <p:txBody>
          <a:bodyPr/>
          <a:lstStyle/>
          <a:p>
            <a:pPr eaLnBrk="1" hangingPunct="1"/>
            <a:r>
              <a:rPr lang="es-ES" sz="3600" i="1" smtClean="0"/>
              <a:t>Poner en tela de juicio</a:t>
            </a:r>
            <a:endParaRPr lang="es-ES_tradnl" sz="3600" i="1" smtClean="0"/>
          </a:p>
        </p:txBody>
      </p:sp>
      <p:sp>
        <p:nvSpPr>
          <p:cNvPr id="44035" name="Rectangle 3"/>
          <p:cNvSpPr>
            <a:spLocks noGrp="1" noChangeArrowheads="1"/>
          </p:cNvSpPr>
          <p:nvPr>
            <p:ph type="body" idx="1"/>
          </p:nvPr>
        </p:nvSpPr>
        <p:spPr>
          <a:xfrm>
            <a:off x="1771650" y="1800225"/>
            <a:ext cx="8280400" cy="3435350"/>
          </a:xfrm>
        </p:spPr>
        <p:txBody>
          <a:bodyPr/>
          <a:lstStyle/>
          <a:p>
            <a:pPr marL="0" indent="0" eaLnBrk="1" hangingPunct="1"/>
            <a:r>
              <a:rPr lang="es-ES" sz="2000" smtClean="0"/>
              <a:t>En el antiguo Derecho Procesal, poner en tela de juicio significaba que un caso estaba pendiente de averiguaciones previas para formar un asunto o resolverlo. En la expresión, la voz latina "tela" que significa empalizada, se usa con el significado de palestra, lugar cerrado para celebrar en él debates o discusiones. Dicho esto, la expresión "poner en tela de juicio",se dice cuando tenemos dudas acerca de la certeza, legalidad o éxito de una cosa.</a:t>
            </a:r>
            <a:endParaRPr lang="es-ES_tradnl" sz="2000" smtClean="0"/>
          </a:p>
        </p:txBody>
      </p:sp>
      <p:pic>
        <p:nvPicPr>
          <p:cNvPr id="44036" name="Picture 6"/>
          <p:cNvPicPr>
            <a:picLocks noChangeAspect="1" noChangeArrowheads="1"/>
          </p:cNvPicPr>
          <p:nvPr/>
        </p:nvPicPr>
        <p:blipFill>
          <a:blip r:embed="rId2"/>
          <a:srcRect/>
          <a:stretch>
            <a:fillRect/>
          </a:stretch>
        </p:blipFill>
        <p:spPr bwMode="auto">
          <a:xfrm>
            <a:off x="4291013" y="4103688"/>
            <a:ext cx="3543300" cy="1949450"/>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p:spPr>
        <p:txBody>
          <a:bodyPr/>
          <a:lstStyle/>
          <a:p>
            <a:pPr eaLnBrk="1" hangingPunct="1"/>
            <a:r>
              <a:rPr lang="es-ES" sz="3600" i="1" smtClean="0"/>
              <a:t>Poner la mano en el fuego</a:t>
            </a:r>
            <a:endParaRPr lang="es-ES_tradnl" sz="3600" i="1" smtClean="0"/>
          </a:p>
        </p:txBody>
      </p:sp>
      <p:sp>
        <p:nvSpPr>
          <p:cNvPr id="45059" name="Rectangle 3"/>
          <p:cNvSpPr>
            <a:spLocks noGrp="1" noChangeArrowheads="1"/>
          </p:cNvSpPr>
          <p:nvPr>
            <p:ph type="body" idx="1"/>
          </p:nvPr>
        </p:nvSpPr>
        <p:spPr>
          <a:xfrm>
            <a:off x="1771650" y="2447925"/>
            <a:ext cx="8496300" cy="3529013"/>
          </a:xfrm>
        </p:spPr>
        <p:txBody>
          <a:bodyPr/>
          <a:lstStyle/>
          <a:p>
            <a:pPr marL="0" indent="0" eaLnBrk="1" hangingPunct="1"/>
            <a:r>
              <a:rPr lang="es-ES" sz="2000" smtClean="0"/>
              <a:t>La procedencia de este dicho, que se utiliza para manifestar el respaldo total a alguien o algo, se remonta a la época en la que se practicaba el llamado juicio de Dios. También conocida como Ordalia, esta era una institución  jurídica que dictaminaba, atendiendo supuestos mandatos divinos, a inocencia o culpabilidad de una persona o cosa, acusadas de quebrantar las normas establecidas o cometer un pecado. Esta costumbre pagana se ejecutaba de formas muy diversas. No obstante, casi todas consistían en pruebas de fuego (sujetar hierros candentes, introducir las manos en la lumbre) si la persona salía de la prueba con pocas quemaduras, significaba que Dios la consideraba inocente y por tanto, no tenia que recibir ningún castigo</a:t>
            </a:r>
            <a:endParaRPr lang="es-ES_tradnl" sz="2000" smtClean="0"/>
          </a:p>
        </p:txBody>
      </p:sp>
      <p:pic>
        <p:nvPicPr>
          <p:cNvPr id="45060" name="Picture 5" descr="[mano+en+el+fuego.jpg]"/>
          <p:cNvPicPr>
            <a:picLocks noChangeAspect="1" noChangeArrowheads="1"/>
          </p:cNvPicPr>
          <p:nvPr/>
        </p:nvPicPr>
        <p:blipFill>
          <a:blip r:embed="rId2"/>
          <a:srcRect/>
          <a:stretch>
            <a:fillRect/>
          </a:stretch>
        </p:blipFill>
        <p:spPr bwMode="auto">
          <a:xfrm>
            <a:off x="8467725" y="68263"/>
            <a:ext cx="1903413" cy="2379662"/>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noFill/>
        </p:spPr>
        <p:txBody>
          <a:bodyPr/>
          <a:lstStyle/>
          <a:p>
            <a:pPr eaLnBrk="1" hangingPunct="1"/>
            <a:r>
              <a:rPr lang="es-ES" sz="3600" i="1" smtClean="0"/>
              <a:t>Poner pies en polvorosa. </a:t>
            </a:r>
            <a:endParaRPr lang="es-ES_tradnl" sz="3600" i="1" smtClean="0"/>
          </a:p>
        </p:txBody>
      </p:sp>
      <p:sp>
        <p:nvSpPr>
          <p:cNvPr id="46083" name="Rectangle 3"/>
          <p:cNvSpPr>
            <a:spLocks noGrp="1" noChangeArrowheads="1"/>
          </p:cNvSpPr>
          <p:nvPr>
            <p:ph type="body" idx="1"/>
          </p:nvPr>
        </p:nvSpPr>
        <p:spPr/>
        <p:txBody>
          <a:bodyPr/>
          <a:lstStyle/>
          <a:p>
            <a:pPr marL="0" indent="0" eaLnBrk="1" hangingPunct="1"/>
            <a:r>
              <a:rPr lang="es-ES" smtClean="0"/>
              <a:t>Utilizada para decir que alguien ha escapado con precipitación. Según algunos, la frase proviene de la nube de polvo que se formaba en los caminos antiguos cuando alguien pasaba por ellos muy rápidamente. Otros, sin embargo, fundan el dicho en el modo de hablar de los gitanos, en cuya jerga la palabra polvorosa significa calle.  </a:t>
            </a:r>
          </a:p>
          <a:p>
            <a:pPr marL="0" indent="0" eaLnBrk="1" hangingPunct="1"/>
            <a:endParaRPr lang="es-ES_tradnl" smtClean="0"/>
          </a:p>
        </p:txBody>
      </p:sp>
      <p:pic>
        <p:nvPicPr>
          <p:cNvPr id="46084" name="Picture 5" descr="203515229_b8040a59be"/>
          <p:cNvPicPr>
            <a:picLocks noChangeAspect="1" noChangeArrowheads="1"/>
          </p:cNvPicPr>
          <p:nvPr/>
        </p:nvPicPr>
        <p:blipFill>
          <a:blip r:embed="rId2"/>
          <a:srcRect/>
          <a:stretch>
            <a:fillRect/>
          </a:stretch>
        </p:blipFill>
        <p:spPr bwMode="auto">
          <a:xfrm>
            <a:off x="3859213" y="3313113"/>
            <a:ext cx="2562225" cy="2674937"/>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p:spPr>
        <p:txBody>
          <a:bodyPr/>
          <a:lstStyle/>
          <a:p>
            <a:pPr eaLnBrk="1" hangingPunct="1"/>
            <a:r>
              <a:rPr lang="es-ES" sz="3600" i="1" smtClean="0"/>
              <a:t>Ponerse las botas</a:t>
            </a:r>
            <a:endParaRPr lang="es-ES_tradnl" sz="3600" i="1" smtClean="0"/>
          </a:p>
        </p:txBody>
      </p:sp>
      <p:sp>
        <p:nvSpPr>
          <p:cNvPr id="47107" name="Rectangle 3"/>
          <p:cNvSpPr>
            <a:spLocks noGrp="1" noChangeArrowheads="1"/>
          </p:cNvSpPr>
          <p:nvPr>
            <p:ph type="body" idx="1"/>
          </p:nvPr>
        </p:nvSpPr>
        <p:spPr/>
        <p:txBody>
          <a:bodyPr/>
          <a:lstStyle/>
          <a:p>
            <a:pPr marL="0" indent="0" eaLnBrk="1" hangingPunct="1"/>
            <a:r>
              <a:rPr lang="es-ES" smtClean="0"/>
              <a:t>    Se dice para manifestar lo excelente de un negocio o una comida. En la antigüedad los pobres iban descalzos o calzados con alpargatas, mientras que los ricos llevaban botas, entre otras razones para montar a caballo. De aquí que el hecho de "ponerse las botas" se relacione con algo bueno y provechoso.</a:t>
            </a:r>
          </a:p>
        </p:txBody>
      </p:sp>
      <p:pic>
        <p:nvPicPr>
          <p:cNvPr id="47108" name="Picture 4" descr="500_035463_1"/>
          <p:cNvPicPr>
            <a:picLocks noChangeAspect="1" noChangeArrowheads="1"/>
          </p:cNvPicPr>
          <p:nvPr/>
        </p:nvPicPr>
        <p:blipFill>
          <a:blip r:embed="rId2"/>
          <a:srcRect/>
          <a:stretch>
            <a:fillRect/>
          </a:stretch>
        </p:blipFill>
        <p:spPr bwMode="auto">
          <a:xfrm>
            <a:off x="4651375" y="3095625"/>
            <a:ext cx="2206625" cy="2957513"/>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noFill/>
        </p:spPr>
        <p:txBody>
          <a:bodyPr/>
          <a:lstStyle/>
          <a:p>
            <a:pPr eaLnBrk="1" hangingPunct="1"/>
            <a:r>
              <a:rPr lang="es-ES" sz="3600" i="1" smtClean="0"/>
              <a:t>Quedarse sin blanca</a:t>
            </a:r>
            <a:endParaRPr lang="es-ES_tradnl" sz="3600" i="1" smtClean="0"/>
          </a:p>
        </p:txBody>
      </p:sp>
      <p:sp>
        <p:nvSpPr>
          <p:cNvPr id="48131" name="Rectangle 3"/>
          <p:cNvSpPr>
            <a:spLocks noGrp="1" noChangeArrowheads="1"/>
          </p:cNvSpPr>
          <p:nvPr>
            <p:ph type="body" idx="1"/>
          </p:nvPr>
        </p:nvSpPr>
        <p:spPr>
          <a:xfrm>
            <a:off x="1700213" y="2232025"/>
            <a:ext cx="7632700" cy="3363913"/>
          </a:xfrm>
        </p:spPr>
        <p:txBody>
          <a:bodyPr/>
          <a:lstStyle/>
          <a:p>
            <a:pPr marL="0" indent="0" eaLnBrk="1" hangingPunct="1"/>
            <a:r>
              <a:rPr lang="es-ES" sz="2000" smtClean="0"/>
              <a:t>La blanca era una moneda castellana de plata, que se acuñó</a:t>
            </a:r>
            <a:br>
              <a:rPr lang="es-ES" sz="2000" smtClean="0"/>
            </a:br>
            <a:r>
              <a:rPr lang="es-ES" sz="2000" smtClean="0"/>
              <a:t>por primera vez en tiempos de Pedro I (1334-1369).</a:t>
            </a:r>
            <a:endParaRPr lang="es-ES_tradnl" sz="2000" smtClean="0"/>
          </a:p>
        </p:txBody>
      </p:sp>
      <p:pic>
        <p:nvPicPr>
          <p:cNvPr id="48132" name="Picture 4" descr="Blanca real_pedroI"/>
          <p:cNvPicPr>
            <a:picLocks noChangeAspect="1" noChangeArrowheads="1"/>
          </p:cNvPicPr>
          <p:nvPr/>
        </p:nvPicPr>
        <p:blipFill>
          <a:blip r:embed="rId2"/>
          <a:srcRect/>
          <a:stretch>
            <a:fillRect/>
          </a:stretch>
        </p:blipFill>
        <p:spPr bwMode="auto">
          <a:xfrm>
            <a:off x="4364038" y="3384550"/>
            <a:ext cx="3810000" cy="1866900"/>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p:spPr>
        <p:txBody>
          <a:bodyPr/>
          <a:lstStyle/>
          <a:p>
            <a:pPr eaLnBrk="1" hangingPunct="1"/>
            <a:r>
              <a:rPr lang="es-ES" sz="3600" i="1" smtClean="0"/>
              <a:t>Salvarse por los pelos</a:t>
            </a:r>
            <a:endParaRPr lang="es-ES_tradnl" sz="3600" i="1" smtClean="0"/>
          </a:p>
        </p:txBody>
      </p:sp>
      <p:sp>
        <p:nvSpPr>
          <p:cNvPr id="49155" name="Rectangle 3"/>
          <p:cNvSpPr>
            <a:spLocks noGrp="1" noChangeArrowheads="1"/>
          </p:cNvSpPr>
          <p:nvPr>
            <p:ph type="body" idx="1"/>
          </p:nvPr>
        </p:nvSpPr>
        <p:spPr>
          <a:xfrm>
            <a:off x="1843088" y="2232025"/>
            <a:ext cx="5400675" cy="3579813"/>
          </a:xfrm>
        </p:spPr>
        <p:txBody>
          <a:bodyPr/>
          <a:lstStyle/>
          <a:p>
            <a:pPr marL="0" indent="0" eaLnBrk="1" hangingPunct="1"/>
            <a:r>
              <a:rPr lang="es-ES" sz="2000" smtClean="0"/>
              <a:t>Antiguamente muchos marineros no sabían nadar. Era costumbre que se dejaran el pelo largo para que si caían a la mar los agarraran "por los pelos" para salvarlos. </a:t>
            </a:r>
          </a:p>
          <a:p>
            <a:pPr marL="0" indent="0" eaLnBrk="1" hangingPunct="1"/>
            <a:endParaRPr lang="es-ES_tradnl" sz="2000" smtClean="0"/>
          </a:p>
        </p:txBody>
      </p:sp>
      <p:pic>
        <p:nvPicPr>
          <p:cNvPr id="49156" name="Picture 4" descr="Luz_1_marinero"/>
          <p:cNvPicPr>
            <a:picLocks noChangeAspect="1" noChangeArrowheads="1"/>
          </p:cNvPicPr>
          <p:nvPr/>
        </p:nvPicPr>
        <p:blipFill>
          <a:blip r:embed="rId2"/>
          <a:srcRect/>
          <a:stretch>
            <a:fillRect/>
          </a:stretch>
        </p:blipFill>
        <p:spPr bwMode="auto">
          <a:xfrm>
            <a:off x="7675563" y="2160588"/>
            <a:ext cx="2381250" cy="330517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noFill/>
        </p:spPr>
        <p:txBody>
          <a:bodyPr/>
          <a:lstStyle/>
          <a:p>
            <a:pPr eaLnBrk="1" hangingPunct="1"/>
            <a:r>
              <a:rPr lang="es-ES" sz="3600" i="1" smtClean="0"/>
              <a:t>Ser un cafre</a:t>
            </a:r>
            <a:endParaRPr lang="es-ES_tradnl" sz="3600" i="1" smtClean="0"/>
          </a:p>
        </p:txBody>
      </p:sp>
      <p:sp>
        <p:nvSpPr>
          <p:cNvPr id="50179" name="Rectangle 3"/>
          <p:cNvSpPr>
            <a:spLocks noGrp="1" noChangeArrowheads="1"/>
          </p:cNvSpPr>
          <p:nvPr>
            <p:ph type="body" idx="1"/>
          </p:nvPr>
        </p:nvSpPr>
        <p:spPr>
          <a:xfrm>
            <a:off x="1987550" y="1728788"/>
            <a:ext cx="5545138" cy="4371975"/>
          </a:xfrm>
        </p:spPr>
        <p:txBody>
          <a:bodyPr/>
          <a:lstStyle/>
          <a:p>
            <a:pPr marL="0" indent="0" eaLnBrk="1" hangingPunct="1"/>
            <a:r>
              <a:rPr lang="es-ES" sz="2000" smtClean="0"/>
              <a:t>El apelativo cafre se aplica a toda persona o situación que encarna lo opuesto a la civilización y la cultura. En realidad, se llaman cafres a los habitantes de Cafreria o País de los Cafres, grupo de pueblos bantúes que habitaban la región oriental de África del Sur, en El Cabo Natal. La cafreria es un nombre de origen árabe con el que los geógrafos de los siglos XVII y XVIII denominaban a la parte de África situada al sur del Ecuador poblada por infieles, es decir, no musulmanes</a:t>
            </a:r>
            <a:endParaRPr lang="es-ES_tradnl" sz="2000" smtClean="0"/>
          </a:p>
        </p:txBody>
      </p:sp>
      <p:pic>
        <p:nvPicPr>
          <p:cNvPr id="50180" name="Picture 4"/>
          <p:cNvPicPr>
            <a:picLocks noChangeAspect="1" noChangeArrowheads="1"/>
          </p:cNvPicPr>
          <p:nvPr/>
        </p:nvPicPr>
        <p:blipFill>
          <a:blip r:embed="rId2"/>
          <a:srcRect/>
          <a:stretch>
            <a:fillRect/>
          </a:stretch>
        </p:blipFill>
        <p:spPr bwMode="auto">
          <a:xfrm>
            <a:off x="7675563" y="1439863"/>
            <a:ext cx="2686050" cy="3686175"/>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p:spPr>
        <p:txBody>
          <a:bodyPr/>
          <a:lstStyle/>
          <a:p>
            <a:pPr eaLnBrk="1" hangingPunct="1"/>
            <a:r>
              <a:rPr lang="es-ES" sz="3600" i="1" smtClean="0"/>
              <a:t>Ser chivo expiatorio</a:t>
            </a:r>
            <a:br>
              <a:rPr lang="es-ES" sz="3600" i="1" smtClean="0"/>
            </a:br>
            <a:endParaRPr lang="es-ES_tradnl" sz="3600" i="1" smtClean="0"/>
          </a:p>
        </p:txBody>
      </p:sp>
      <p:sp>
        <p:nvSpPr>
          <p:cNvPr id="51203" name="Rectangle 3"/>
          <p:cNvSpPr>
            <a:spLocks noGrp="1" noChangeArrowheads="1"/>
          </p:cNvSpPr>
          <p:nvPr>
            <p:ph type="body" idx="1"/>
          </p:nvPr>
        </p:nvSpPr>
        <p:spPr>
          <a:xfrm>
            <a:off x="1916113" y="2160588"/>
            <a:ext cx="8424862" cy="3867150"/>
          </a:xfrm>
        </p:spPr>
        <p:txBody>
          <a:bodyPr/>
          <a:lstStyle/>
          <a:p>
            <a:pPr marL="0" indent="0" eaLnBrk="1" hangingPunct="1">
              <a:lnSpc>
                <a:spcPct val="90000"/>
              </a:lnSpc>
            </a:pPr>
            <a:r>
              <a:rPr lang="es-ES" smtClean="0"/>
              <a:t>Este dicho proviene de una práctica ritual de los antiguos judíos, por la que el Gran Sacerdote, purificado y vestido de blanco para la celebración del Día de la Expiación ("purificación de las culpas por medio de un sacrificio") elegía dos machos cabríos, echaba a suerte el sacrificio de uno, en nombre del pueblo de Israel y ponía las manos sobre la cabeza del animal elegido -llamado el Azazel- al que se le imputaban todos los pecados y abominaciones del pueblo israelita.</a:t>
            </a:r>
          </a:p>
          <a:p>
            <a:pPr marL="0" indent="0" eaLnBrk="1" hangingPunct="1">
              <a:lnSpc>
                <a:spcPct val="90000"/>
              </a:lnSpc>
            </a:pPr>
            <a:endParaRPr lang="es-ES" smtClean="0"/>
          </a:p>
          <a:p>
            <a:pPr marL="0" indent="0" eaLnBrk="1" hangingPunct="1">
              <a:lnSpc>
                <a:spcPct val="90000"/>
              </a:lnSpc>
            </a:pPr>
            <a:r>
              <a:rPr lang="es-ES" smtClean="0"/>
              <a:t>Luego de esta ceremonia, el macho sobreviviente era devuelto al campo por un acólito y abandonado a su suerte, en el valle de Tofet, donde la gente lo perseguía entre gritos, insultos y pedradas.</a:t>
            </a:r>
          </a:p>
          <a:p>
            <a:pPr marL="0" indent="0" eaLnBrk="1" hangingPunct="1">
              <a:lnSpc>
                <a:spcPct val="90000"/>
              </a:lnSpc>
            </a:pPr>
            <a:endParaRPr lang="es-ES" smtClean="0"/>
          </a:p>
          <a:p>
            <a:pPr marL="0" indent="0" eaLnBrk="1" hangingPunct="1">
              <a:lnSpc>
                <a:spcPct val="90000"/>
              </a:lnSpc>
            </a:pPr>
            <a:r>
              <a:rPr lang="es-ES" smtClean="0"/>
              <a:t>Por extensión, la expresión ser el chivo expiatorio adquirió entre nosotros el valor de hacer caer una culpa colectiva sobre alguien en particular, aun cuando no siempre éste haya sido el responsable de tal falta.</a:t>
            </a:r>
          </a:p>
        </p:txBody>
      </p:sp>
      <p:pic>
        <p:nvPicPr>
          <p:cNvPr id="51204" name="Picture 4" descr="chivo_expiatorio"/>
          <p:cNvPicPr>
            <a:picLocks noChangeAspect="1" noChangeArrowheads="1"/>
          </p:cNvPicPr>
          <p:nvPr/>
        </p:nvPicPr>
        <p:blipFill>
          <a:blip r:embed="rId2"/>
          <a:srcRect/>
          <a:stretch>
            <a:fillRect/>
          </a:stretch>
        </p:blipFill>
        <p:spPr bwMode="auto">
          <a:xfrm>
            <a:off x="7742238" y="0"/>
            <a:ext cx="2857500" cy="2057400"/>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noFill/>
        </p:spPr>
        <p:txBody>
          <a:bodyPr/>
          <a:lstStyle/>
          <a:p>
            <a:pPr eaLnBrk="1" hangingPunct="1"/>
            <a:r>
              <a:rPr lang="es-ES" sz="3600" i="1" smtClean="0"/>
              <a:t>Tienes mas cuento que Calleja</a:t>
            </a:r>
            <a:endParaRPr lang="es-ES_tradnl" sz="3600" i="1" smtClean="0"/>
          </a:p>
        </p:txBody>
      </p:sp>
      <p:sp>
        <p:nvSpPr>
          <p:cNvPr id="52227" name="Rectangle 3"/>
          <p:cNvSpPr>
            <a:spLocks noGrp="1" noChangeArrowheads="1"/>
          </p:cNvSpPr>
          <p:nvPr>
            <p:ph type="body" idx="1"/>
          </p:nvPr>
        </p:nvSpPr>
        <p:spPr>
          <a:xfrm>
            <a:off x="1916113" y="1871663"/>
            <a:ext cx="8135937" cy="3076575"/>
          </a:xfrm>
        </p:spPr>
        <p:txBody>
          <a:bodyPr/>
          <a:lstStyle/>
          <a:p>
            <a:pPr marL="0" indent="0" eaLnBrk="1" hangingPunct="1"/>
            <a:r>
              <a:rPr lang="es-ES" smtClean="0"/>
              <a:t>Saturnino Calleja Fernández (Burgos 1853-Madrid 1915) era un editor, pedagogo y escritor español, eran conocidos los giros que les daba a los cuentos populares, por ejemplo el soldadito de plomo cobraba vida por devoción a la Virgen del Pilar, el Barón de Munchaunnsen paso a llamarse el Barón de la Castaña etc..etc..a la famosa coletilla Comieron perdices y fueron felices Calleja añadió; y a mi no me dieron porque no quisieron. Se dice que alguien tiene mas cuento que Calleja, cuando tiende a exagerar las cosas o inventárselas</a:t>
            </a:r>
            <a:endParaRPr lang="es-ES_tradnl" smtClean="0"/>
          </a:p>
        </p:txBody>
      </p:sp>
      <p:pic>
        <p:nvPicPr>
          <p:cNvPr id="52228" name="Picture 4" descr="calleja"/>
          <p:cNvPicPr>
            <a:picLocks noChangeAspect="1" noChangeArrowheads="1"/>
          </p:cNvPicPr>
          <p:nvPr/>
        </p:nvPicPr>
        <p:blipFill>
          <a:blip r:embed="rId2"/>
          <a:srcRect/>
          <a:stretch>
            <a:fillRect/>
          </a:stretch>
        </p:blipFill>
        <p:spPr bwMode="auto">
          <a:xfrm>
            <a:off x="6091238" y="3960813"/>
            <a:ext cx="4191000" cy="1905000"/>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p:spPr>
        <p:txBody>
          <a:bodyPr/>
          <a:lstStyle/>
          <a:p>
            <a:pPr eaLnBrk="1" hangingPunct="1"/>
            <a:r>
              <a:rPr lang="es-ES" sz="3600" i="1" smtClean="0"/>
              <a:t>Tener muchas ínfulas </a:t>
            </a:r>
            <a:endParaRPr lang="es-ES_tradnl" sz="3600" i="1" smtClean="0"/>
          </a:p>
        </p:txBody>
      </p:sp>
      <p:sp>
        <p:nvSpPr>
          <p:cNvPr id="53251" name="Rectangle 3"/>
          <p:cNvSpPr>
            <a:spLocks noGrp="1" noChangeArrowheads="1"/>
          </p:cNvSpPr>
          <p:nvPr>
            <p:ph type="body" idx="1"/>
          </p:nvPr>
        </p:nvSpPr>
        <p:spPr>
          <a:xfrm>
            <a:off x="1700213" y="1800225"/>
            <a:ext cx="7199312" cy="3795713"/>
          </a:xfrm>
        </p:spPr>
        <p:txBody>
          <a:bodyPr/>
          <a:lstStyle/>
          <a:p>
            <a:pPr marL="0" indent="0" eaLnBrk="1" hangingPunct="1"/>
            <a:r>
              <a:rPr lang="es-ES" smtClean="0"/>
              <a:t>En la Antigüedad, se llamaban "ínfulas" a unas tiras o vendas de las que pendían dos cintas llamadas "vittae", una a cada lado de la cabeza. Las "ínfulas" se usaban arrolladas en la cabeza a manera de diadema o corona, y solían lucirlas los príncipes y sacerdotes paganos, como señal distintiva de su dignidad. Con estas "ínfulas" se adornaban también los altares y -en algunas ocasiones- las víctimas que eran llevadas al sacrificio. Pero cuantas más eran las ínfulas y mejor la calidad de su confección, más importante era considerada la persona que las portaba, por lo que, era muy común escuchar hablar de víctima de muchas ínfulas. Con el tiempo, el dicho pasó a designar a todo aquel que actúa con habitual vanidad y orgullo desmedidos y, por lo general, despreciando al prójimo.</a:t>
            </a:r>
            <a:endParaRPr lang="es-ES_tradnl" smtClean="0"/>
          </a:p>
        </p:txBody>
      </p:sp>
      <p:pic>
        <p:nvPicPr>
          <p:cNvPr id="53252" name="Picture 5" descr="infulas"/>
          <p:cNvPicPr>
            <a:picLocks noChangeAspect="1" noChangeArrowheads="1"/>
          </p:cNvPicPr>
          <p:nvPr/>
        </p:nvPicPr>
        <p:blipFill>
          <a:blip r:embed="rId2"/>
          <a:srcRect/>
          <a:stretch>
            <a:fillRect/>
          </a:stretch>
        </p:blipFill>
        <p:spPr bwMode="auto">
          <a:xfrm>
            <a:off x="8885238" y="1944688"/>
            <a:ext cx="1714500" cy="370522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noFill/>
        </p:spPr>
        <p:txBody>
          <a:bodyPr/>
          <a:lstStyle/>
          <a:p>
            <a:pPr eaLnBrk="1" hangingPunct="1"/>
            <a:r>
              <a:rPr lang="es-ES_tradnl" sz="3600" i="1" smtClean="0"/>
              <a:t>Tirar la casa por la ventana</a:t>
            </a:r>
          </a:p>
        </p:txBody>
      </p:sp>
      <p:sp>
        <p:nvSpPr>
          <p:cNvPr id="54275" name="Rectangle 3"/>
          <p:cNvSpPr>
            <a:spLocks noGrp="1" noChangeArrowheads="1"/>
          </p:cNvSpPr>
          <p:nvPr>
            <p:ph type="body" idx="1"/>
          </p:nvPr>
        </p:nvSpPr>
        <p:spPr>
          <a:xfrm>
            <a:off x="1916113" y="2108200"/>
            <a:ext cx="7632700" cy="3795713"/>
          </a:xfrm>
        </p:spPr>
        <p:txBody>
          <a:bodyPr/>
          <a:lstStyle/>
          <a:p>
            <a:pPr marL="0" indent="0" eaLnBrk="1" hangingPunct="1"/>
            <a:r>
              <a:rPr lang="es-ES" sz="2000" smtClean="0"/>
              <a:t>En el siglo XIX se impuso la costumbre de que a aquel que le tocaba la lotería, tiraba los enseres de su casa por la ventana… Literalmente los muebles se iban a la calle.</a:t>
            </a:r>
          </a:p>
          <a:p>
            <a:pPr marL="0" indent="0" eaLnBrk="1" hangingPunct="1"/>
            <a:endParaRPr lang="es-ES_tradnl" sz="2000" smtClean="0"/>
          </a:p>
        </p:txBody>
      </p:sp>
      <p:pic>
        <p:nvPicPr>
          <p:cNvPr id="54276" name="Picture 4"/>
          <p:cNvPicPr>
            <a:picLocks noChangeAspect="1" noChangeArrowheads="1"/>
          </p:cNvPicPr>
          <p:nvPr/>
        </p:nvPicPr>
        <p:blipFill>
          <a:blip r:embed="rId2"/>
          <a:srcRect/>
          <a:stretch>
            <a:fillRect/>
          </a:stretch>
        </p:blipFill>
        <p:spPr bwMode="auto">
          <a:xfrm>
            <a:off x="3282950" y="3600450"/>
            <a:ext cx="3048000" cy="2019300"/>
          </a:xfrm>
          <a:prstGeom prst="rect">
            <a:avLst/>
          </a:prstGeom>
          <a:noFill/>
          <a:ln w="57150" cmpd="thinThick">
            <a:noFill/>
            <a:miter lim="800000"/>
            <a:headEnd/>
            <a:tailEnd/>
          </a:ln>
        </p:spPr>
      </p:pic>
      <p:pic>
        <p:nvPicPr>
          <p:cNvPr id="54277" name="Picture 5"/>
          <p:cNvPicPr>
            <a:picLocks noChangeAspect="1" noChangeArrowheads="1"/>
          </p:cNvPicPr>
          <p:nvPr/>
        </p:nvPicPr>
        <p:blipFill>
          <a:blip r:embed="rId3"/>
          <a:srcRect/>
          <a:stretch>
            <a:fillRect/>
          </a:stretch>
        </p:blipFill>
        <p:spPr bwMode="auto">
          <a:xfrm>
            <a:off x="6883400" y="3240088"/>
            <a:ext cx="3238500" cy="2390775"/>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p:spPr>
        <p:txBody>
          <a:bodyPr/>
          <a:lstStyle/>
          <a:p>
            <a:pPr eaLnBrk="1" hangingPunct="1"/>
            <a:r>
              <a:rPr lang="es-ES" sz="3600" i="1" smtClean="0"/>
              <a:t>Tomar las de villadiego</a:t>
            </a:r>
            <a:endParaRPr lang="es-ES_tradnl" sz="3600" i="1" smtClean="0"/>
          </a:p>
        </p:txBody>
      </p:sp>
      <p:sp>
        <p:nvSpPr>
          <p:cNvPr id="55299" name="Rectangle 3"/>
          <p:cNvSpPr>
            <a:spLocks noGrp="1" noChangeArrowheads="1"/>
          </p:cNvSpPr>
          <p:nvPr>
            <p:ph type="body" idx="1"/>
          </p:nvPr>
        </p:nvSpPr>
        <p:spPr/>
        <p:txBody>
          <a:bodyPr/>
          <a:lstStyle/>
          <a:p>
            <a:pPr marL="0" indent="0" eaLnBrk="1" hangingPunct="1">
              <a:lnSpc>
                <a:spcPct val="80000"/>
              </a:lnSpc>
            </a:pPr>
            <a:endParaRPr lang="es-ES" sz="1600" smtClean="0"/>
          </a:p>
          <a:p>
            <a:pPr marL="0" indent="0" eaLnBrk="1" hangingPunct="1">
              <a:lnSpc>
                <a:spcPct val="80000"/>
              </a:lnSpc>
            </a:pPr>
            <a:r>
              <a:rPr lang="es-ES" sz="1600" smtClean="0"/>
              <a:t>    Si existe un dicho popular de origen español cuyo origen es controvertido, sin duda es este que nos ocupa ahora. Sobre lo que no se tiene ninguna duda es respecto de su antigüedad, ya que se lo menciona por primera vez en La Celestina, la célebre tragicomedia de Calisto y Melibea escrita en parte por Fernando de Rojas, donde se hace referencia a las "calzas de Villadiego". Pero los estudiosos no se ponen de acuerdo acerca de su procedencia: para algunos, alude a un determinado tipo de calzones -calzas- que se confeccionaban por entonces en el pueblo burgalés de Villadiego; para otros, evoca la figura del aventurero que llevaba ese apellido, quien por alguna razón que se desconoce, se vio obligado a escapar precipitadamente de determinado lugar. Existen otras versiones no menos contradictorias, una de las cuales sostiene que se refiere a las alforjas que se fabricaban en la ciudad de Villadiego, aludiendo a que éstas son lo primero que se toma cuando se huye de un lugar, pero en realidad, se trataría de las calzas, que sí son lo primero que uno toma en su huida. Pero sea como fuere, el significado de la frase tomarse las de Villadiego tiene en todos los casos el mismo sentido: huir, salir en estampida por efecto de una contingencia súbita e imprevista.</a:t>
            </a:r>
            <a:endParaRPr lang="es-ES_tradnl" sz="1600" smtClean="0"/>
          </a:p>
        </p:txBody>
      </p:sp>
    </p:spTree>
  </p:cSld>
  <p:clrMapOvr>
    <a:masterClrMapping/>
  </p:clrMapOvr>
  <p:transition spd="med">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noFill/>
        </p:spPr>
        <p:txBody>
          <a:bodyPr/>
          <a:lstStyle/>
          <a:p>
            <a:pPr eaLnBrk="1" hangingPunct="1"/>
            <a:r>
              <a:rPr lang="es-ES_tradnl" sz="3600" i="1" smtClean="0"/>
              <a:t>Tonto de capirote</a:t>
            </a:r>
          </a:p>
        </p:txBody>
      </p:sp>
      <p:sp>
        <p:nvSpPr>
          <p:cNvPr id="56323" name="Rectangle 3"/>
          <p:cNvSpPr>
            <a:spLocks noGrp="1" noChangeArrowheads="1"/>
          </p:cNvSpPr>
          <p:nvPr>
            <p:ph type="body" idx="1"/>
          </p:nvPr>
        </p:nvSpPr>
        <p:spPr>
          <a:xfrm>
            <a:off x="1916113" y="1944688"/>
            <a:ext cx="5543550" cy="3651250"/>
          </a:xfrm>
        </p:spPr>
        <p:txBody>
          <a:bodyPr/>
          <a:lstStyle/>
          <a:p>
            <a:pPr marL="0" indent="0" eaLnBrk="1" hangingPunct="1"/>
            <a:r>
              <a:rPr lang="es-ES_tradnl" sz="2000" smtClean="0"/>
              <a:t>Frase aplicada a la persona muy necia o incapaz. Según Unamuno, en un articulo publicado en 1923, decía que tonto de capirote "es el que con un capirote o bonete puntiagudo, hace de tonto en las fiestas. Es un tonto de alquiler y casi oficial"</a:t>
            </a:r>
          </a:p>
        </p:txBody>
      </p:sp>
      <p:pic>
        <p:nvPicPr>
          <p:cNvPr id="56324" name="Picture 4"/>
          <p:cNvPicPr>
            <a:picLocks noChangeAspect="1" noChangeArrowheads="1"/>
          </p:cNvPicPr>
          <p:nvPr/>
        </p:nvPicPr>
        <p:blipFill>
          <a:blip r:embed="rId2"/>
          <a:srcRect/>
          <a:stretch>
            <a:fillRect/>
          </a:stretch>
        </p:blipFill>
        <p:spPr bwMode="auto">
          <a:xfrm>
            <a:off x="7604125" y="1368425"/>
            <a:ext cx="2686050" cy="3810000"/>
          </a:xfrm>
          <a:prstGeom prst="rect">
            <a:avLst/>
          </a:prstGeom>
          <a:noFill/>
          <a:ln w="57150" cmpd="thinThick">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p:spPr>
        <p:txBody>
          <a:bodyPr/>
          <a:lstStyle/>
          <a:p>
            <a:pPr eaLnBrk="1" hangingPunct="1"/>
            <a:r>
              <a:rPr lang="es-ES" sz="3600" i="1" smtClean="0"/>
              <a:t>Verdades de perogrullo</a:t>
            </a:r>
            <a:endParaRPr lang="es-ES_tradnl" sz="3600" i="1" smtClean="0"/>
          </a:p>
        </p:txBody>
      </p:sp>
      <p:sp>
        <p:nvSpPr>
          <p:cNvPr id="57347" name="Rectangle 3"/>
          <p:cNvSpPr>
            <a:spLocks noGrp="1" noChangeArrowheads="1"/>
          </p:cNvSpPr>
          <p:nvPr>
            <p:ph type="body" idx="1"/>
          </p:nvPr>
        </p:nvSpPr>
        <p:spPr>
          <a:xfrm>
            <a:off x="1700213" y="1800225"/>
            <a:ext cx="8640762" cy="3795713"/>
          </a:xfrm>
        </p:spPr>
        <p:txBody>
          <a:bodyPr/>
          <a:lstStyle/>
          <a:p>
            <a:pPr marL="0" indent="0" eaLnBrk="1" hangingPunct="1"/>
            <a:r>
              <a:rPr lang="es-ES" smtClean="0"/>
              <a:t>    ¿Quién no ha hablado alguna vez de las verdades de Perogrullo? Pero... ¿sabemos realmente quién fue este personaje, si es que alguna vez existió? No puede afirmarse con certeza quién fue Perogrullo. Para algunos, fue un personaje quimérico; para otros, una persona de carne y hueso, asturiano para más datos. Sea como fuere, lo que no puede cuestionarse es el caudal de ingenio y gracejo encerrado en las célebres "verdades" que se atribuyen a este personaje, que a la mano cerrada le llamaba puño. Estas "verdades" formaron parte de coplas, muy cuidadosamente recopiladas y un autor tan afamado como Francisco de Quevedo y Villegas las intercaló en sus prosas. La incorporación en el uso coloquial de la expresión verdades de Perogrullo (en realidad, una deformación del nombre Pedrogrullo) se debe a la necesidad de expresar aquello que por evidente y consabido se hace ocioso anunciar.</a:t>
            </a:r>
          </a:p>
          <a:p>
            <a:pPr marL="0" indent="0" eaLnBrk="1" hangingPunct="1"/>
            <a:endParaRPr lang="es-ES_tradnl" smtClean="0"/>
          </a:p>
        </p:txBody>
      </p:sp>
    </p:spTree>
  </p:cSld>
  <p:clrMapOvr>
    <a:masterClrMapping/>
  </p:clrMapOvr>
  <p:transition spd="med">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noFill/>
        </p:spPr>
        <p:txBody>
          <a:bodyPr/>
          <a:lstStyle/>
          <a:p>
            <a:pPr eaLnBrk="1" hangingPunct="1"/>
            <a:r>
              <a:rPr lang="es-ES" sz="3600" i="1" smtClean="0"/>
              <a:t>Vete a hacer puñetas</a:t>
            </a:r>
            <a:endParaRPr lang="es-ES_tradnl" sz="3600" i="1" smtClean="0"/>
          </a:p>
        </p:txBody>
      </p:sp>
      <p:sp>
        <p:nvSpPr>
          <p:cNvPr id="58371" name="Rectangle 3"/>
          <p:cNvSpPr>
            <a:spLocks noGrp="1" noChangeArrowheads="1"/>
          </p:cNvSpPr>
          <p:nvPr>
            <p:ph type="body" idx="1"/>
          </p:nvPr>
        </p:nvSpPr>
        <p:spPr>
          <a:xfrm>
            <a:off x="1843088" y="1944688"/>
            <a:ext cx="8353425" cy="2952750"/>
          </a:xfrm>
        </p:spPr>
        <p:txBody>
          <a:bodyPr/>
          <a:lstStyle/>
          <a:p>
            <a:pPr marL="0" indent="0" eaLnBrk="1" hangingPunct="1"/>
            <a:r>
              <a:rPr lang="es-ES" sz="2000" smtClean="0"/>
              <a:t>La usamos cuando queremos despedir a alguien con desconsideración. Las puñetas son las bocamangas (la parte mas cercana de la manga) realizadas con bordados y puntillas, que adornaban algunas togas. Estos adornos eran realizados a mano con hilo, formando un tejido calado con flores y figuras. Era una labor muy delicada que implicaba la inversión de mucha paciencia, tiempo y dinero</a:t>
            </a:r>
            <a:endParaRPr lang="es-ES_tradnl" sz="2000" smtClean="0"/>
          </a:p>
        </p:txBody>
      </p:sp>
      <p:pic>
        <p:nvPicPr>
          <p:cNvPr id="58372" name="Picture 4" descr="1232623346_0"/>
          <p:cNvPicPr>
            <a:picLocks noChangeAspect="1" noChangeArrowheads="1"/>
          </p:cNvPicPr>
          <p:nvPr/>
        </p:nvPicPr>
        <p:blipFill>
          <a:blip r:embed="rId2"/>
          <a:srcRect/>
          <a:stretch>
            <a:fillRect/>
          </a:stretch>
        </p:blipFill>
        <p:spPr bwMode="auto">
          <a:xfrm>
            <a:off x="4724400" y="4032250"/>
            <a:ext cx="2857500" cy="1724025"/>
          </a:xfrm>
          <a:prstGeom prst="rect">
            <a:avLst/>
          </a:prstGeom>
          <a:noFill/>
          <a:ln w="9525">
            <a:noFill/>
            <a:miter lim="800000"/>
            <a:headEnd/>
            <a:tailEnd/>
          </a:ln>
        </p:spPr>
      </p:pic>
    </p:spTree>
  </p:cSld>
  <p:clrMapOvr>
    <a:masterClrMapping/>
  </p:clrMapOvr>
  <p:transition spd="med">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r>
              <a:rPr lang="es-ES_tradnl" sz="2400" smtClean="0"/>
              <a:t>Vete al Carajo</a:t>
            </a:r>
          </a:p>
        </p:txBody>
      </p:sp>
      <p:sp>
        <p:nvSpPr>
          <p:cNvPr id="59395" name="Rectangle 3"/>
          <p:cNvSpPr>
            <a:spLocks noGrp="1" noChangeArrowheads="1"/>
          </p:cNvSpPr>
          <p:nvPr>
            <p:ph type="body" idx="1"/>
          </p:nvPr>
        </p:nvSpPr>
        <p:spPr>
          <a:xfrm>
            <a:off x="1700213" y="1800225"/>
            <a:ext cx="4464050" cy="3795713"/>
          </a:xfrm>
        </p:spPr>
        <p:txBody>
          <a:bodyPr/>
          <a:lstStyle/>
          <a:p>
            <a:pPr marL="0" indent="0" eaLnBrk="1" hangingPunct="1"/>
            <a:r>
              <a:rPr lang="es-ES" b="1" smtClean="0"/>
              <a:t>“CARAJO</a:t>
            </a:r>
            <a:r>
              <a:rPr lang="es-ES" smtClean="0"/>
              <a:t>" se le llamaba  a la pequeña canastilla que se encontraba en lo alto del palo mayor  de las antiguas naves.</a:t>
            </a:r>
          </a:p>
          <a:p>
            <a:pPr marL="0" indent="0" eaLnBrk="1" hangingPunct="1"/>
            <a:r>
              <a:rPr lang="es-ES" smtClean="0"/>
              <a:t>Cuando un marinero cometía una falta se le mandaba al </a:t>
            </a:r>
            <a:r>
              <a:rPr lang="es-ES" b="1" smtClean="0"/>
              <a:t>Carajo</a:t>
            </a:r>
            <a:r>
              <a:rPr lang="es-ES" smtClean="0"/>
              <a:t> en señal de castigo.</a:t>
            </a:r>
          </a:p>
          <a:p>
            <a:pPr marL="0" indent="0" eaLnBrk="1" hangingPunct="1"/>
            <a:r>
              <a:rPr lang="es-ES" smtClean="0"/>
              <a:t>Hete aquí por qué cuando queremos perder de vista a alguien usamos la expresión:</a:t>
            </a:r>
          </a:p>
          <a:p>
            <a:pPr marL="0" indent="0" eaLnBrk="1" hangingPunct="1"/>
            <a:r>
              <a:rPr lang="es-ES" b="1" smtClean="0"/>
              <a:t>“VETE  AL CARAJO” </a:t>
            </a:r>
            <a:endParaRPr lang="es-ES_tradnl" b="1" smtClean="0"/>
          </a:p>
        </p:txBody>
      </p:sp>
      <p:sp>
        <p:nvSpPr>
          <p:cNvPr id="59396" name="AutoShape 4" descr="art22411image"/>
          <p:cNvSpPr>
            <a:spLocks noGrp="1" noChangeAspect="1" noChangeArrowheads="1"/>
          </p:cNvSpPr>
          <p:nvPr isPhoto="1"/>
        </p:nvSpPr>
        <p:spPr bwMode="auto">
          <a:xfrm>
            <a:off x="6380163" y="930275"/>
            <a:ext cx="4114800" cy="4973638"/>
          </a:xfrm>
          <a:prstGeom prst="roundRect">
            <a:avLst>
              <a:gd name="adj" fmla="val 27778"/>
            </a:avLst>
          </a:prstGeom>
          <a:blipFill dpi="0" rotWithShape="1">
            <a:blip r:embed="rId2"/>
            <a:srcRect/>
            <a:stretch>
              <a:fillRect/>
            </a:stretch>
          </a:blipFill>
          <a:ln w="57150" cmpd="thinThick">
            <a:solidFill>
              <a:srgbClr val="CC9900"/>
            </a:solidFill>
            <a:round/>
            <a:headEnd/>
            <a:tailEnd/>
          </a:ln>
        </p:spPr>
        <p:txBody>
          <a:bodyPr lIns="18000" tIns="10800" rIns="18000" bIns="10800" anchor="ctr"/>
          <a:lstStyle/>
          <a:p>
            <a:endParaRPr lang="es-ES"/>
          </a:p>
        </p:txBody>
      </p:sp>
      <p:grpSp>
        <p:nvGrpSpPr>
          <p:cNvPr id="2" name="Group 5"/>
          <p:cNvGrpSpPr>
            <a:grpSpLocks/>
          </p:cNvGrpSpPr>
          <p:nvPr/>
        </p:nvGrpSpPr>
        <p:grpSpPr bwMode="auto">
          <a:xfrm>
            <a:off x="6669088" y="1414463"/>
            <a:ext cx="2016125" cy="939800"/>
            <a:chOff x="839" y="787"/>
            <a:chExt cx="1270" cy="592"/>
          </a:xfrm>
        </p:grpSpPr>
        <p:sp>
          <p:nvSpPr>
            <p:cNvPr id="59398" name="AutoShape 6"/>
            <p:cNvSpPr>
              <a:spLocks noChangeArrowheads="1"/>
            </p:cNvSpPr>
            <p:nvPr/>
          </p:nvSpPr>
          <p:spPr bwMode="auto">
            <a:xfrm rot="1803369">
              <a:off x="1474" y="1162"/>
              <a:ext cx="635" cy="217"/>
            </a:xfrm>
            <a:prstGeom prst="rightArrow">
              <a:avLst>
                <a:gd name="adj1" fmla="val 34741"/>
                <a:gd name="adj2" fmla="val 116373"/>
              </a:avLst>
            </a:prstGeom>
            <a:solidFill>
              <a:srgbClr val="FFFF99"/>
            </a:solidFill>
            <a:ln w="57150" cmpd="thinThick">
              <a:solidFill>
                <a:srgbClr val="CC9900"/>
              </a:solidFill>
              <a:miter lim="800000"/>
              <a:headEnd/>
              <a:tailEnd/>
            </a:ln>
          </p:spPr>
          <p:txBody>
            <a:bodyPr wrap="none" lIns="18000" tIns="10800" rIns="18000" bIns="10800" anchor="ctr"/>
            <a:lstStyle/>
            <a:p>
              <a:endParaRPr lang="es-ES"/>
            </a:p>
          </p:txBody>
        </p:sp>
        <p:sp>
          <p:nvSpPr>
            <p:cNvPr id="59399" name="Oval 7"/>
            <p:cNvSpPr>
              <a:spLocks noChangeArrowheads="1"/>
            </p:cNvSpPr>
            <p:nvPr/>
          </p:nvSpPr>
          <p:spPr bwMode="auto">
            <a:xfrm>
              <a:off x="839" y="787"/>
              <a:ext cx="816" cy="376"/>
            </a:xfrm>
            <a:prstGeom prst="ellipse">
              <a:avLst/>
            </a:prstGeom>
            <a:solidFill>
              <a:srgbClr val="FFFF99"/>
            </a:solidFill>
            <a:ln w="57150" cmpd="thinThick">
              <a:solidFill>
                <a:srgbClr val="CC9900"/>
              </a:solidFill>
              <a:round/>
              <a:headEnd/>
              <a:tailEnd/>
            </a:ln>
          </p:spPr>
          <p:txBody>
            <a:bodyPr lIns="18000" tIns="10800" rIns="18000" bIns="10800">
              <a:spAutoFit/>
            </a:bodyPr>
            <a:lstStyle/>
            <a:p>
              <a:pPr algn="ctr">
                <a:spcBef>
                  <a:spcPct val="50000"/>
                </a:spcBef>
              </a:pPr>
              <a:r>
                <a:rPr lang="es-ES" sz="2400" i="1">
                  <a:solidFill>
                    <a:srgbClr val="990000"/>
                  </a:solidFill>
                  <a:latin typeface="Monotype Corsiva" pitchFamily="66" charset="0"/>
                </a:rPr>
                <a:t>Carajo</a:t>
              </a:r>
            </a:p>
          </p:txBody>
        </p:sp>
      </p:grpSp>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ppt_x"/>
                                          </p:val>
                                        </p:tav>
                                        <p:tav tm="100000">
                                          <p:val>
                                            <p:strVal val="#ppt_x"/>
                                          </p:val>
                                        </p:tav>
                                      </p:tavLst>
                                    </p:anim>
                                    <p:anim calcmode="lin" valueType="num">
                                      <p:cBhvr additive="base">
                                        <p:cTn id="8"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45750"/>
            <a:ext cx="10599738" cy="220821"/>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766570"/>
            <a:ext cx="10599738" cy="4858068"/>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96610" y="0"/>
            <a:ext cx="5653194" cy="1508945"/>
          </a:xfrm>
          <a:prstGeom prst="rect">
            <a:avLst/>
          </a:prstGeom>
          <a:noFill/>
        </p:spPr>
      </p:pic>
      <p:sp>
        <p:nvSpPr>
          <p:cNvPr id="4104" name="Text Box 8"/>
          <p:cNvSpPr txBox="1">
            <a:spLocks noChangeArrowheads="1"/>
          </p:cNvSpPr>
          <p:nvPr/>
        </p:nvSpPr>
        <p:spPr bwMode="auto">
          <a:xfrm>
            <a:off x="0" y="1840178"/>
            <a:ext cx="10599738"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24967" y="4563641"/>
            <a:ext cx="3091590"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536505" y="4048390"/>
            <a:ext cx="2738266" cy="228182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681551" y="4710854"/>
            <a:ext cx="1413298" cy="956892"/>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870676"/>
            <a:ext cx="618318" cy="5152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385926"/>
            <a:ext cx="618318" cy="5152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901176"/>
            <a:ext cx="618318" cy="5152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416425"/>
            <a:ext cx="618318" cy="51525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ttachment">
  <a:themeElements>
    <a:clrScheme name="menu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enu1">
      <a:majorFont>
        <a:latin typeface="Arial"/>
        <a:ea typeface=""/>
        <a:cs typeface="Arial"/>
      </a:majorFont>
      <a:minorFont>
        <a:latin typeface="Monotype Corsiv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57150" cap="flat" cmpd="thinThick" algn="ctr">
          <a:solidFill>
            <a:srgbClr val="990000"/>
          </a:solidFill>
          <a:prstDash val="solid"/>
          <a:round/>
          <a:headEnd type="none" w="med" len="med"/>
          <a:tailEnd type="none" w="med" len="med"/>
        </a:ln>
        <a:effectLst/>
      </a:spPr>
      <a:bodyPr vert="horz" wrap="square" lIns="90000" tIns="46800" rIns="90000" bIns="468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_tradnl" sz="1800" b="0" i="0" u="none" strike="noStrike" cap="none" normalizeH="0" baseline="0" smtClean="0">
            <a:ln>
              <a:noFill/>
            </a:ln>
            <a:solidFill>
              <a:schemeClr val="bg2"/>
            </a:solidFill>
            <a:effectLst/>
            <a:latin typeface="Arial" charset="0"/>
            <a:cs typeface="Arial" charset="0"/>
          </a:defRPr>
        </a:defPPr>
      </a:lstStyle>
    </a:spDef>
    <a:lnDef>
      <a:spPr bwMode="auto">
        <a:xfrm>
          <a:off x="0" y="0"/>
          <a:ext cx="1" cy="1"/>
        </a:xfrm>
        <a:custGeom>
          <a:avLst/>
          <a:gdLst/>
          <a:ahLst/>
          <a:cxnLst/>
          <a:rect l="0" t="0" r="0" b="0"/>
          <a:pathLst/>
        </a:custGeom>
        <a:noFill/>
        <a:ln w="57150" cap="flat" cmpd="thinThick" algn="ctr">
          <a:solidFill>
            <a:srgbClr val="990000"/>
          </a:solidFill>
          <a:prstDash val="solid"/>
          <a:round/>
          <a:headEnd type="none" w="med" len="med"/>
          <a:tailEnd type="none" w="med" len="med"/>
        </a:ln>
        <a:effectLst/>
      </a:spPr>
      <a:bodyPr vert="horz" wrap="square" lIns="90000" tIns="46800" rIns="90000" bIns="468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_tradnl" sz="1800" b="0" i="0" u="none" strike="noStrike" cap="none" normalizeH="0" baseline="0" smtClean="0">
            <a:ln>
              <a:noFill/>
            </a:ln>
            <a:solidFill>
              <a:schemeClr val="bg2"/>
            </a:solidFill>
            <a:effectLst/>
            <a:latin typeface="Arial" charset="0"/>
            <a:cs typeface="Arial" charset="0"/>
          </a:defRPr>
        </a:defPPr>
      </a:lstStyle>
    </a:lnDef>
  </a:objectDefaults>
  <a:extraClrSchemeLst>
    <a:extraClrScheme>
      <a:clrScheme name="menu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nu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nu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nu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nu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nu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nu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nu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nu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nu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nu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nu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attachment</Template>
  <TotalTime>2</TotalTime>
  <Words>5969</Words>
  <Application>Microsoft PowerPoint</Application>
  <PresentationFormat>Personalizado</PresentationFormat>
  <Paragraphs>203</Paragraphs>
  <Slides>58</Slides>
  <Notes>0</Notes>
  <HiddenSlides>0</HiddenSlides>
  <MMClips>1</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58</vt:i4>
      </vt:variant>
    </vt:vector>
  </HeadingPairs>
  <TitlesOfParts>
    <vt:vector size="63" baseType="lpstr">
      <vt:lpstr>Arial</vt:lpstr>
      <vt:lpstr>Monotype Corsiva</vt:lpstr>
      <vt:lpstr>Kristen ITC</vt:lpstr>
      <vt:lpstr>attachment</vt:lpstr>
      <vt:lpstr>Diseño predeterminado</vt:lpstr>
      <vt:lpstr>Diapositiva 1</vt:lpstr>
      <vt:lpstr>Diapositiva 2</vt:lpstr>
      <vt:lpstr>A buenas horas mangas verdes</vt:lpstr>
      <vt:lpstr>Armarse la marimorena</vt:lpstr>
      <vt:lpstr>A la vejez viruelas</vt:lpstr>
      <vt:lpstr>A ojo de buen cubero</vt:lpstr>
      <vt:lpstr>A río revuelto, ganancia de pescadores </vt:lpstr>
      <vt:lpstr>Arrimar el ascua a su sardina</vt:lpstr>
      <vt:lpstr>Atar los perros con longaniza</vt:lpstr>
      <vt:lpstr>Brindar - Origen</vt:lpstr>
      <vt:lpstr>Comer de gorra, ser un gorrón</vt:lpstr>
      <vt:lpstr>Como Pedro por su casa</vt:lpstr>
      <vt:lpstr>Con la Iglesia hemos topado</vt:lpstr>
      <vt:lpstr>Dar gato por liebre</vt:lpstr>
      <vt:lpstr>Dar un cuarto al pregonero</vt:lpstr>
      <vt:lpstr>Dar la lata</vt:lpstr>
      <vt:lpstr>Dársela a uno con queso</vt:lpstr>
      <vt:lpstr>De pascuas a ramos</vt:lpstr>
      <vt:lpstr>Dejarle en la estacada</vt:lpstr>
      <vt:lpstr>Despedirse a la francesa</vt:lpstr>
      <vt:lpstr>Dormirse en los laureles</vt:lpstr>
      <vt:lpstr>Echar con cajas destempladas</vt:lpstr>
      <vt:lpstr>El año de la Polka</vt:lpstr>
      <vt:lpstr>Es la caraba </vt:lpstr>
      <vt:lpstr>Esto es Jauja</vt:lpstr>
      <vt:lpstr>Hay gato encerrado</vt:lpstr>
      <vt:lpstr>Estar a dos velas</vt:lpstr>
      <vt:lpstr>Irse de picos pardos</vt:lpstr>
      <vt:lpstr>La ocasión la pintan calva</vt:lpstr>
      <vt:lpstr>Las cosas claras y el chocolate espeso</vt:lpstr>
      <vt:lpstr>Las paredes oyen</vt:lpstr>
      <vt:lpstr>Más Chulo que un ocho</vt:lpstr>
      <vt:lpstr>Más feo que Picio</vt:lpstr>
      <vt:lpstr>Mandar a la porra </vt:lpstr>
      <vt:lpstr>Meterse en camisa de once varas</vt:lpstr>
      <vt:lpstr>Ni chicha ni limoná</vt:lpstr>
      <vt:lpstr>No hay tu tía</vt:lpstr>
      <vt:lpstr>OK (cero killed)</vt:lpstr>
      <vt:lpstr>Pagar el pato</vt:lpstr>
      <vt:lpstr>Para ti la perra gorda</vt:lpstr>
      <vt:lpstr>Pasar la noche en blanco</vt:lpstr>
      <vt:lpstr>Poner en tela de juicio</vt:lpstr>
      <vt:lpstr>Poner la mano en el fuego</vt:lpstr>
      <vt:lpstr>Poner pies en polvorosa. </vt:lpstr>
      <vt:lpstr>Ponerse las botas</vt:lpstr>
      <vt:lpstr>Quedarse sin blanca</vt:lpstr>
      <vt:lpstr>Salvarse por los pelos</vt:lpstr>
      <vt:lpstr>Ser un cafre</vt:lpstr>
      <vt:lpstr>Ser chivo expiatorio </vt:lpstr>
      <vt:lpstr>Tienes mas cuento que Calleja</vt:lpstr>
      <vt:lpstr>Tener muchas ínfulas </vt:lpstr>
      <vt:lpstr>Tirar la casa por la ventana</vt:lpstr>
      <vt:lpstr>Tomar las de villadiego</vt:lpstr>
      <vt:lpstr>Tonto de capirote</vt:lpstr>
      <vt:lpstr>Verdades de perogrullo</vt:lpstr>
      <vt:lpstr>Vete a hacer puñetas</vt:lpstr>
      <vt:lpstr>Vete al Carajo</vt:lpstr>
      <vt:lpstr>Diapositiva 58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2015-12-04T10:13:09Z</dcterms:created>
  <dcterms:modified xsi:type="dcterms:W3CDTF">2015-12-04T10:15:53Z</dcterms:modified>
</cp:coreProperties>
</file>