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7" r:id="rId5"/>
    <p:sldId id="259" r:id="rId6"/>
    <p:sldId id="266" r:id="rId7"/>
    <p:sldId id="262" r:id="rId8"/>
    <p:sldId id="267" r:id="rId9"/>
    <p:sldId id="263" r:id="rId10"/>
    <p:sldId id="271" r:id="rId11"/>
    <p:sldId id="273" r:id="rId12"/>
    <p:sldId id="272" r:id="rId13"/>
    <p:sldId id="264" r:id="rId14"/>
    <p:sldId id="261" r:id="rId15"/>
    <p:sldId id="274" r:id="rId16"/>
    <p:sldId id="270" r:id="rId17"/>
    <p:sldId id="275" r:id="rId18"/>
  </p:sldIdLst>
  <p:sldSz cx="9144000" cy="6858000" type="screen4x3"/>
  <p:notesSz cx="6858000" cy="9144000"/>
  <p:custShowLst>
    <p:custShow name="REALIDADES" id="0">
      <p:sldLst>
        <p:sld r:id="rId3"/>
      </p:sldLst>
    </p:custShow>
  </p:custShow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rgbClr val="002244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rgbClr val="002244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rgbClr val="002244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rgbClr val="002244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rgbClr val="002244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rgbClr val="002244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rgbClr val="002244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rgbClr val="002244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rgbClr val="002244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qdJrMl6/e6H3BQB6ho3XA" hashData="I1toG8e/tqBA0iKwsNGN5BBQlv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C5A59"/>
    <a:srgbClr val="B1E1FF"/>
    <a:srgbClr val="0099CC"/>
    <a:srgbClr val="2B4140"/>
    <a:srgbClr val="006600"/>
    <a:srgbClr val="D2D8BA"/>
    <a:srgbClr val="ACB882"/>
    <a:srgbClr val="C4CCA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10" autoAdjust="0"/>
    <p:restoredTop sz="94674" autoAdjust="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F720DA-4C7D-41C3-9670-AFEE8F47EF0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7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1C59E4-A408-48EE-BB56-5F749B8C97F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7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ABEB27-8FDD-449E-828A-6DA95FCC0C1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7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789BC7-01A6-4C61-A35C-104ACAB0A05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7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E6C049-DA1D-421A-8CE4-A37ED5C2002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7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17A3CB-52A7-4915-BD78-F3CFE0B2BB5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7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33040D-F521-42D9-98B9-824D52A0C1B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7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5D6086-2B7D-49D7-A8F4-1DD4DB197D5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7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4CB1DF-7625-417B-BB7A-F43A03178DF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7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660708-C2D8-45D6-80EA-794B4A20083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7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796C44-806F-4171-8C71-47ACCA37CB36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Click="0" advTm="7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BA1E688-236C-4231-ADFC-2D511A6A4E1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 advTm="7000"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1155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rgbClr val="CECECE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.................</a:t>
            </a:r>
            <a:endParaRPr lang="es-ES">
              <a:solidFill>
                <a:srgbClr val="CECECE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057" name="AutoShape 9"/>
          <p:cNvSpPr>
            <a:spLocks noChangeArrowheads="1"/>
          </p:cNvSpPr>
          <p:nvPr/>
        </p:nvSpPr>
        <p:spPr bwMode="auto">
          <a:xfrm>
            <a:off x="7524750" y="6308725"/>
            <a:ext cx="1619250" cy="549275"/>
          </a:xfrm>
          <a:prstGeom prst="horizontalScroll">
            <a:avLst>
              <a:gd name="adj" fmla="val 12500"/>
            </a:avLst>
          </a:prstGeom>
          <a:gradFill rotWithShape="1">
            <a:gsLst>
              <a:gs pos="0">
                <a:srgbClr val="ACB882"/>
              </a:gs>
              <a:gs pos="50000">
                <a:srgbClr val="DBDBDB"/>
              </a:gs>
              <a:gs pos="100000">
                <a:srgbClr val="ACB882"/>
              </a:gs>
            </a:gsLst>
            <a:lin ang="5400000" scaled="1"/>
          </a:gradFill>
          <a:ln w="9525">
            <a:solidFill>
              <a:srgbClr val="588483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b="1" i="1">
                <a:solidFill>
                  <a:srgbClr val="C4CCA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LILLY</a:t>
            </a:r>
          </a:p>
        </p:txBody>
      </p:sp>
      <p:sp>
        <p:nvSpPr>
          <p:cNvPr id="2059" name="Text Box 11"/>
          <p:cNvSpPr txBox="1">
            <a:spLocks noChangeArrowheads="1"/>
          </p:cNvSpPr>
          <p:nvPr/>
        </p:nvSpPr>
        <p:spPr bwMode="auto">
          <a:xfrm>
            <a:off x="2700338" y="4868863"/>
            <a:ext cx="59055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D2D8BA"/>
                </a:solidFill>
                <a:effectLst/>
                <a:latin typeface="Monotype Corsiva" pitchFamily="66" charset="0"/>
                <a:cs typeface="Times New Roman" pitchFamily="18" charset="0"/>
              </a:rPr>
              <a:t>Ni  siquiera  de  paseo  por  un  rato. </a:t>
            </a:r>
            <a:r>
              <a:rPr lang="es-ES_tradnl" sz="3200" b="1" i="1">
                <a:solidFill>
                  <a:srgbClr val="D2D8BA"/>
                </a:solidFill>
                <a:effectLst/>
                <a:latin typeface="Monotype Corsiva" pitchFamily="66" charset="0"/>
                <a:cs typeface="Times New Roman" pitchFamily="18" charset="0"/>
              </a:rPr>
              <a:t>  </a:t>
            </a:r>
            <a:r>
              <a:rPr lang="es-ES" sz="3200" b="1" i="1">
                <a:solidFill>
                  <a:srgbClr val="D2D8BA"/>
                </a:solidFill>
                <a:effectLst/>
                <a:latin typeface="Monotype Corsiva" pitchFamily="66" charset="0"/>
                <a:cs typeface="Times New Roman" pitchFamily="18" charset="0"/>
              </a:rPr>
              <a:t>La  amaban  como  a  su  propia  vida.</a:t>
            </a:r>
            <a:r>
              <a:rPr lang="es-ES" sz="3200" b="1" i="1">
                <a:solidFill>
                  <a:srgbClr val="006600"/>
                </a:solidFill>
                <a:effectLst/>
                <a:latin typeface="Monotype Corsiva" pitchFamily="66" charset="0"/>
                <a:cs typeface="Times New Roman" pitchFamily="18" charset="0"/>
              </a:rPr>
              <a:t> </a:t>
            </a:r>
            <a:endParaRPr lang="es-ES" sz="3200" b="1" i="1">
              <a:solidFill>
                <a:srgbClr val="006600"/>
              </a:solidFill>
              <a:effectLst/>
              <a:latin typeface="Monotype Corsiva" pitchFamily="66" charset="0"/>
            </a:endParaRPr>
          </a:p>
        </p:txBody>
      </p:sp>
      <p:sp>
        <p:nvSpPr>
          <p:cNvPr id="2060" name="WordArt 12"/>
          <p:cNvSpPr>
            <a:spLocks noChangeArrowheads="1" noChangeShapeType="1" noTextEdit="1"/>
          </p:cNvSpPr>
          <p:nvPr/>
        </p:nvSpPr>
        <p:spPr bwMode="auto">
          <a:xfrm>
            <a:off x="2987675" y="476250"/>
            <a:ext cx="5705475" cy="80962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sz="5400" b="1" kern="10" normalizeH="1">
                <a:ln w="9525">
                  <a:solidFill>
                    <a:srgbClr val="3366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3C5A59"/>
                    </a:gs>
                    <a:gs pos="50000">
                      <a:srgbClr val="EAEAEA"/>
                    </a:gs>
                    <a:gs pos="100000">
                      <a:srgbClr val="3C5A59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Monotype Corsiva"/>
              </a:rPr>
              <a:t>CRUEL  REALIDAD</a:t>
            </a:r>
          </a:p>
        </p:txBody>
      </p:sp>
      <p:sp>
        <p:nvSpPr>
          <p:cNvPr id="2061" name="Text Box 13"/>
          <p:cNvSpPr txBox="1">
            <a:spLocks noChangeArrowheads="1"/>
          </p:cNvSpPr>
          <p:nvPr/>
        </p:nvSpPr>
        <p:spPr bwMode="auto">
          <a:xfrm>
            <a:off x="2484438" y="1700213"/>
            <a:ext cx="547211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D2D8BA"/>
                </a:solidFill>
                <a:effectLst/>
                <a:latin typeface="Monotype Corsiva" pitchFamily="66" charset="0"/>
                <a:cs typeface="Times New Roman" pitchFamily="18" charset="0"/>
              </a:rPr>
              <a:t>Antes  la  querían  consigo,  la  tenían consigo; </a:t>
            </a:r>
            <a:r>
              <a:rPr lang="es-ES_tradnl" sz="3200" b="1" i="1">
                <a:solidFill>
                  <a:srgbClr val="D2D8BA"/>
                </a:solidFill>
                <a:effectLst/>
                <a:latin typeface="Monotype Corsiva" pitchFamily="66" charset="0"/>
                <a:cs typeface="Times New Roman" pitchFamily="18" charset="0"/>
              </a:rPr>
              <a:t> </a:t>
            </a:r>
            <a:r>
              <a:rPr lang="es-ES" sz="3200" b="1" i="1">
                <a:solidFill>
                  <a:srgbClr val="D2D8BA"/>
                </a:solidFill>
                <a:effectLst/>
                <a:latin typeface="Monotype Corsiva" pitchFamily="66" charset="0"/>
                <a:cs typeface="Times New Roman" pitchFamily="18" charset="0"/>
              </a:rPr>
              <a:t>no  la  dejaban  ir.</a:t>
            </a:r>
            <a:r>
              <a:rPr lang="es-ES" sz="3200" b="1" i="1">
                <a:solidFill>
                  <a:srgbClr val="C4CCA6"/>
                </a:solidFill>
                <a:effectLst/>
                <a:latin typeface="Monotype Corsiva" pitchFamily="66" charset="0"/>
                <a:cs typeface="Times New Roman" pitchFamily="18" charset="0"/>
              </a:rPr>
              <a:t>  </a:t>
            </a:r>
            <a:endParaRPr lang="es-ES" sz="3200" b="1" i="1">
              <a:solidFill>
                <a:srgbClr val="C4CCA6"/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blinds dir="vert"/>
    <p:sndAc>
      <p:stSnd loop="1">
        <p:snd r:embed="rId2" name="WavdeRosyInstrumentalYestedayNorthenSo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800"/>
                            </p:stCondLst>
                            <p:childTnLst>
                              <p:par>
                                <p:cTn id="17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nimBg="1" autoUpdateAnimBg="0"/>
      <p:bldP spid="2059" grpId="0" autoUpdateAnimBg="0"/>
      <p:bldP spid="206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7696200" y="6491288"/>
            <a:ext cx="1098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rgbClr val="588483"/>
                </a:solidFill>
                <a:effectLst/>
              </a:rPr>
              <a:t>................</a:t>
            </a:r>
            <a:endParaRPr lang="es-ES">
              <a:solidFill>
                <a:srgbClr val="588483"/>
              </a:solidFill>
              <a:effectLst/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323850" y="3284538"/>
            <a:ext cx="4897438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Ella  los  llevaba  a  la  escuela; </a:t>
            </a:r>
            <a:endParaRPr lang="es-ES" sz="3200" b="1" i="1">
              <a:solidFill>
                <a:srgbClr val="F8F8F8"/>
              </a:solidFill>
              <a:effectLst/>
              <a:latin typeface="Monotype Corsiva" pitchFamily="66" charset="0"/>
            </a:endParaRP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3419475" y="4076700"/>
            <a:ext cx="54737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les  enseñaba  a comportarse,  </a:t>
            </a:r>
            <a:endParaRPr lang="es-ES" sz="3200" b="1" i="1">
              <a:solidFill>
                <a:srgbClr val="F8F8F8"/>
              </a:solidFill>
              <a:effectLst/>
              <a:latin typeface="Monotype Corsiva" pitchFamily="66" charset="0"/>
            </a:endParaRP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611188" y="4652963"/>
            <a:ext cx="460851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los  cuidaba,  los  corregía;  </a:t>
            </a:r>
            <a:endParaRPr lang="es-ES" sz="3200" b="1" i="1">
              <a:solidFill>
                <a:srgbClr val="F8F8F8"/>
              </a:solidFill>
              <a:effectLst/>
              <a:latin typeface="Monotype Corsiva" pitchFamily="66" charset="0"/>
            </a:endParaRP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3635375" y="5661025"/>
            <a:ext cx="48593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les  embellecía  la existencia.</a:t>
            </a:r>
            <a:r>
              <a:rPr lang="es-ES" sz="3200" b="1" i="1">
                <a:solidFill>
                  <a:srgbClr val="F8F8F8"/>
                </a:solidFill>
                <a:effectLst/>
                <a:latin typeface="Monotype Corsiva" pitchFamily="66" charset="0"/>
                <a:cs typeface="Times New Roman" pitchFamily="18" charset="0"/>
              </a:rPr>
              <a:t> </a:t>
            </a:r>
            <a:endParaRPr lang="es-ES" sz="3200" b="1" i="1">
              <a:solidFill>
                <a:srgbClr val="F8F8F8"/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400"/>
                            </p:stCondLst>
                            <p:childTnLst>
                              <p:par>
                                <p:cTn id="1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600"/>
                            </p:stCondLst>
                            <p:childTnLst>
                              <p:par>
                                <p:cTn id="2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  <p:bldP spid="4102" grpId="0" autoUpdateAnimBg="0"/>
      <p:bldP spid="4103" grpId="0" autoUpdateAnimBg="0"/>
      <p:bldP spid="4104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7696200" y="6491288"/>
            <a:ext cx="1098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rgbClr val="55492D"/>
                </a:solidFill>
                <a:effectLst/>
              </a:rPr>
              <a:t>................</a:t>
            </a:r>
            <a:endParaRPr lang="es-ES">
              <a:solidFill>
                <a:srgbClr val="55492D"/>
              </a:solidFill>
              <a:effectLst/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4284663" y="2924175"/>
            <a:ext cx="469106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qué sucedería si llegara a faltarles. </a:t>
            </a:r>
            <a:endParaRPr lang="es-ES" sz="3200" b="1" i="1">
              <a:solidFill>
                <a:srgbClr val="645422"/>
              </a:solidFill>
              <a:effectLst/>
              <a:latin typeface="Monotype Corsiva" pitchFamily="66" charset="0"/>
            </a:endParaRP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2590800" y="1143000"/>
            <a:ext cx="54371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Pensaron entonces, muchas veces, </a:t>
            </a:r>
            <a:endParaRPr lang="es-ES" sz="3200" b="1" i="1">
              <a:solidFill>
                <a:srgbClr val="645422"/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utoUpdateAnimBg="0"/>
      <p:bldP spid="3078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0"/>
            <a:ext cx="1098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rgbClr val="55492D"/>
                </a:solidFill>
                <a:effectLst/>
              </a:rPr>
              <a:t>................</a:t>
            </a:r>
            <a:endParaRPr lang="es-ES">
              <a:solidFill>
                <a:srgbClr val="55492D"/>
              </a:solidFill>
              <a:effectLst/>
            </a:endParaRP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2987675" y="3068638"/>
            <a:ext cx="5688013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Pero  los  años fueron  transcurriendo y  ya  no  les  es indispensable.   Resignadamente   la   ven  vivir.</a:t>
            </a:r>
            <a:r>
              <a:rPr lang="es-ES" sz="3200" b="1" i="1">
                <a:solidFill>
                  <a:srgbClr val="F8F8F8"/>
                </a:solidFill>
                <a:effectLst/>
                <a:latin typeface="Monotype Corsiva" pitchFamily="66" charset="0"/>
                <a:cs typeface="Arial" charset="0"/>
              </a:rPr>
              <a:t> </a:t>
            </a:r>
            <a:r>
              <a:rPr lang="es-ES_tradnl" sz="3200" b="1" i="1">
                <a:solidFill>
                  <a:srgbClr val="F8F8F8"/>
                </a:solidFill>
                <a:effectLst/>
                <a:latin typeface="Monotype Corsiva" pitchFamily="66" charset="0"/>
                <a:cs typeface="Arial" charset="0"/>
              </a:rPr>
              <a:t>                  </a:t>
            </a:r>
            <a:endParaRPr lang="es-ES" sz="3200" b="1" i="1">
              <a:solidFill>
                <a:srgbClr val="F8F8F8"/>
              </a:solidFill>
              <a:effectLst/>
              <a:latin typeface="Monotype Corsiva" pitchFamily="66" charset="0"/>
            </a:endParaRP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1908175" y="5013325"/>
            <a:ext cx="5148263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</a:rPr>
              <a:t>Ya  no  les  sirve  ni  para  ayudar   a  cuidar  a  sus  propios  hijos;     ha  comenzado  a  ser   un  estorbo.</a:t>
            </a:r>
            <a:r>
              <a:rPr lang="es-ES" sz="3200" b="1" i="1">
                <a:solidFill>
                  <a:srgbClr val="F8F8F8"/>
                </a:solidFill>
                <a:effectLst/>
                <a:latin typeface="Monotype Corsiva" pitchFamily="66" charset="0"/>
              </a:rPr>
              <a:t> </a:t>
            </a:r>
            <a:endParaRPr lang="es-ES" sz="3200"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4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0" grpId="0" autoUpdateAnimBg="0"/>
      <p:bldP spid="51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0" y="188913"/>
            <a:ext cx="4176713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No  sabe  qué  pensar,  ni  quiere  pensar  siquiera. </a:t>
            </a:r>
            <a:r>
              <a:rPr lang="es-ES_tradnl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              </a:t>
            </a: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Se  da  cuenta  que  ser  madre  no  es  una  hazaña.</a:t>
            </a:r>
            <a:r>
              <a:rPr lang="es-ES" sz="3200" b="1" i="1">
                <a:solidFill>
                  <a:srgbClr val="F8F8F8"/>
                </a:solidFill>
                <a:effectLst/>
                <a:latin typeface="Monotype Corsiva" pitchFamily="66" charset="0"/>
                <a:cs typeface="Arial" charset="0"/>
              </a:rPr>
              <a:t> </a:t>
            </a:r>
            <a:r>
              <a:rPr lang="es-ES_tradnl" sz="3200" b="1" i="1">
                <a:solidFill>
                  <a:srgbClr val="F8F8F8"/>
                </a:solidFill>
                <a:effectLst/>
                <a:latin typeface="Monotype Corsiva" pitchFamily="66" charset="0"/>
                <a:cs typeface="Arial" charset="0"/>
              </a:rPr>
              <a:t>             </a:t>
            </a:r>
            <a:endParaRPr lang="es-ES" sz="3200" b="1" i="1">
              <a:solidFill>
                <a:srgbClr val="F8F8F8"/>
              </a:solidFill>
              <a:effectLst/>
              <a:latin typeface="Monotype Corsiva" pitchFamily="66" charset="0"/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4787900" y="836613"/>
            <a:ext cx="417671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Que  no  ha  hecho  méritos  extraordinarios</a:t>
            </a:r>
            <a:endParaRPr lang="es-ES" sz="3200" b="1" i="1">
              <a:solidFill>
                <a:srgbClr val="645422"/>
              </a:solidFill>
              <a:effectLst/>
              <a:latin typeface="Monotype Corsiva" pitchFamily="66" charset="0"/>
            </a:endParaRP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501650" y="5516563"/>
            <a:ext cx="86423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y  que  además,  en  la agenda  de  sus  hijos,  esos  hechos  ya  se  borraron hace  mucho  tiempo. </a:t>
            </a:r>
            <a:endParaRPr lang="es-ES" sz="3200" b="1" i="1">
              <a:solidFill>
                <a:srgbClr val="645422"/>
              </a:solidFill>
              <a:effectLst/>
              <a:latin typeface="Monotype Corsiva" pitchFamily="66" charset="0"/>
            </a:endParaRP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2484438" y="3429000"/>
            <a:ext cx="4176712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y   que ni  aquello  más  sacrificado,  rayano  en  heroísmo, es  considerado,  como  tal,  </a:t>
            </a:r>
            <a:endParaRPr lang="es-ES" sz="3200" b="1" i="1">
              <a:solidFill>
                <a:srgbClr val="645422"/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2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2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600"/>
                            </p:stCondLst>
                            <p:childTnLst>
                              <p:par>
                                <p:cTn id="20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autoUpdateAnimBg="0"/>
      <p:bldP spid="12293" grpId="0" autoUpdateAnimBg="0"/>
      <p:bldP spid="12294" grpId="0" autoUpdateAnimBg="0"/>
      <p:bldP spid="12295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762375" y="3429000"/>
            <a:ext cx="5381625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F6EAC8"/>
                </a:solidFill>
                <a:effectLst/>
                <a:latin typeface="Monotype Corsiva" pitchFamily="66" charset="0"/>
                <a:cs typeface="Arial" charset="0"/>
              </a:rPr>
              <a:t>Además  no  desea  herirlos, permitiendo  ver  que  se  da  cuenta  de  su impaciencia. </a:t>
            </a:r>
            <a:r>
              <a:rPr lang="es-ES_tradnl" sz="3200" b="1" i="1">
                <a:solidFill>
                  <a:srgbClr val="F6EAC8"/>
                </a:solidFill>
                <a:effectLst/>
                <a:latin typeface="Monotype Corsiva" pitchFamily="66" charset="0"/>
                <a:cs typeface="Arial" charset="0"/>
              </a:rPr>
              <a:t>  </a:t>
            </a:r>
            <a:r>
              <a:rPr lang="es-ES" sz="3200" b="1" i="1">
                <a:solidFill>
                  <a:srgbClr val="F6EAC8"/>
                </a:solidFill>
                <a:effectLst/>
                <a:latin typeface="Monotype Corsiva" pitchFamily="66" charset="0"/>
                <a:cs typeface="Arial" charset="0"/>
              </a:rPr>
              <a:t>Llega  un  momento  en  que espera  lo  peor, </a:t>
            </a:r>
            <a:r>
              <a:rPr lang="es-ES_tradnl" sz="3200" b="1" i="1">
                <a:solidFill>
                  <a:srgbClr val="F6EAC8"/>
                </a:solidFill>
                <a:effectLst/>
                <a:latin typeface="Monotype Corsiva" pitchFamily="66" charset="0"/>
                <a:cs typeface="Arial" charset="0"/>
              </a:rPr>
              <a:t> </a:t>
            </a:r>
            <a:r>
              <a:rPr lang="es-ES" sz="3200" b="1" i="1">
                <a:solidFill>
                  <a:srgbClr val="F6EAC8"/>
                </a:solidFill>
                <a:effectLst/>
                <a:latin typeface="Monotype Corsiva" pitchFamily="66" charset="0"/>
                <a:cs typeface="Arial" charset="0"/>
              </a:rPr>
              <a:t>que  no  será   precisamente   la  muerte.</a:t>
            </a:r>
            <a:endParaRPr lang="es-ES" sz="3200" b="1" i="1">
              <a:solidFill>
                <a:srgbClr val="F6EAC8"/>
              </a:solidFill>
              <a:effectLst/>
              <a:latin typeface="Monotype Corsiva" pitchFamily="66" charset="0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1098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rgbClr val="55492D"/>
                </a:solidFill>
                <a:effectLst/>
              </a:rPr>
              <a:t>................</a:t>
            </a:r>
            <a:endParaRPr lang="es-ES">
              <a:solidFill>
                <a:srgbClr val="55492D"/>
              </a:solidFill>
              <a:effectLst/>
            </a:endParaRP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3779838" y="404813"/>
            <a:ext cx="5184775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F6EAC8"/>
                </a:solidFill>
                <a:effectLst/>
                <a:latin typeface="Monotype Corsiva" pitchFamily="66" charset="0"/>
                <a:cs typeface="Arial" charset="0"/>
              </a:rPr>
              <a:t>No  puede  morirse  cuando  ella  quiere;   Dios  no  la  deja,  y  no  sabe  cómo explicarles  que  su  longevidad  no  es  culpa suya.</a:t>
            </a: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  </a:t>
            </a:r>
            <a:endParaRPr lang="es-ES" sz="3200" b="1" i="1">
              <a:solidFill>
                <a:srgbClr val="645422"/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7" grpId="0" autoUpdateAnimBg="0"/>
      <p:bldP spid="8200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619250" y="260350"/>
            <a:ext cx="7262813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Advierte  un  movimiento  extraño; </a:t>
            </a:r>
            <a:r>
              <a:rPr lang="es-ES_tradnl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                          </a:t>
            </a:r>
            <a:r>
              <a:rPr lang="es-ES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una  casi  imperceptible  cosa  que  le  dice  que </a:t>
            </a:r>
            <a:r>
              <a:rPr lang="es-ES_tradnl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             </a:t>
            </a:r>
            <a:r>
              <a:rPr lang="es-ES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en   cualquier  instante  se  desharán  de  ella;</a:t>
            </a:r>
            <a:r>
              <a:rPr lang="es-ES" sz="3200" b="1" i="1">
                <a:solidFill>
                  <a:srgbClr val="F8F8F8"/>
                </a:solidFill>
                <a:effectLst/>
                <a:latin typeface="Monotype Corsiva" pitchFamily="66" charset="0"/>
                <a:cs typeface="Arial" charset="0"/>
              </a:rPr>
              <a:t> </a:t>
            </a:r>
            <a:r>
              <a:rPr lang="es-ES_tradnl" sz="3200" b="1" i="1">
                <a:solidFill>
                  <a:srgbClr val="F8F8F8"/>
                </a:solidFill>
                <a:effectLst/>
                <a:latin typeface="Monotype Corsiva" pitchFamily="66" charset="0"/>
                <a:cs typeface="Arial" charset="0"/>
              </a:rPr>
              <a:t>               </a:t>
            </a:r>
            <a:endParaRPr lang="es-ES" sz="3200" b="1" i="1">
              <a:solidFill>
                <a:srgbClr val="F8F8F8"/>
              </a:solidFill>
              <a:effectLst/>
              <a:latin typeface="Monotype Corsiva" pitchFamily="66" charset="0"/>
            </a:endParaRP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3995738" y="3357563"/>
            <a:ext cx="4670425" cy="252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la  separarán  de  sus  nietos,  de  su  sillón  junto  a la  estufa,  de  su  costumbre  de  sentarse  a  la ventana  en  las  tardes  de  verano. </a:t>
            </a:r>
            <a:endParaRPr lang="es-ES" sz="3200" b="1" i="1">
              <a:solidFill>
                <a:srgbClr val="F8EFD4"/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2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utoUpdateAnimBg="0"/>
      <p:bldP spid="14341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3708400" y="333375"/>
            <a:ext cx="5265738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Sabe,  ha  leído  la  sentencia </a:t>
            </a:r>
            <a:r>
              <a:rPr lang="es-ES_tradnl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                                            </a:t>
            </a:r>
            <a:r>
              <a:rPr lang="es-ES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en  el  rostro  culpable  de  su  hijo, </a:t>
            </a:r>
            <a:r>
              <a:rPr lang="es-ES_tradnl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                                      </a:t>
            </a:r>
            <a:r>
              <a:rPr lang="es-ES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en  la  irritabilidad   de  su  nuera. </a:t>
            </a:r>
            <a:r>
              <a:rPr lang="es-ES_tradnl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                                      </a:t>
            </a:r>
            <a:r>
              <a:rPr lang="es-ES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Se  da  cuenta.</a:t>
            </a:r>
            <a:r>
              <a:rPr lang="es-ES" sz="3200" b="1" i="1">
                <a:solidFill>
                  <a:srgbClr val="F8F8F8"/>
                </a:solidFill>
                <a:effectLst/>
                <a:latin typeface="Monotype Corsiva" pitchFamily="66" charset="0"/>
                <a:cs typeface="Arial" charset="0"/>
              </a:rPr>
              <a:t> </a:t>
            </a:r>
            <a:r>
              <a:rPr lang="es-ES_tradnl" sz="3200" b="1" i="1">
                <a:solidFill>
                  <a:srgbClr val="F8F8F8"/>
                </a:solidFill>
                <a:effectLst/>
                <a:latin typeface="Monotype Corsiva" pitchFamily="66" charset="0"/>
                <a:cs typeface="Arial" charset="0"/>
              </a:rPr>
              <a:t>                                                                 </a:t>
            </a:r>
            <a:endParaRPr lang="es-ES" sz="3200" b="1" i="1">
              <a:solidFill>
                <a:srgbClr val="F8F8F8"/>
              </a:solidFill>
              <a:effectLst/>
              <a:latin typeface="Monotype Corsiva" pitchFamily="66" charset="0"/>
            </a:endParaRP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0" y="0"/>
            <a:ext cx="1098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rgbClr val="55492D"/>
                </a:solidFill>
                <a:effectLst/>
              </a:rPr>
              <a:t>................</a:t>
            </a:r>
            <a:endParaRPr lang="es-ES">
              <a:solidFill>
                <a:srgbClr val="55492D"/>
              </a:solidFill>
              <a:effectLst/>
            </a:endParaRP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4356100" y="3068638"/>
            <a:ext cx="4402138" cy="301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F6EAC8"/>
                </a:solidFill>
                <a:effectLst/>
                <a:latin typeface="Monotype Corsiva" pitchFamily="66" charset="0"/>
                <a:cs typeface="Arial" charset="0"/>
              </a:rPr>
              <a:t>De  noche,  comienza  a  revisar  sus  ropas, </a:t>
            </a:r>
            <a:r>
              <a:rPr lang="es-ES_tradnl" sz="3200" b="1" i="1">
                <a:solidFill>
                  <a:srgbClr val="F6EAC8"/>
                </a:solidFill>
                <a:effectLst/>
                <a:latin typeface="Monotype Corsiva" pitchFamily="66" charset="0"/>
                <a:cs typeface="Arial" charset="0"/>
              </a:rPr>
              <a:t>                          </a:t>
            </a:r>
            <a:r>
              <a:rPr lang="es-ES" sz="3200" b="1" i="1">
                <a:solidFill>
                  <a:srgbClr val="F6EAC8"/>
                </a:solidFill>
                <a:effectLst/>
                <a:latin typeface="Monotype Corsiva" pitchFamily="66" charset="0"/>
                <a:cs typeface="Arial" charset="0"/>
              </a:rPr>
              <a:t>a  doblarlas,  y  para  que  no  ocupen  tanto  lugar – finge-  ha  comenzado  a  colocarlas  en  una  vieja valija. </a:t>
            </a:r>
            <a:endParaRPr lang="es-ES" sz="3200" b="1" i="1">
              <a:solidFill>
                <a:srgbClr val="F6EAC8"/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utoUpdateAnimBg="0"/>
      <p:bldP spid="9223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323850" y="692150"/>
            <a:ext cx="88201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No  dirá  nada.  Esperará  simplemente. </a:t>
            </a:r>
            <a:r>
              <a:rPr lang="es-ES_tradnl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                                           </a:t>
            </a:r>
            <a:r>
              <a:rPr lang="es-ES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Cree  no  haber  perdido  la  memoria  como  otras  ancianas.</a:t>
            </a:r>
            <a:r>
              <a:rPr lang="es-ES_tradnl" sz="3200" b="1" i="1">
                <a:solidFill>
                  <a:srgbClr val="F8F8F8"/>
                </a:solidFill>
                <a:effectLst/>
                <a:latin typeface="Monotype Corsiva" pitchFamily="66" charset="0"/>
                <a:cs typeface="Arial" charset="0"/>
              </a:rPr>
              <a:t> </a:t>
            </a:r>
            <a:r>
              <a:rPr lang="es-ES" sz="3200" b="1" i="1">
                <a:solidFill>
                  <a:srgbClr val="F8F8F8"/>
                </a:solidFill>
                <a:effectLst/>
                <a:latin typeface="Monotype Corsiva" pitchFamily="66" charset="0"/>
                <a:cs typeface="Arial" charset="0"/>
              </a:rPr>
              <a:t> </a:t>
            </a:r>
            <a:endParaRPr lang="es-ES" sz="3200" b="1" i="1">
              <a:solidFill>
                <a:srgbClr val="F8F8F8"/>
              </a:solidFill>
              <a:effectLst/>
            </a:endParaRP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3132138" y="2133600"/>
            <a:ext cx="601186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ni   decir  disparates;  cree  no   dar   trabajo tampoco.;</a:t>
            </a:r>
            <a:r>
              <a:rPr lang="es-ES" sz="3200" b="1" i="1">
                <a:solidFill>
                  <a:srgbClr val="F8F8F8"/>
                </a:solidFill>
                <a:effectLst/>
                <a:latin typeface="Monotype Corsiva" pitchFamily="66" charset="0"/>
                <a:cs typeface="Arial" charset="0"/>
              </a:rPr>
              <a:t> </a:t>
            </a:r>
            <a:r>
              <a:rPr lang="es-ES_tradnl" sz="3200" b="1" i="1">
                <a:solidFill>
                  <a:srgbClr val="F8F8F8"/>
                </a:solidFill>
                <a:effectLst/>
                <a:latin typeface="Monotype Corsiva" pitchFamily="66" charset="0"/>
                <a:cs typeface="Arial" charset="0"/>
              </a:rPr>
              <a:t>      </a:t>
            </a:r>
            <a:r>
              <a:rPr lang="es-ES" sz="3200" b="1" i="1">
                <a:solidFill>
                  <a:srgbClr val="F8F8F8"/>
                </a:solidFill>
                <a:effectLst/>
                <a:latin typeface="Monotype Corsiva" pitchFamily="66" charset="0"/>
                <a:cs typeface="Arial" charset="0"/>
              </a:rPr>
              <a:t> </a:t>
            </a:r>
            <a:r>
              <a:rPr lang="es-ES_tradnl" sz="3200" b="1" i="1">
                <a:solidFill>
                  <a:srgbClr val="F8F8F8"/>
                </a:solidFill>
                <a:effectLst/>
                <a:latin typeface="Monotype Corsiva" pitchFamily="66" charset="0"/>
                <a:cs typeface="Arial" charset="0"/>
              </a:rPr>
              <a:t>                                                                           </a:t>
            </a:r>
            <a:r>
              <a:rPr lang="es-ES" sz="3200" b="1" i="1">
                <a:solidFill>
                  <a:srgbClr val="F8F8F8"/>
                </a:solidFill>
                <a:effectLst/>
                <a:latin typeface="Monotype Corsiva" pitchFamily="66" charset="0"/>
                <a:cs typeface="Arial" charset="0"/>
              </a:rPr>
              <a:t> </a:t>
            </a:r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323850" y="5516563"/>
            <a:ext cx="72009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Las  cositas  pequeñas  de  las  que  todavía  se cree  capaz.</a:t>
            </a:r>
            <a:r>
              <a:rPr lang="es-ES" sz="3200" b="1" i="1">
                <a:solidFill>
                  <a:srgbClr val="F8EFD4"/>
                </a:solidFill>
                <a:effectLst/>
                <a:cs typeface="Arial" charset="0"/>
              </a:rPr>
              <a:t> </a:t>
            </a:r>
            <a:endParaRPr lang="es-ES" sz="3200" b="1" i="1">
              <a:solidFill>
                <a:srgbClr val="F8EFD4"/>
              </a:solidFill>
              <a:effectLst/>
            </a:endParaRPr>
          </a:p>
        </p:txBody>
      </p: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0" y="3284538"/>
            <a:ext cx="5761038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F8EFD4"/>
                </a:solidFill>
                <a:effectLst/>
                <a:latin typeface="Monotype Corsiva" pitchFamily="66" charset="0"/>
                <a:cs typeface="Arial" charset="0"/>
              </a:rPr>
              <a:t>por   el  contrario,  teje   para   los  nietos   y   ayuda   en   cositas   pequeñas.</a:t>
            </a:r>
            <a:r>
              <a:rPr lang="es-ES" sz="3200" b="1" i="1">
                <a:solidFill>
                  <a:srgbClr val="F8F8F8"/>
                </a:solidFill>
                <a:effectLst/>
                <a:latin typeface="Monotype Corsiva" pitchFamily="66" charset="0"/>
                <a:cs typeface="Arial" charset="0"/>
              </a:rPr>
              <a:t> </a:t>
            </a:r>
            <a:r>
              <a:rPr lang="es-ES_tradnl" sz="3200" b="1" i="1">
                <a:solidFill>
                  <a:srgbClr val="F8F8F8"/>
                </a:solidFill>
                <a:effectLst/>
                <a:latin typeface="Monotype Corsiva" pitchFamily="66" charset="0"/>
                <a:cs typeface="Arial" charset="0"/>
              </a:rPr>
              <a:t>                                                                           </a:t>
            </a:r>
            <a:endParaRPr lang="es-ES" sz="3200" b="1" i="1">
              <a:solidFill>
                <a:srgbClr val="F8F8F8"/>
              </a:solidFill>
              <a:effectLst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4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400"/>
                            </p:stCondLst>
                            <p:childTnLst>
                              <p:par>
                                <p:cTn id="1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2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utoUpdateAnimBg="0"/>
      <p:bldP spid="21509" grpId="0" autoUpdateAnimBg="0"/>
      <p:bldP spid="21510" grpId="0" autoUpdateAnimBg="0"/>
      <p:bldP spid="21511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5219700" y="2349500"/>
            <a:ext cx="3529013" cy="204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La  vida  moderna, </a:t>
            </a:r>
            <a:endParaRPr lang="es-ES_tradnl" sz="3200" b="1" i="1">
              <a:solidFill>
                <a:srgbClr val="645422"/>
              </a:solidFill>
              <a:effectLst/>
              <a:latin typeface="Monotype Corsiva" pitchFamily="66" charset="0"/>
              <a:cs typeface="Arial" charset="0"/>
            </a:endParaRPr>
          </a:p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las casas modernas,</a:t>
            </a:r>
            <a:r>
              <a:rPr lang="es-ES_tradnl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 </a:t>
            </a:r>
          </a:p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el  espacio  estrecho. </a:t>
            </a:r>
            <a:endParaRPr lang="es-ES" sz="3200" b="1" i="1">
              <a:solidFill>
                <a:srgbClr val="645422"/>
              </a:solidFill>
              <a:effectLst/>
              <a:latin typeface="Monotype Corsiva" pitchFamily="66" charset="0"/>
            </a:endParaRPr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3995738" y="6021388"/>
            <a:ext cx="49307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Unos días nomás, le hará  bien.</a:t>
            </a: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Times New Roman" pitchFamily="18" charset="0"/>
              </a:rPr>
              <a:t> </a:t>
            </a:r>
            <a:endParaRPr lang="es-ES" sz="3200" b="1" i="1">
              <a:solidFill>
                <a:srgbClr val="645422"/>
              </a:solidFill>
              <a:effectLst/>
              <a:latin typeface="Monotype Corsiva" pitchFamily="66" charset="0"/>
            </a:endParaRPr>
          </a:p>
        </p:txBody>
      </p:sp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4787900" y="188913"/>
            <a:ext cx="35528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Y </a:t>
            </a: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no los juzga mal. </a:t>
            </a:r>
            <a:r>
              <a:rPr lang="es-ES_tradnl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   </a:t>
            </a:r>
            <a:endParaRPr lang="es-ES" sz="3200" b="1" i="1">
              <a:solidFill>
                <a:srgbClr val="645422"/>
              </a:solidFill>
              <a:effectLst/>
              <a:latin typeface="Monotype Corsiva" pitchFamily="66" charset="0"/>
            </a:endParaRPr>
          </a:p>
        </p:txBody>
      </p:sp>
      <p:sp>
        <p:nvSpPr>
          <p:cNvPr id="23564" name="Text Box 12"/>
          <p:cNvSpPr txBox="1">
            <a:spLocks noChangeArrowheads="1"/>
          </p:cNvSpPr>
          <p:nvPr/>
        </p:nvSpPr>
        <p:spPr bwMode="auto">
          <a:xfrm>
            <a:off x="4140200" y="836613"/>
            <a:ext cx="4724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Con todas las ancianas, piensa, </a:t>
            </a:r>
            <a:r>
              <a:rPr lang="es-ES_tradnl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          </a:t>
            </a: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sucede  lo  mismo</a:t>
            </a:r>
            <a:r>
              <a:rPr lang="es-ES_tradnl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         </a:t>
            </a:r>
          </a:p>
        </p:txBody>
      </p:sp>
      <p:sp>
        <p:nvSpPr>
          <p:cNvPr id="23565" name="Text Box 13"/>
          <p:cNvSpPr txBox="1">
            <a:spLocks noChangeArrowheads="1"/>
          </p:cNvSpPr>
          <p:nvPr/>
        </p:nvSpPr>
        <p:spPr bwMode="auto">
          <a:xfrm>
            <a:off x="3779838" y="4652963"/>
            <a:ext cx="518318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Y una tarde le dicen que irá a pasar unos días a una  quinta. </a:t>
            </a:r>
            <a:endParaRPr lang="es-ES" sz="3200" b="1" i="1">
              <a:solidFill>
                <a:srgbClr val="645422"/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200"/>
                            </p:stCondLst>
                            <p:childTnLst>
                              <p:par>
                                <p:cTn id="1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0"/>
                            </p:stCondLst>
                            <p:childTnLst>
                              <p:par>
                                <p:cTn id="33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1" grpId="0" autoUpdateAnimBg="0"/>
      <p:bldP spid="23562" grpId="0" autoUpdateAnimBg="0"/>
      <p:bldP spid="23563" grpId="0" autoUpdateAnimBg="0"/>
      <p:bldP spid="23564" grpId="0" autoUpdateAnimBg="0"/>
      <p:bldP spid="23565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5292725" y="2276475"/>
            <a:ext cx="3563938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Primero  la  visitarán  todos  los  días,                      luego  solamente  los  feriados  y  domingos,</a:t>
            </a:r>
            <a:r>
              <a:rPr lang="es-ES" sz="3200" b="1" i="1">
                <a:solidFill>
                  <a:schemeClr val="bg1"/>
                </a:solidFill>
                <a:effectLst/>
                <a:latin typeface="Monotype Corsiva" pitchFamily="66" charset="0"/>
                <a:cs typeface="Arial" charset="0"/>
              </a:rPr>
              <a:t>               </a:t>
            </a:r>
            <a:endParaRPr lang="es-ES" sz="3200" b="1" i="1">
              <a:solidFill>
                <a:schemeClr val="bg1"/>
              </a:solidFill>
              <a:effectLst/>
              <a:latin typeface="Monotype Corsiva" pitchFamily="66" charset="0"/>
            </a:endParaRP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0" y="4581525"/>
            <a:ext cx="8785225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chemeClr val="bg1"/>
                </a:solidFill>
                <a:effectLst/>
                <a:latin typeface="Monotype Corsiva" pitchFamily="66" charset="0"/>
                <a:cs typeface="Arial" charset="0"/>
              </a:rPr>
              <a:t> </a:t>
            </a: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después  solamente  los  feriados,  y  más tarde,  sólo  cuando  le  avisen  que  está  enferma. Y luego sólo cuando le digan que está grave. </a:t>
            </a:r>
            <a:r>
              <a:rPr lang="es-ES_tradnl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                                                      </a:t>
            </a: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Finalmente para llevársela a su descanso definitivo.</a:t>
            </a:r>
            <a:endParaRPr lang="es-ES" sz="3200" b="1" i="1">
              <a:solidFill>
                <a:srgbClr val="645422"/>
              </a:solidFill>
              <a:effectLst/>
              <a:latin typeface="Monotype Corsiva" pitchFamily="66" charset="0"/>
            </a:endParaRPr>
          </a:p>
        </p:txBody>
      </p:sp>
      <p:sp>
        <p:nvSpPr>
          <p:cNvPr id="22534" name="Text Box 6"/>
          <p:cNvSpPr txBox="1">
            <a:spLocks noChangeArrowheads="1"/>
          </p:cNvSpPr>
          <p:nvPr/>
        </p:nvSpPr>
        <p:spPr bwMode="auto">
          <a:xfrm>
            <a:off x="5076825" y="1125538"/>
            <a:ext cx="40671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La  dejarán  y  nunca  más volverá a la casa.</a:t>
            </a:r>
            <a:r>
              <a:rPr lang="es-ES" sz="3200" b="1" i="1">
                <a:solidFill>
                  <a:schemeClr val="bg1"/>
                </a:solidFill>
                <a:effectLst/>
                <a:latin typeface="Monotype Corsiva" pitchFamily="66" charset="0"/>
                <a:cs typeface="Arial" charset="0"/>
              </a:rPr>
              <a:t> </a:t>
            </a:r>
            <a:r>
              <a:rPr lang="es-ES_tradnl" sz="3200" b="1" i="1">
                <a:solidFill>
                  <a:schemeClr val="bg1"/>
                </a:solidFill>
                <a:effectLst/>
                <a:latin typeface="Monotype Corsiva" pitchFamily="66" charset="0"/>
                <a:cs typeface="Arial" charset="0"/>
              </a:rPr>
              <a:t>                                                       </a:t>
            </a:r>
            <a:endParaRPr lang="es-ES" sz="3200" b="1" i="1">
              <a:solidFill>
                <a:schemeClr val="bg1"/>
              </a:solidFill>
              <a:effectLst/>
              <a:latin typeface="Monotype Corsiva" pitchFamily="66" charset="0"/>
            </a:endParaRPr>
          </a:p>
        </p:txBody>
      </p:sp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5076825" y="260350"/>
            <a:ext cx="37449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Ya</a:t>
            </a: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 sabe,  está  segura.</a:t>
            </a:r>
            <a:r>
              <a:rPr lang="es-ES" sz="3200" b="1" i="1">
                <a:solidFill>
                  <a:schemeClr val="bg1"/>
                </a:solidFill>
                <a:effectLst/>
                <a:latin typeface="Monotype Corsiva" pitchFamily="66" charset="0"/>
                <a:cs typeface="Arial" charset="0"/>
              </a:rPr>
              <a:t>  </a:t>
            </a:r>
            <a:endParaRPr lang="es-ES" sz="3200" b="1" i="1">
              <a:solidFill>
                <a:schemeClr val="bg1"/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2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2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autoUpdateAnimBg="0"/>
      <p:bldP spid="22533" grpId="0" autoUpdateAnimBg="0"/>
      <p:bldP spid="22534" grpId="0" autoUpdateAnimBg="0"/>
      <p:bldP spid="22535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5364163" y="188913"/>
            <a:ext cx="356393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Y  está  empequeñecida </a:t>
            </a:r>
            <a:r>
              <a:rPr lang="es-ES_tradnl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   </a:t>
            </a: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y  triste  la  ancianita. </a:t>
            </a:r>
            <a:endParaRPr lang="es-ES" sz="3200" b="1" i="1">
              <a:solidFill>
                <a:srgbClr val="645422"/>
              </a:solidFill>
              <a:effectLst/>
              <a:latin typeface="Monotype Corsiva" pitchFamily="66" charset="0"/>
            </a:endParaRP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4572000" y="3284538"/>
            <a:ext cx="4395788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A la nuera, le regalará el prendedor que heredó de su propia abuela, porque con el trajín puede perdérsele. </a:t>
            </a:r>
            <a:endParaRPr lang="es-ES" sz="3200" b="1" i="1">
              <a:solidFill>
                <a:srgbClr val="645422"/>
              </a:solidFill>
              <a:effectLst/>
              <a:latin typeface="Monotype Corsiva" pitchFamily="66" charset="0"/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5724525" y="1628775"/>
            <a:ext cx="31686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No  les  dirá</a:t>
            </a:r>
            <a:r>
              <a:rPr lang="es-ES_tradnl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  </a:t>
            </a: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que  su  valija  está  hecha.</a:t>
            </a: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0" y="0"/>
            <a:ext cx="1098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rgbClr val="55492D"/>
                </a:solidFill>
                <a:effectLst/>
              </a:rPr>
              <a:t>................</a:t>
            </a:r>
            <a:endParaRPr lang="es-ES">
              <a:solidFill>
                <a:srgbClr val="55492D"/>
              </a:solidFill>
              <a:effectLst/>
            </a:endParaRP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684213" y="5516563"/>
            <a:ext cx="79248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A  la  nieta  mayor,  el  collar  de  perlas  que  no  son legítimas,  pero  que  ella  llevó  toda  su  vida. </a:t>
            </a:r>
            <a:endParaRPr lang="es-ES" sz="3200" b="1" i="1">
              <a:solidFill>
                <a:srgbClr val="645422"/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600"/>
                            </p:stCondLst>
                            <p:childTnLst>
                              <p:par>
                                <p:cTn id="10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200"/>
                            </p:stCondLst>
                            <p:childTnLst>
                              <p:par>
                                <p:cTn id="17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600"/>
                            </p:stCondLst>
                            <p:childTnLst>
                              <p:par>
                                <p:cTn id="24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  <p:bldP spid="10243" grpId="0" autoUpdateAnimBg="0"/>
      <p:bldP spid="10244" grpId="0" autoUpdateAnimBg="0"/>
      <p:bldP spid="10246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5292725" y="2205038"/>
            <a:ext cx="3595688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No se despedirá de sus amigos, ni vecinos, porque le dará vergüenza. </a:t>
            </a:r>
            <a:endParaRPr lang="es-ES" sz="3200" b="1" i="1">
              <a:solidFill>
                <a:srgbClr val="645422"/>
              </a:solidFill>
              <a:effectLst/>
              <a:latin typeface="Monotype Corsiva" pitchFamily="66" charset="0"/>
            </a:endParaRPr>
          </a:p>
        </p:txBody>
      </p:sp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0" y="4419600"/>
            <a:ext cx="1098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>
                <a:solidFill>
                  <a:srgbClr val="588483"/>
                </a:solidFill>
                <a:effectLst/>
              </a:rPr>
              <a:t>................</a:t>
            </a:r>
            <a:endParaRPr lang="es-ES">
              <a:solidFill>
                <a:srgbClr val="588483"/>
              </a:solidFill>
              <a:effectLst/>
            </a:endParaRP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5364163" y="4868863"/>
            <a:ext cx="359568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No  dejará  nada;  sabe que  no  ha  de  volver.</a:t>
            </a:r>
            <a:r>
              <a:rPr lang="es-ES" sz="3200" b="1" i="1">
                <a:solidFill>
                  <a:srgbClr val="00112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  <a:cs typeface="Arial" charset="0"/>
              </a:rPr>
              <a:t> </a:t>
            </a:r>
            <a:endParaRPr lang="es-ES" sz="3200" b="1" i="1">
              <a:solidFill>
                <a:srgbClr val="00112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7180" name="Text Box 12"/>
          <p:cNvSpPr txBox="1">
            <a:spLocks noChangeArrowheads="1"/>
          </p:cNvSpPr>
          <p:nvPr/>
        </p:nvSpPr>
        <p:spPr bwMode="auto">
          <a:xfrm>
            <a:off x="0" y="1989138"/>
            <a:ext cx="4397375" cy="252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Al  hijo  le dirá que ella necesita poco, que de la pensión que cobre, sólo  le entregue lo que a él no le haga  falta.</a:t>
            </a:r>
            <a:endParaRPr lang="es-ES" sz="3200" b="1" i="1">
              <a:solidFill>
                <a:srgbClr val="645422"/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4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400"/>
                            </p:stCondLst>
                            <p:childTnLst>
                              <p:par>
                                <p:cTn id="1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 autoUpdateAnimBg="0"/>
      <p:bldP spid="7179" grpId="0" autoUpdateAnimBg="0"/>
      <p:bldP spid="7180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179388" y="188913"/>
            <a:ext cx="4897437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Es  la  madre;  la  madre  vieja;  </a:t>
            </a:r>
            <a:endParaRPr lang="es-ES" sz="3200" b="1" i="1">
              <a:solidFill>
                <a:srgbClr val="EAEAEA"/>
              </a:solidFill>
              <a:effectLst/>
              <a:latin typeface="Monotype Corsiva" pitchFamily="66" charset="0"/>
            </a:endParaRPr>
          </a:p>
        </p:txBody>
      </p:sp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1042988" y="836613"/>
            <a:ext cx="34194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la “nona”,  la  bobe. </a:t>
            </a:r>
            <a:r>
              <a:rPr lang="es-ES_tradnl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                                  </a:t>
            </a:r>
            <a:endParaRPr lang="es-ES" sz="3200" b="1" i="1">
              <a:solidFill>
                <a:srgbClr val="EAEAEA"/>
              </a:solidFill>
              <a:effectLst/>
              <a:latin typeface="Monotype Corsiva" pitchFamily="66" charset="0"/>
            </a:endParaRPr>
          </a:p>
        </p:txBody>
      </p: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250825" y="1773238"/>
            <a:ext cx="56165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Llorarán  los  nietos  despidiéndola.                                   </a:t>
            </a:r>
            <a:endParaRPr lang="es-ES" sz="3200" b="1" i="1">
              <a:solidFill>
                <a:srgbClr val="EAEAEA"/>
              </a:solidFill>
              <a:effectLst/>
              <a:latin typeface="Monotype Corsiva" pitchFamily="66" charset="0"/>
            </a:endParaRPr>
          </a:p>
        </p:txBody>
      </p:sp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5580063" y="2924175"/>
            <a:ext cx="324008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pero  dulce,  resignadamente.                     </a:t>
            </a:r>
            <a:endParaRPr lang="es-ES" sz="3200" b="1" i="1">
              <a:solidFill>
                <a:srgbClr val="EAEAEA"/>
              </a:solidFill>
              <a:effectLst/>
              <a:latin typeface="Monotype Corsiva" pitchFamily="66" charset="0"/>
            </a:endParaRPr>
          </a:p>
        </p:txBody>
      </p:sp>
      <p:sp>
        <p:nvSpPr>
          <p:cNvPr id="24584" name="Text Box 8"/>
          <p:cNvSpPr txBox="1">
            <a:spLocks noChangeArrowheads="1"/>
          </p:cNvSpPr>
          <p:nvPr/>
        </p:nvSpPr>
        <p:spPr bwMode="auto">
          <a:xfrm>
            <a:off x="1476375" y="2492375"/>
            <a:ext cx="288131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Y  ella  llora,</a:t>
            </a:r>
            <a:r>
              <a:rPr lang="es-ES" sz="3200" b="1" i="1">
                <a:solidFill>
                  <a:schemeClr val="hlink"/>
                </a:solidFill>
                <a:effectLst/>
                <a:latin typeface="Monotype Corsiva" pitchFamily="66" charset="0"/>
                <a:cs typeface="Arial" charset="0"/>
              </a:rPr>
              <a:t>  </a:t>
            </a:r>
            <a:endParaRPr lang="es-ES" sz="3200" b="1" i="1">
              <a:solidFill>
                <a:schemeClr val="hlink"/>
              </a:solidFill>
              <a:effectLst/>
              <a:latin typeface="Monotype Corsiva" pitchFamily="66" charset="0"/>
            </a:endParaRPr>
          </a:p>
        </p:txBody>
      </p:sp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323850" y="4221163"/>
            <a:ext cx="3276600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En  esa  quinta,  será  un  trasto  entre  los  otros  trastos, </a:t>
            </a:r>
            <a:endParaRPr lang="es-ES" sz="3200" b="1" i="1">
              <a:solidFill>
                <a:srgbClr val="645422"/>
              </a:solidFill>
              <a:effectLst/>
              <a:latin typeface="Monotype Corsiva" pitchFamily="66" charset="0"/>
            </a:endParaRPr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5651500" y="5084763"/>
            <a:ext cx="31686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EAEAEA"/>
                </a:solidFill>
                <a:effectLst/>
                <a:latin typeface="Monotype Corsiva" pitchFamily="66" charset="0"/>
                <a:cs typeface="Arial" charset="0"/>
              </a:rPr>
              <a:t> </a:t>
            </a: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ancianitos  todos; todos  solos.</a:t>
            </a:r>
            <a:r>
              <a:rPr lang="es-ES" sz="3200" b="1" i="1">
                <a:solidFill>
                  <a:srgbClr val="EAEAEA"/>
                </a:solidFill>
                <a:effectLst/>
                <a:latin typeface="Monotype Corsiva" pitchFamily="66" charset="0"/>
                <a:cs typeface="Arial" charset="0"/>
              </a:rPr>
              <a:t> </a:t>
            </a:r>
            <a:r>
              <a:rPr lang="es-ES_tradnl" sz="3200" b="1" i="1">
                <a:solidFill>
                  <a:srgbClr val="EAEAEA"/>
                </a:solidFill>
                <a:effectLst/>
                <a:latin typeface="Monotype Corsiva" pitchFamily="66" charset="0"/>
                <a:cs typeface="Arial" charset="0"/>
              </a:rPr>
              <a:t>                                                                                              </a:t>
            </a:r>
            <a:endParaRPr lang="es-ES" sz="3200" b="1" i="1">
              <a:solidFill>
                <a:srgbClr val="EAEAEA"/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6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800"/>
                            </p:stCondLst>
                            <p:childTnLst>
                              <p:par>
                                <p:cTn id="31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800"/>
                            </p:stCondLst>
                            <p:childTnLst>
                              <p:par>
                                <p:cTn id="38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200"/>
                            </p:stCondLst>
                            <p:childTnLst>
                              <p:par>
                                <p:cTn id="4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utoUpdateAnimBg="0"/>
      <p:bldP spid="24581" grpId="0" autoUpdateAnimBg="0"/>
      <p:bldP spid="24582" grpId="0" autoUpdateAnimBg="0"/>
      <p:bldP spid="24583" grpId="0" autoUpdateAnimBg="0"/>
      <p:bldP spid="24584" grpId="0" autoUpdateAnimBg="0"/>
      <p:bldP spid="24585" grpId="0" autoUpdateAnimBg="0"/>
      <p:bldP spid="24586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AutoShape 4"/>
          <p:cNvSpPr>
            <a:spLocks noChangeArrowheads="1"/>
          </p:cNvSpPr>
          <p:nvPr/>
        </p:nvSpPr>
        <p:spPr bwMode="auto">
          <a:xfrm>
            <a:off x="7451725" y="6165850"/>
            <a:ext cx="1403350" cy="549275"/>
          </a:xfrm>
          <a:prstGeom prst="horizontalScroll">
            <a:avLst>
              <a:gd name="adj" fmla="val 12500"/>
            </a:avLst>
          </a:prstGeom>
          <a:gradFill rotWithShape="0">
            <a:gsLst>
              <a:gs pos="0">
                <a:srgbClr val="4F6D7B"/>
              </a:gs>
              <a:gs pos="50000">
                <a:srgbClr val="DBDBDB"/>
              </a:gs>
              <a:gs pos="100000">
                <a:srgbClr val="4F6D7B"/>
              </a:gs>
            </a:gsLst>
            <a:lin ang="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b="1" i="1">
                <a:solidFill>
                  <a:srgbClr val="3C5A5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LILLY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539750" y="4149725"/>
            <a:ext cx="6858000" cy="155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Su agobiado corazón, en tanto, estará esperando  ya  nada  más  que el  momento  de dejar  de  latir.</a:t>
            </a:r>
            <a:endParaRPr lang="es-ES" sz="3200" b="1" i="1">
              <a:solidFill>
                <a:srgbClr val="645422"/>
              </a:solidFill>
              <a:effectLst/>
              <a:latin typeface="Monotype Corsiva" pitchFamily="66" charset="0"/>
            </a:endParaRP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3814763" y="2852738"/>
            <a:ext cx="532923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EAEAEA"/>
                </a:solidFill>
                <a:effectLst/>
                <a:latin typeface="Monotype Corsiva" pitchFamily="66" charset="0"/>
                <a:cs typeface="Arial" charset="0"/>
              </a:rPr>
              <a:t> </a:t>
            </a:r>
            <a:r>
              <a:rPr lang="es-ES_tradnl" sz="3200" b="1" i="1">
                <a:solidFill>
                  <a:srgbClr val="EAEAEA"/>
                </a:solidFill>
                <a:effectLst/>
                <a:latin typeface="Monotype Corsiva" pitchFamily="66" charset="0"/>
                <a:cs typeface="Arial" charset="0"/>
              </a:rPr>
              <a:t>  </a:t>
            </a:r>
            <a:r>
              <a:rPr lang="es-ES" sz="3200" b="1" i="1">
                <a:solidFill>
                  <a:srgbClr val="EAEAEA"/>
                </a:solidFill>
                <a:effectLst/>
                <a:latin typeface="Monotype Corsiva" pitchFamily="66" charset="0"/>
                <a:cs typeface="Arial" charset="0"/>
              </a:rPr>
              <a:t> </a:t>
            </a: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"está muy bien, usted sabe, entre viejitos se entienden”. </a:t>
            </a:r>
            <a:endParaRPr lang="es-ES" sz="3200" b="1" i="1">
              <a:solidFill>
                <a:srgbClr val="645422"/>
              </a:solidFill>
              <a:effectLst/>
              <a:latin typeface="Monotype Corsiva" pitchFamily="66" charset="0"/>
            </a:endParaRP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179388" y="1412875"/>
            <a:ext cx="316865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Sus hijos, las nueras, los  yernos  dirán  cuando pregunten  por  ella:</a:t>
            </a:r>
            <a:r>
              <a:rPr lang="es-ES_tradnl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  </a:t>
            </a:r>
            <a:r>
              <a:rPr lang="es-ES" sz="3200" b="1" i="1">
                <a:solidFill>
                  <a:srgbClr val="645422"/>
                </a:solidFill>
                <a:effectLst/>
                <a:latin typeface="Monotype Corsiva" pitchFamily="66" charset="0"/>
                <a:cs typeface="Arial" charset="0"/>
              </a:rPr>
              <a:t>  </a:t>
            </a:r>
            <a:endParaRPr lang="es-ES" sz="3200" b="1" i="1">
              <a:solidFill>
                <a:srgbClr val="645422"/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8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400"/>
                            </p:stCondLst>
                            <p:childTnLst>
                              <p:par>
                                <p:cTn id="19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200"/>
                            </p:stCondLst>
                            <p:childTnLst>
                              <p:par>
                                <p:cTn id="26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 animBg="1" autoUpdateAnimBg="0"/>
      <p:bldP spid="17413" grpId="0" autoUpdateAnimBg="0"/>
      <p:bldP spid="17414" grpId="0" autoUpdateAnimBg="0"/>
      <p:bldP spid="17415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latin typeface="Kristen ITC" pitchFamily="66" charset="0"/>
              </a:rPr>
              <a:t>¿Te ha gustado?</a:t>
            </a:r>
            <a:r>
              <a:rPr lang="es-ES" sz="4800" dirty="0">
                <a:latin typeface="Kristen ITC" pitchFamily="66" charset="0"/>
              </a:rPr>
              <a:t> </a:t>
            </a:r>
            <a:br>
              <a:rPr lang="es-ES" sz="4800" dirty="0">
                <a:latin typeface="Kristen ITC" pitchFamily="66" charset="0"/>
              </a:rPr>
            </a:br>
            <a:r>
              <a:rPr lang="es-ES" sz="4400" dirty="0">
                <a:latin typeface="Kristen ITC" pitchFamily="66" charset="0"/>
              </a:rPr>
              <a:t>Puedes ver más entrando </a:t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latin typeface="Kristen ITC" pitchFamily="66" charset="0"/>
              </a:rPr>
              <a:t>Además puedes recibir </a:t>
            </a:r>
            <a:r>
              <a:rPr lang="es-ES_tradnl" b="1" dirty="0" err="1">
                <a:latin typeface="Kristen ITC" pitchFamily="66" charset="0"/>
              </a:rPr>
              <a:t>powerpoints</a:t>
            </a:r>
            <a:r>
              <a:rPr lang="es-ES_tradnl" b="1" dirty="0">
                <a:latin typeface="Kristen ITC" pitchFamily="66" charset="0"/>
              </a:rPr>
              <a:t> en tu correo </a:t>
            </a:r>
            <a:r>
              <a:rPr lang="es-ES_tradnl" b="1" dirty="0">
                <a:solidFill>
                  <a:schemeClr val="tx1"/>
                </a:solidFill>
                <a:latin typeface="Kristen ITC" pitchFamily="66" charset="0"/>
              </a:rPr>
              <a:t>electrónico</a:t>
            </a:r>
            <a:r>
              <a:rPr lang="es-ES_tradnl" b="1" dirty="0">
                <a:latin typeface="Kristen ITC" pitchFamily="66" charset="0"/>
              </a:rPr>
              <a:t>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2853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rgbClr val="002244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1800" b="0" i="0" u="none" strike="noStrike" cap="none" normalizeH="0" baseline="0" smtClean="0">
            <a:ln>
              <a:noFill/>
            </a:ln>
            <a:solidFill>
              <a:srgbClr val="002244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pp2853</Template>
  <TotalTime>11</TotalTime>
  <Words>736</Words>
  <Application>Microsoft PowerPoint</Application>
  <PresentationFormat>Presentación en pantalla (4:3)</PresentationFormat>
  <Paragraphs>65</Paragraphs>
  <Slides>16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  <vt:variant>
        <vt:lpstr>Presentaciones personalizadas</vt:lpstr>
      </vt:variant>
      <vt:variant>
        <vt:i4>1</vt:i4>
      </vt:variant>
    </vt:vector>
  </HeadingPairs>
  <TitlesOfParts>
    <vt:vector size="23" baseType="lpstr">
      <vt:lpstr>Times New Roman</vt:lpstr>
      <vt:lpstr>Comic Sans MS</vt:lpstr>
      <vt:lpstr>Monotype Corsiva</vt:lpstr>
      <vt:lpstr>Arial</vt:lpstr>
      <vt:lpstr>pp2853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REALIDADES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</cp:revision>
  <dcterms:created xsi:type="dcterms:W3CDTF">2018-08-24T09:18:51Z</dcterms:created>
  <dcterms:modified xsi:type="dcterms:W3CDTF">2018-08-24T09:30:48Z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Un día, una madre - Octubre de 2005 - ">
    <vt:lpwstr>www.lapaginaderosy.com.ar</vt:lpwstr>
  </property>
</Properties>
</file>