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71" r:id="rId2"/>
  </p:sldMasterIdLst>
  <p:sldIdLst>
    <p:sldId id="256" r:id="rId3"/>
    <p:sldId id="268" r:id="rId4"/>
    <p:sldId id="259" r:id="rId5"/>
    <p:sldId id="257" r:id="rId6"/>
    <p:sldId id="267" r:id="rId7"/>
    <p:sldId id="258" r:id="rId8"/>
    <p:sldId id="261" r:id="rId9"/>
    <p:sldId id="269" r:id="rId10"/>
    <p:sldId id="260" r:id="rId11"/>
    <p:sldId id="263" r:id="rId12"/>
    <p:sldId id="266" r:id="rId13"/>
    <p:sldId id="264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7eDllHjjpqKQYiUC28mNg" hashData="3jgmtnThN1ju/IGPEHkJPanRaJ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1843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843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843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8440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66F658F-F6B4-44CA-A419-08FADF198086}" type="slidenum">
              <a:rPr lang="en-US"/>
              <a:pPr/>
              <a:t>‹Nº›</a:t>
            </a:fld>
            <a:endParaRPr lang="en-US"/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2401A-33DA-4EF8-8201-3C366D27991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0EC6E-0E7E-4AB2-84ED-7CF8CBBBFDF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BA9824-EAA0-4997-A15B-E63A1FFC3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CAD48E-8298-4FD5-8D9E-85ED6C94D6A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C5A0E6-7AE7-4931-9FD0-8F5AC82BCF7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22C70-414C-42CB-B7EB-66D902D4648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38A99A-27D3-44F7-8F38-44E3664CF60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1330BC-FFD7-4837-9FDC-41C7EFF1D78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3352A0-DF0C-467F-A761-4C248E5C7D6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89B33D-11AB-4FEF-B0CF-555AAC72E08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6EE6C0-63F1-400A-B6EF-4966AF91664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17411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7412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741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741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B6F8C247-38AE-4C6B-90BE-3365C22839DE}" type="slidenum">
              <a:rPr lang="en-US"/>
              <a:pPr/>
              <a:t>‹Nº›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F7EBD5-BE3A-4574-A9B1-58A2F9CE8A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dahumana.org/vidafam/aborto/prostaglandinas.html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www.vidahumana.org/vidafam/aborto/succion.html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gif"/><Relationship Id="rId5" Type="http://schemas.openxmlformats.org/officeDocument/2006/relationships/image" Target="../media/image24.jpeg"/><Relationship Id="rId4" Type="http://schemas.openxmlformats.org/officeDocument/2006/relationships/hyperlink" Target="http://www.vidahumana.org/vidafam/aborto/salina.html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404813"/>
            <a:ext cx="7772400" cy="1871662"/>
          </a:xfrm>
        </p:spPr>
        <p:txBody>
          <a:bodyPr/>
          <a:lstStyle/>
          <a:p>
            <a:r>
              <a:rPr lang="es-SV" dirty="0"/>
              <a:t>ABORTO </a:t>
            </a:r>
            <a:br>
              <a:rPr lang="es-SV" dirty="0"/>
            </a:br>
            <a:r>
              <a:rPr lang="es-SV" dirty="0"/>
              <a:t>¿Decisión de la mujer?</a:t>
            </a: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5734050"/>
            <a:ext cx="6400800" cy="1123950"/>
          </a:xfrm>
        </p:spPr>
        <p:txBody>
          <a:bodyPr/>
          <a:lstStyle/>
          <a:p>
            <a:r>
              <a:rPr lang="es-SV"/>
              <a:t>Fundación Sí a la Vida</a:t>
            </a:r>
            <a:endParaRPr 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214563" y="2971800"/>
            <a:ext cx="12636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r>
              <a:rPr lang="en-US">
                <a:latin typeface="Arial" charset="0"/>
              </a:rPr>
              <a:t>  </a:t>
            </a:r>
            <a:r>
              <a:rPr lang="en-US" sz="5400">
                <a:latin typeface="Arial" charset="0"/>
              </a:rPr>
              <a:t> </a:t>
            </a:r>
            <a:r>
              <a:rPr lang="en-US">
                <a:latin typeface="Arial" charset="0"/>
              </a:rPr>
              <a:t>            </a:t>
            </a:r>
          </a:p>
        </p:txBody>
      </p:sp>
      <p:pic>
        <p:nvPicPr>
          <p:cNvPr id="2060" name="Picture 12" descr="19w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2349500"/>
            <a:ext cx="3076575" cy="3384550"/>
          </a:xfrm>
          <a:prstGeom prst="rect">
            <a:avLst/>
          </a:prstGeom>
          <a:noFill/>
        </p:spPr>
      </p:pic>
      <p:pic>
        <p:nvPicPr>
          <p:cNvPr id="2062" name="Picture 14" descr="coraz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1557338"/>
            <a:ext cx="523875" cy="523875"/>
          </a:xfrm>
          <a:prstGeom prst="rect">
            <a:avLst/>
          </a:prstGeom>
          <a:noFill/>
        </p:spPr>
      </p:pic>
      <p:pic>
        <p:nvPicPr>
          <p:cNvPr id="2064" name="Picture 16" descr="enelvientre"/>
          <p:cNvPicPr>
            <a:picLocks noChangeAspect="1" noChangeArrowheads="1"/>
          </p:cNvPicPr>
          <p:nvPr/>
        </p:nvPicPr>
        <p:blipFill>
          <a:blip r:embed="rId5"/>
          <a:srcRect r="13228"/>
          <a:stretch>
            <a:fillRect/>
          </a:stretch>
        </p:blipFill>
        <p:spPr bwMode="auto">
          <a:xfrm>
            <a:off x="323850" y="2349500"/>
            <a:ext cx="5184775" cy="3405188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1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SV" sz="4000"/>
              <a:t>Cuando comienza la Vida Humana</a:t>
            </a:r>
            <a:endParaRPr lang="en-US" sz="400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412875"/>
            <a:ext cx="6588125" cy="54451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" sz="2000"/>
              <a:t>1. El óvulo y el esperma separados son dos células vivas independientes, en potencia de formar una nueva vida: un ser humano. No son un ser humano</a:t>
            </a:r>
          </a:p>
          <a:p>
            <a:pPr>
              <a:lnSpc>
                <a:spcPct val="90000"/>
              </a:lnSpc>
            </a:pPr>
            <a:r>
              <a:rPr lang="es-ES" sz="2000"/>
              <a:t>2. En el preciso instante de la fecundación </a:t>
            </a:r>
            <a:r>
              <a:rPr lang="es-ES" sz="2000" b="1"/>
              <a:t>comienza</a:t>
            </a:r>
            <a:r>
              <a:rPr lang="es-ES" sz="2000"/>
              <a:t> </a:t>
            </a:r>
            <a:r>
              <a:rPr lang="es-ES" sz="2000" b="1"/>
              <a:t>a haber vida humana</a:t>
            </a:r>
            <a:r>
              <a:rPr lang="es-ES" sz="2000"/>
              <a:t>, UN BEBÉ. Nadie duda que de la unión de una célula de un perro y una perra, nacerá un perrito. Así, de la unión de una célula de hombre y una de mujer nacerá NECESARIAMENTE un ser humano.</a:t>
            </a:r>
          </a:p>
          <a:p>
            <a:pPr>
              <a:lnSpc>
                <a:spcPct val="90000"/>
              </a:lnSpc>
            </a:pPr>
            <a:r>
              <a:rPr lang="es-ES" sz="2000"/>
              <a:t>3. La célula, cigoto o ser humano, comienza a dividirse, lo cual confirma que es un ser humano vivo, un BEBÉ en desarrollo.</a:t>
            </a:r>
          </a:p>
          <a:p>
            <a:pPr>
              <a:lnSpc>
                <a:spcPct val="90000"/>
              </a:lnSpc>
            </a:pPr>
            <a:r>
              <a:rPr lang="es-ES" sz="2000"/>
              <a:t>4. El BEBÉ en su etapa de cigoto NECESITA implantarse en la matriz pues ésta tiene el alimento para que pueda desarrollarse igual que cualquiera de nosotros.</a:t>
            </a:r>
            <a:endParaRPr lang="en-US" sz="2000"/>
          </a:p>
        </p:txBody>
      </p:sp>
      <p:pic>
        <p:nvPicPr>
          <p:cNvPr id="40964" name="Picture 4" descr="separad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1484313"/>
            <a:ext cx="23812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6" descr="fecundaci_n"/>
          <p:cNvPicPr>
            <a:picLocks noChangeAspect="1" noChangeArrowheads="1"/>
          </p:cNvPicPr>
          <p:nvPr>
            <p:ph type="body"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588125" y="2636838"/>
            <a:ext cx="2381250" cy="952500"/>
          </a:xfrm>
          <a:noFill/>
          <a:ln/>
        </p:spPr>
      </p:pic>
      <p:pic>
        <p:nvPicPr>
          <p:cNvPr id="40967" name="Picture 7" descr="divisi_n"/>
          <p:cNvPicPr>
            <a:picLocks noChangeAspect="1" noChangeArrowheads="1"/>
          </p:cNvPicPr>
          <p:nvPr/>
        </p:nvPicPr>
        <p:blipFill>
          <a:blip r:embed="rId4"/>
          <a:srcRect t="14456" b="9715"/>
          <a:stretch>
            <a:fillRect/>
          </a:stretch>
        </p:blipFill>
        <p:spPr bwMode="auto">
          <a:xfrm>
            <a:off x="6659563" y="3716338"/>
            <a:ext cx="23812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Picture 8" descr="implantaci_n2"/>
          <p:cNvPicPr>
            <a:picLocks noChangeAspect="1" noChangeArrowheads="1"/>
          </p:cNvPicPr>
          <p:nvPr/>
        </p:nvPicPr>
        <p:blipFill>
          <a:blip r:embed="rId5"/>
          <a:srcRect l="39333" t="7468" b="8745"/>
          <a:stretch>
            <a:fillRect/>
          </a:stretch>
        </p:blipFill>
        <p:spPr bwMode="auto">
          <a:xfrm>
            <a:off x="6948488" y="5257800"/>
            <a:ext cx="14446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s-SV" sz="4000"/>
              <a:t>Cuando comienza la Vida Humana</a:t>
            </a:r>
            <a:endParaRPr lang="en-US" sz="400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981075"/>
            <a:ext cx="8424863" cy="56165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SV" sz="2800"/>
              <a:t>Unión ovulo + espermatozoide</a:t>
            </a:r>
          </a:p>
          <a:p>
            <a:pPr>
              <a:lnSpc>
                <a:spcPct val="90000"/>
              </a:lnSpc>
            </a:pPr>
            <a:r>
              <a:rPr lang="es-SV" sz="2800"/>
              <a:t>Código genético completo desde concepción</a:t>
            </a:r>
          </a:p>
          <a:p>
            <a:pPr>
              <a:lnSpc>
                <a:spcPct val="90000"/>
              </a:lnSpc>
            </a:pPr>
            <a:r>
              <a:rPr lang="es-SV" sz="2800"/>
              <a:t>Nada se le agregará nada más que nutrición</a:t>
            </a:r>
          </a:p>
          <a:p>
            <a:pPr>
              <a:lnSpc>
                <a:spcPct val="90000"/>
              </a:lnSpc>
            </a:pPr>
            <a:r>
              <a:rPr lang="es-SV" sz="2800"/>
              <a:t>Ser único e irrepetible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SV" sz="2400"/>
              <a:t>A los 18 días ya late mi</a:t>
            </a:r>
            <a:endParaRPr lang="es-SV" sz="2800"/>
          </a:p>
          <a:p>
            <a:pPr>
              <a:lnSpc>
                <a:spcPct val="90000"/>
              </a:lnSpc>
            </a:pPr>
            <a:r>
              <a:rPr lang="es-SV" sz="2800"/>
              <a:t>Etapas de desarrollo del ser humano: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SV" sz="2000"/>
              <a:t>cigoto, embrión, bebé, infante, niño, adolescente, joven,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SV" sz="2000"/>
              <a:t>adulto, anciano….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SV" sz="2000" u="sng"/>
              <a:t>El mismo ser humano con los mismos derechos</a:t>
            </a:r>
            <a:endParaRPr lang="es-SV" sz="24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SV" sz="2800" u="sng"/>
              <a:t>Eufemismos de pro abortistas:</a:t>
            </a:r>
          </a:p>
          <a:p>
            <a:pPr>
              <a:lnSpc>
                <a:spcPct val="90000"/>
              </a:lnSpc>
            </a:pPr>
            <a:r>
              <a:rPr lang="es-SV" sz="2800"/>
              <a:t>Pre-embrión</a:t>
            </a:r>
          </a:p>
          <a:p>
            <a:pPr>
              <a:lnSpc>
                <a:spcPct val="90000"/>
              </a:lnSpc>
            </a:pPr>
            <a:r>
              <a:rPr lang="es-SV" sz="2800"/>
              <a:t>Concepción = Implantación</a:t>
            </a:r>
          </a:p>
        </p:txBody>
      </p:sp>
      <p:pic>
        <p:nvPicPr>
          <p:cNvPr id="20487" name="Picture 7" descr="pag25grupo"/>
          <p:cNvPicPr>
            <a:picLocks noChangeAspect="1" noChangeArrowheads="1"/>
          </p:cNvPicPr>
          <p:nvPr/>
        </p:nvPicPr>
        <p:blipFill>
          <a:blip r:embed="rId2"/>
          <a:srcRect l="21632" t="12544" r="31891" b="58723"/>
          <a:stretch>
            <a:fillRect/>
          </a:stretch>
        </p:blipFill>
        <p:spPr bwMode="auto">
          <a:xfrm>
            <a:off x="6732588" y="3573463"/>
            <a:ext cx="1619250" cy="1308100"/>
          </a:xfrm>
          <a:prstGeom prst="rect">
            <a:avLst/>
          </a:prstGeom>
          <a:noFill/>
          <a:effectLst>
            <a:prstShdw prst="shdw13" dist="71842" dir="13500000">
              <a:srgbClr val="808080"/>
            </a:prstShdw>
          </a:effectLst>
        </p:spPr>
      </p:pic>
      <p:pic>
        <p:nvPicPr>
          <p:cNvPr id="20489" name="Picture 9" descr="14wks-lrg.jpg - 35202 By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1600000">
            <a:off x="5219700" y="5157788"/>
            <a:ext cx="877888" cy="1368425"/>
          </a:xfrm>
          <a:prstGeom prst="rect">
            <a:avLst/>
          </a:prstGeom>
          <a:noFill/>
        </p:spPr>
      </p:pic>
      <p:pic>
        <p:nvPicPr>
          <p:cNvPr id="20491" name="Picture 11" descr="fe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21600000">
            <a:off x="7596188" y="836613"/>
            <a:ext cx="1093787" cy="1152525"/>
          </a:xfrm>
          <a:prstGeom prst="rect">
            <a:avLst/>
          </a:prstGeom>
          <a:noFill/>
        </p:spPr>
      </p:pic>
      <p:pic>
        <p:nvPicPr>
          <p:cNvPr id="20493" name="Picture 13" descr="5%20week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96188" y="2133600"/>
            <a:ext cx="1155700" cy="1223963"/>
          </a:xfrm>
          <a:prstGeom prst="rect">
            <a:avLst/>
          </a:prstGeom>
          <a:noFill/>
        </p:spPr>
      </p:pic>
      <p:pic>
        <p:nvPicPr>
          <p:cNvPr id="20495" name="Picture 15" descr="corazon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63938" y="2781300"/>
            <a:ext cx="576262" cy="5762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922338"/>
          </a:xfrm>
        </p:spPr>
        <p:txBody>
          <a:bodyPr/>
          <a:lstStyle/>
          <a:p>
            <a:r>
              <a:rPr lang="es-ES_tradnl" sz="5400"/>
              <a:t>Aborto = Asesinato</a:t>
            </a:r>
            <a:endParaRPr lang="es-ES_tradnl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196975"/>
            <a:ext cx="5184775" cy="5472113"/>
          </a:xfrm>
        </p:spPr>
        <p:txBody>
          <a:bodyPr/>
          <a:lstStyle/>
          <a:p>
            <a:r>
              <a:rPr lang="es-ES_tradnl" sz="3200"/>
              <a:t>La peor tortura inventada por el ser humano contra un ser indefenso e inocente</a:t>
            </a:r>
          </a:p>
          <a:p>
            <a:r>
              <a:rPr lang="es-ES_tradnl" sz="3200"/>
              <a:t>Medico y madre – </a:t>
            </a:r>
            <a:r>
              <a:rPr lang="es-ES_tradnl" sz="2000"/>
              <a:t>personas que deberían defenderlo planean y deciden asesinarlo</a:t>
            </a:r>
          </a:p>
          <a:p>
            <a:r>
              <a:rPr lang="es-ES_tradnl" sz="3200"/>
              <a:t>Diferencia entre matar y asesinar – </a:t>
            </a:r>
            <a:r>
              <a:rPr lang="es-ES_tradnl" sz="2000"/>
              <a:t>puedo matar accidentalmente a alguien pero un asesinato es planificado.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508625" y="3860800"/>
            <a:ext cx="3455988" cy="103822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s-SV"/>
              <a:t>EL ABORTO ES…</a:t>
            </a:r>
          </a:p>
          <a:p>
            <a:pPr algn="ctr">
              <a:buFont typeface="Wingdings" pitchFamily="2" charset="2"/>
              <a:buNone/>
            </a:pPr>
            <a:r>
              <a:rPr lang="es-SV"/>
              <a:t>QUE TE ASESINEN</a:t>
            </a:r>
            <a:endParaRPr lang="en-US"/>
          </a:p>
        </p:txBody>
      </p:sp>
      <p:pic>
        <p:nvPicPr>
          <p:cNvPr id="4100" name="Picture 4" descr="pensador"/>
          <p:cNvPicPr>
            <a:picLocks noChangeAspect="1" noChangeArrowheads="1"/>
          </p:cNvPicPr>
          <p:nvPr/>
        </p:nvPicPr>
        <p:blipFill>
          <a:blip r:embed="rId2"/>
          <a:srcRect l="9703" t="12880" r="6526" b="23817"/>
          <a:stretch>
            <a:fillRect/>
          </a:stretch>
        </p:blipFill>
        <p:spPr bwMode="auto">
          <a:xfrm>
            <a:off x="5867400" y="908050"/>
            <a:ext cx="2709863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5508625" y="836613"/>
            <a:ext cx="3384550" cy="5832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103" name="Picture 7" descr="prostagt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t="19754"/>
          <a:stretch>
            <a:fillRect/>
          </a:stretch>
        </p:blipFill>
        <p:spPr bwMode="auto">
          <a:xfrm>
            <a:off x="5651500" y="4868863"/>
            <a:ext cx="3168650" cy="1760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89" name="Group 73"/>
          <p:cNvGraphicFramePr>
            <a:graphicFrameLocks noGrp="1"/>
          </p:cNvGraphicFramePr>
          <p:nvPr/>
        </p:nvGraphicFramePr>
        <p:xfrm>
          <a:off x="1644650" y="-100013"/>
          <a:ext cx="5375275" cy="7060250"/>
        </p:xfrm>
        <a:graphic>
          <a:graphicData uri="http://schemas.openxmlformats.org/drawingml/2006/table">
            <a:tbl>
              <a:tblPr/>
              <a:tblGrid>
                <a:gridCol w="1344613"/>
                <a:gridCol w="1343025"/>
                <a:gridCol w="1344612"/>
                <a:gridCol w="13430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97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97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97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97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en-US" sz="7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4822" name="Picture 6" descr="25"/>
          <p:cNvPicPr>
            <a:picLocks noChangeAspect="1" noChangeArrowheads="1"/>
          </p:cNvPicPr>
          <p:nvPr/>
        </p:nvPicPr>
        <p:blipFill>
          <a:blip r:embed="rId2"/>
          <a:srcRect t="8096" r="6367" b="10527"/>
          <a:stretch>
            <a:fillRect/>
          </a:stretch>
        </p:blipFill>
        <p:spPr bwMode="auto">
          <a:xfrm>
            <a:off x="0" y="52388"/>
            <a:ext cx="3203575" cy="2035175"/>
          </a:xfrm>
          <a:prstGeom prst="rect">
            <a:avLst/>
          </a:prstGeom>
          <a:noFill/>
        </p:spPr>
      </p:pic>
      <p:pic>
        <p:nvPicPr>
          <p:cNvPr id="34824" name="Picture 8" descr="26"/>
          <p:cNvPicPr>
            <a:picLocks noChangeAspect="1" noChangeArrowheads="1"/>
          </p:cNvPicPr>
          <p:nvPr/>
        </p:nvPicPr>
        <p:blipFill>
          <a:blip r:embed="rId3"/>
          <a:srcRect t="7857" r="8105" b="8891"/>
          <a:stretch>
            <a:fillRect/>
          </a:stretch>
        </p:blipFill>
        <p:spPr bwMode="auto">
          <a:xfrm>
            <a:off x="3132138" y="188913"/>
            <a:ext cx="3024187" cy="2001837"/>
          </a:xfrm>
          <a:prstGeom prst="rect">
            <a:avLst/>
          </a:prstGeom>
          <a:noFill/>
        </p:spPr>
      </p:pic>
      <p:pic>
        <p:nvPicPr>
          <p:cNvPr id="34826" name="Picture 10" descr="27"/>
          <p:cNvPicPr>
            <a:picLocks noChangeAspect="1" noChangeArrowheads="1"/>
          </p:cNvPicPr>
          <p:nvPr/>
        </p:nvPicPr>
        <p:blipFill>
          <a:blip r:embed="rId4"/>
          <a:srcRect t="6459" r="7057" b="9865"/>
          <a:stretch>
            <a:fillRect/>
          </a:stretch>
        </p:blipFill>
        <p:spPr bwMode="auto">
          <a:xfrm>
            <a:off x="0" y="2206625"/>
            <a:ext cx="3276600" cy="2157413"/>
          </a:xfrm>
          <a:prstGeom prst="rect">
            <a:avLst/>
          </a:prstGeom>
          <a:noFill/>
        </p:spPr>
      </p:pic>
      <p:pic>
        <p:nvPicPr>
          <p:cNvPr id="34836" name="Picture 20" descr="32"/>
          <p:cNvPicPr>
            <a:picLocks noChangeAspect="1" noChangeArrowheads="1"/>
          </p:cNvPicPr>
          <p:nvPr/>
        </p:nvPicPr>
        <p:blipFill>
          <a:blip r:embed="rId5"/>
          <a:srcRect t="5005" r="7907" b="10527"/>
          <a:stretch>
            <a:fillRect/>
          </a:stretch>
        </p:blipFill>
        <p:spPr bwMode="auto">
          <a:xfrm>
            <a:off x="6084888" y="20638"/>
            <a:ext cx="3059112" cy="2051050"/>
          </a:xfrm>
          <a:prstGeom prst="rect">
            <a:avLst/>
          </a:prstGeom>
          <a:noFill/>
        </p:spPr>
      </p:pic>
      <p:pic>
        <p:nvPicPr>
          <p:cNvPr id="34840" name="Picture 24" descr="34"/>
          <p:cNvPicPr>
            <a:picLocks noChangeAspect="1" noChangeArrowheads="1"/>
          </p:cNvPicPr>
          <p:nvPr/>
        </p:nvPicPr>
        <p:blipFill>
          <a:blip r:embed="rId6"/>
          <a:srcRect t="3569" r="7889" b="10071"/>
          <a:stretch>
            <a:fillRect/>
          </a:stretch>
        </p:blipFill>
        <p:spPr bwMode="auto">
          <a:xfrm>
            <a:off x="3276600" y="2584450"/>
            <a:ext cx="2808288" cy="1925638"/>
          </a:xfrm>
          <a:prstGeom prst="rect">
            <a:avLst/>
          </a:prstGeom>
          <a:noFill/>
        </p:spPr>
      </p:pic>
      <p:pic>
        <p:nvPicPr>
          <p:cNvPr id="34844" name="Picture 28" descr="36"/>
          <p:cNvPicPr>
            <a:picLocks noChangeAspect="1" noChangeArrowheads="1"/>
          </p:cNvPicPr>
          <p:nvPr/>
        </p:nvPicPr>
        <p:blipFill>
          <a:blip r:embed="rId7"/>
          <a:srcRect t="5904" r="8601" b="8786"/>
          <a:stretch>
            <a:fillRect/>
          </a:stretch>
        </p:blipFill>
        <p:spPr bwMode="auto">
          <a:xfrm>
            <a:off x="5940425" y="2349500"/>
            <a:ext cx="3203575" cy="2185988"/>
          </a:xfrm>
          <a:prstGeom prst="rect">
            <a:avLst/>
          </a:prstGeom>
          <a:noFill/>
        </p:spPr>
      </p:pic>
      <p:pic>
        <p:nvPicPr>
          <p:cNvPr id="34846" name="Picture 30" descr="37"/>
          <p:cNvPicPr>
            <a:picLocks noChangeAspect="1" noChangeArrowheads="1"/>
          </p:cNvPicPr>
          <p:nvPr/>
        </p:nvPicPr>
        <p:blipFill>
          <a:blip r:embed="rId8"/>
          <a:srcRect t="5032" r="6638" b="10861"/>
          <a:stretch>
            <a:fillRect/>
          </a:stretch>
        </p:blipFill>
        <p:spPr bwMode="auto">
          <a:xfrm>
            <a:off x="0" y="4581525"/>
            <a:ext cx="3348038" cy="2206625"/>
          </a:xfrm>
          <a:prstGeom prst="rect">
            <a:avLst/>
          </a:prstGeom>
          <a:noFill/>
        </p:spPr>
      </p:pic>
      <p:pic>
        <p:nvPicPr>
          <p:cNvPr id="34850" name="Picture 34" descr="39"/>
          <p:cNvPicPr>
            <a:picLocks noChangeAspect="1" noChangeArrowheads="1"/>
          </p:cNvPicPr>
          <p:nvPr/>
        </p:nvPicPr>
        <p:blipFill>
          <a:blip r:embed="rId9"/>
          <a:srcRect t="6651" r="7744" b="9204"/>
          <a:stretch>
            <a:fillRect/>
          </a:stretch>
        </p:blipFill>
        <p:spPr bwMode="auto">
          <a:xfrm>
            <a:off x="3132138" y="4845050"/>
            <a:ext cx="3024187" cy="2016125"/>
          </a:xfrm>
          <a:prstGeom prst="rect">
            <a:avLst/>
          </a:prstGeom>
          <a:noFill/>
        </p:spPr>
      </p:pic>
      <p:pic>
        <p:nvPicPr>
          <p:cNvPr id="34852" name="Picture 36" descr="40"/>
          <p:cNvPicPr>
            <a:picLocks noChangeAspect="1" noChangeArrowheads="1"/>
          </p:cNvPicPr>
          <p:nvPr/>
        </p:nvPicPr>
        <p:blipFill>
          <a:blip r:embed="rId10"/>
          <a:srcRect t="5669" r="6004" b="11919"/>
          <a:stretch>
            <a:fillRect/>
          </a:stretch>
        </p:blipFill>
        <p:spPr bwMode="auto">
          <a:xfrm>
            <a:off x="6156325" y="4797425"/>
            <a:ext cx="2987675" cy="1914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es-ES_tradnl" sz="4800"/>
              <a:t>Tipos de Aborto</a:t>
            </a:r>
            <a:endParaRPr lang="en-US" sz="480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412875"/>
            <a:ext cx="4679950" cy="5445125"/>
          </a:xfrm>
        </p:spPr>
        <p:txBody>
          <a:bodyPr/>
          <a:lstStyle/>
          <a:p>
            <a:pPr marL="533400" indent="-533400">
              <a:buFont typeface="Wingdings" pitchFamily="2" charset="2"/>
              <a:buAutoNum type="arabicPeriod"/>
            </a:pPr>
            <a:r>
              <a:rPr lang="es-SV" sz="3200"/>
              <a:t>Succión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s-SV" sz="3200"/>
              <a:t>Dilatación y evacuación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s-SV" sz="3200"/>
              <a:t>Dilatación y curetaje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s-SV" sz="3200"/>
              <a:t>Solución salina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s-SV" sz="3200"/>
              <a:t>Histerotomía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s-SV" sz="3200"/>
              <a:t>Aborto por parto parcial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s-SV" sz="3200"/>
              <a:t>Alambres y sondas</a:t>
            </a:r>
            <a:endParaRPr lang="en-US" sz="3200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s-SV"/>
              <a:t>1.</a:t>
            </a:r>
          </a:p>
          <a:p>
            <a:pPr>
              <a:buFont typeface="Wingdings" pitchFamily="2" charset="2"/>
              <a:buNone/>
            </a:pPr>
            <a:endParaRPr lang="es-SV"/>
          </a:p>
          <a:p>
            <a:pPr>
              <a:buFont typeface="Wingdings" pitchFamily="2" charset="2"/>
              <a:buNone/>
            </a:pPr>
            <a:endParaRPr lang="es-SV"/>
          </a:p>
          <a:p>
            <a:pPr>
              <a:buFont typeface="Wingdings" pitchFamily="2" charset="2"/>
              <a:buNone/>
            </a:pPr>
            <a:endParaRPr lang="es-SV"/>
          </a:p>
          <a:p>
            <a:pPr>
              <a:buFont typeface="Wingdings" pitchFamily="2" charset="2"/>
              <a:buNone/>
            </a:pPr>
            <a:r>
              <a:rPr lang="es-SV"/>
              <a:t>4. </a:t>
            </a:r>
          </a:p>
          <a:p>
            <a:pPr>
              <a:buFont typeface="Wingdings" pitchFamily="2" charset="2"/>
              <a:buNone/>
            </a:pPr>
            <a:endParaRPr lang="es-SV"/>
          </a:p>
          <a:p>
            <a:pPr>
              <a:buFont typeface="Wingdings" pitchFamily="2" charset="2"/>
              <a:buNone/>
            </a:pPr>
            <a:endParaRPr lang="es-SV"/>
          </a:p>
          <a:p>
            <a:pPr>
              <a:buFont typeface="Wingdings" pitchFamily="2" charset="2"/>
              <a:buNone/>
            </a:pPr>
            <a:r>
              <a:rPr lang="es-SV"/>
              <a:t>6. </a:t>
            </a:r>
            <a:endParaRPr lang="en-US"/>
          </a:p>
        </p:txBody>
      </p:sp>
      <p:pic>
        <p:nvPicPr>
          <p:cNvPr id="19462" name="Picture 6" descr="succion.jpg - 19268 Bytes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1125538"/>
            <a:ext cx="2371725" cy="1905000"/>
          </a:xfrm>
          <a:prstGeom prst="rect">
            <a:avLst/>
          </a:prstGeom>
          <a:noFill/>
        </p:spPr>
      </p:pic>
      <p:pic>
        <p:nvPicPr>
          <p:cNvPr id="19464" name="Picture 8" descr="saltt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 l="7140" r="11916"/>
          <a:stretch>
            <a:fillRect/>
          </a:stretch>
        </p:blipFill>
        <p:spPr bwMode="auto">
          <a:xfrm>
            <a:off x="6084888" y="2997200"/>
            <a:ext cx="2447925" cy="2143125"/>
          </a:xfrm>
          <a:prstGeom prst="rect">
            <a:avLst/>
          </a:prstGeom>
          <a:noFill/>
        </p:spPr>
      </p:pic>
      <p:pic>
        <p:nvPicPr>
          <p:cNvPr id="19466" name="Picture 10" descr="d&amp;xanim.gif - 7731 Byte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51500" y="5070475"/>
            <a:ext cx="2665413" cy="1704975"/>
          </a:xfrm>
          <a:prstGeom prst="rect">
            <a:avLst/>
          </a:prstGeom>
          <a:noFill/>
        </p:spPr>
      </p:pic>
      <p:sp>
        <p:nvSpPr>
          <p:cNvPr id="19467" name="Line 11"/>
          <p:cNvSpPr>
            <a:spLocks noChangeShapeType="1"/>
          </p:cNvSpPr>
          <p:nvPr/>
        </p:nvSpPr>
        <p:spPr bwMode="auto">
          <a:xfrm>
            <a:off x="2771775" y="1773238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9468" name="Line 12"/>
          <p:cNvSpPr>
            <a:spLocks noChangeShapeType="1"/>
          </p:cNvSpPr>
          <p:nvPr/>
        </p:nvSpPr>
        <p:spPr bwMode="auto">
          <a:xfrm>
            <a:off x="3635375" y="3933825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>
            <a:off x="2339975" y="5589588"/>
            <a:ext cx="2087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r>
              <a:rPr lang="es-SV"/>
              <a:t>Abortos químicos</a:t>
            </a:r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484313"/>
            <a:ext cx="4537075" cy="5257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SV"/>
              <a:t>Anticonceptivos- 3 mecanismos de acción: </a:t>
            </a:r>
            <a:r>
              <a:rPr lang="es-SV" sz="2000"/>
              <a:t>anovulatorios, anticonceptivos y abortivos.</a:t>
            </a:r>
            <a:r>
              <a:rPr lang="es-SV"/>
              <a:t> </a:t>
            </a:r>
          </a:p>
          <a:p>
            <a:pPr>
              <a:lnSpc>
                <a:spcPct val="90000"/>
              </a:lnSpc>
            </a:pPr>
            <a:r>
              <a:rPr lang="es-SV"/>
              <a:t>Norplant</a:t>
            </a:r>
          </a:p>
          <a:p>
            <a:pPr>
              <a:lnSpc>
                <a:spcPct val="90000"/>
              </a:lnSpc>
            </a:pPr>
            <a:r>
              <a:rPr lang="es-SV"/>
              <a:t>Dispositivo Intrauterino </a:t>
            </a:r>
            <a:r>
              <a:rPr lang="es-SV" sz="2000"/>
              <a:t>(embarazos extrauterinos)</a:t>
            </a:r>
            <a:endParaRPr lang="es-SV"/>
          </a:p>
          <a:p>
            <a:pPr>
              <a:lnSpc>
                <a:spcPct val="90000"/>
              </a:lnSpc>
            </a:pPr>
            <a:r>
              <a:rPr lang="es-SV"/>
              <a:t>Citotec</a:t>
            </a:r>
          </a:p>
          <a:p>
            <a:pPr>
              <a:lnSpc>
                <a:spcPct val="90000"/>
              </a:lnSpc>
            </a:pPr>
            <a:r>
              <a:rPr lang="es-SV"/>
              <a:t>Prostaglandinas</a:t>
            </a:r>
          </a:p>
          <a:p>
            <a:pPr>
              <a:lnSpc>
                <a:spcPct val="90000"/>
              </a:lnSpc>
            </a:pPr>
            <a:r>
              <a:rPr lang="es-SV"/>
              <a:t>RU – 486</a:t>
            </a:r>
          </a:p>
          <a:p>
            <a:pPr>
              <a:lnSpc>
                <a:spcPct val="90000"/>
              </a:lnSpc>
            </a:pPr>
            <a:endParaRPr lang="es-SV"/>
          </a:p>
          <a:p>
            <a:pPr>
              <a:lnSpc>
                <a:spcPct val="90000"/>
              </a:lnSpc>
            </a:pPr>
            <a:endParaRPr lang="en-US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412875"/>
            <a:ext cx="4316413" cy="54451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SV"/>
              <a:t>Pastilla del día después (“anticoncepción de emergencia”)</a:t>
            </a:r>
          </a:p>
          <a:p>
            <a:pPr>
              <a:lnSpc>
                <a:spcPct val="90000"/>
              </a:lnSpc>
            </a:pPr>
            <a:endParaRPr lang="es-SV"/>
          </a:p>
          <a:p>
            <a:pPr>
              <a:lnSpc>
                <a:spcPct val="90000"/>
              </a:lnSpc>
            </a:pPr>
            <a:endParaRPr lang="es-SV"/>
          </a:p>
          <a:p>
            <a:pPr>
              <a:lnSpc>
                <a:spcPct val="90000"/>
              </a:lnSpc>
            </a:pPr>
            <a:endParaRPr lang="es-SV"/>
          </a:p>
          <a:p>
            <a:pPr>
              <a:lnSpc>
                <a:spcPct val="90000"/>
              </a:lnSpc>
            </a:pPr>
            <a:endParaRPr lang="es-SV"/>
          </a:p>
          <a:p>
            <a:pPr>
              <a:lnSpc>
                <a:spcPct val="90000"/>
              </a:lnSpc>
            </a:pPr>
            <a:endParaRPr lang="es-SV"/>
          </a:p>
          <a:p>
            <a:pPr>
              <a:lnSpc>
                <a:spcPct val="90000"/>
              </a:lnSpc>
            </a:pPr>
            <a:endParaRPr lang="es-SV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s-SV"/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s-SV"/>
              <a:t>Bebé de 6-7 semanas</a:t>
            </a:r>
          </a:p>
          <a:p>
            <a:pPr>
              <a:lnSpc>
                <a:spcPct val="90000"/>
              </a:lnSpc>
            </a:pPr>
            <a:endParaRPr lang="es-SV"/>
          </a:p>
          <a:p>
            <a:pPr>
              <a:lnSpc>
                <a:spcPct val="90000"/>
              </a:lnSpc>
            </a:pPr>
            <a:endParaRPr lang="es-SV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</p:txBody>
      </p:sp>
      <p:pic>
        <p:nvPicPr>
          <p:cNvPr id="22535" name="Picture 7" descr="womb06.gif - 68.4 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2781300"/>
            <a:ext cx="2219325" cy="309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es-SV"/>
              <a:t>Mecanismos de acción</a:t>
            </a:r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268413"/>
            <a:ext cx="5940425" cy="54006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" sz="2000"/>
              <a:t>1. Retrasa la ovulación.</a:t>
            </a:r>
          </a:p>
          <a:p>
            <a:pPr>
              <a:lnSpc>
                <a:spcPct val="90000"/>
              </a:lnSpc>
            </a:pPr>
            <a:r>
              <a:rPr lang="es-ES" sz="2000"/>
              <a:t>2. Impide la fecundación.</a:t>
            </a:r>
          </a:p>
          <a:p>
            <a:pPr>
              <a:lnSpc>
                <a:spcPct val="90000"/>
              </a:lnSpc>
            </a:pPr>
            <a:r>
              <a:rPr lang="es-ES" sz="2000"/>
              <a:t>3. El Consejo Superior de Salud ha dicho que la píldora no tiene un </a:t>
            </a:r>
            <a:r>
              <a:rPr lang="es-ES" sz="2000" b="1"/>
              <a:t>efecto antimplantatorio </a:t>
            </a:r>
            <a:r>
              <a:rPr lang="es-ES" sz="2000"/>
              <a:t>, sin embargo los estudios más recientes, los médicos especialistas, la FDA, los fabricantes y la OMS afirman que la píldora del día después</a:t>
            </a:r>
            <a:r>
              <a:rPr lang="es-ES" sz="2000" b="1"/>
              <a:t> SI </a:t>
            </a:r>
            <a:r>
              <a:rPr lang="es-ES" sz="2000"/>
              <a:t>tiene efectos</a:t>
            </a:r>
            <a:r>
              <a:rPr lang="es-ES" sz="2000" b="1"/>
              <a:t> antimplantatorios </a:t>
            </a:r>
            <a:r>
              <a:rPr lang="es-ES" sz="2000"/>
              <a:t>es decir,</a:t>
            </a:r>
            <a:r>
              <a:rPr lang="es-ES" sz="2000" b="1"/>
              <a:t> NO DEJA</a:t>
            </a:r>
            <a:r>
              <a:rPr lang="es-ES" sz="2000"/>
              <a:t> que el BEBÉ se anide en la matriz para ser alimentado por ella.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000" b="1"/>
              <a:t>Consecuencias</a:t>
            </a:r>
          </a:p>
          <a:p>
            <a:pPr>
              <a:lnSpc>
                <a:spcPct val="90000"/>
              </a:lnSpc>
            </a:pPr>
            <a:r>
              <a:rPr lang="es-ES" sz="2000"/>
              <a:t>1. El bebé recién concebido, sin forma de defenderse, ha sido condenado a muerte, no podrá alimentarse de la matriz de su madre, de crecer, de vivir y será desechado... </a:t>
            </a:r>
          </a:p>
          <a:p>
            <a:pPr>
              <a:lnSpc>
                <a:spcPct val="90000"/>
              </a:lnSpc>
            </a:pPr>
            <a:r>
              <a:rPr lang="es-ES" sz="2000"/>
              <a:t>2. La salud de la mujer puede verse comprometida. </a:t>
            </a:r>
            <a:endParaRPr lang="en-US" sz="2000"/>
          </a:p>
        </p:txBody>
      </p:sp>
      <p:pic>
        <p:nvPicPr>
          <p:cNvPr id="43014" name="Picture 6" descr="tercerefecto"/>
          <p:cNvPicPr>
            <a:picLocks noChangeAspect="1" noChangeArrowheads="1"/>
          </p:cNvPicPr>
          <p:nvPr>
            <p:ph type="body"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057900" y="1052513"/>
            <a:ext cx="3086100" cy="5610225"/>
          </a:xfrm>
          <a:noFill/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800"/>
              <a:t>Riesgos para la mujer</a:t>
            </a:r>
            <a:endParaRPr lang="en-US" sz="480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341438"/>
            <a:ext cx="8507412" cy="5327650"/>
          </a:xfrm>
        </p:spPr>
        <p:txBody>
          <a:bodyPr/>
          <a:lstStyle/>
          <a:p>
            <a:r>
              <a:rPr lang="es-SV"/>
              <a:t>Infecciones Perforaciones de útero, vejiga o intestino</a:t>
            </a:r>
          </a:p>
          <a:p>
            <a:r>
              <a:rPr lang="es-SV"/>
              <a:t>Quedar estéril</a:t>
            </a:r>
          </a:p>
          <a:p>
            <a:r>
              <a:rPr lang="es-SV"/>
              <a:t>Hemorragias, traumas renales, embolias</a:t>
            </a:r>
          </a:p>
          <a:p>
            <a:r>
              <a:rPr lang="es-SV"/>
              <a:t>Cáncer de mama</a:t>
            </a:r>
          </a:p>
          <a:p>
            <a:r>
              <a:rPr lang="es-SV"/>
              <a:t>Traumas</a:t>
            </a:r>
          </a:p>
          <a:p>
            <a:r>
              <a:rPr lang="es-SV"/>
              <a:t>Síndrome post aborto</a:t>
            </a:r>
          </a:p>
          <a:p>
            <a:pPr>
              <a:buFont typeface="Wingdings" pitchFamily="2" charset="2"/>
              <a:buNone/>
            </a:pPr>
            <a:r>
              <a:rPr lang="es-SV" sz="2400"/>
              <a:t>Aún en las mejores clínicas legales</a:t>
            </a:r>
          </a:p>
          <a:p>
            <a:pPr>
              <a:buFont typeface="Wingdings" pitchFamily="2" charset="2"/>
              <a:buNone/>
            </a:pPr>
            <a:r>
              <a:rPr lang="es-SV" sz="2800" b="1"/>
              <a:t>NO existe el aborto seguro</a:t>
            </a:r>
          </a:p>
          <a:p>
            <a:pPr>
              <a:buFont typeface="Wingdings" pitchFamily="2" charset="2"/>
              <a:buNone/>
            </a:pPr>
            <a:endParaRPr lang="en-US" sz="2400"/>
          </a:p>
        </p:txBody>
      </p:sp>
      <p:pic>
        <p:nvPicPr>
          <p:cNvPr id="21509" name="Picture 5" descr="feet-10wkslrg.jpg - 31578 By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4076700"/>
            <a:ext cx="3635375" cy="2470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5761037" cy="1354138"/>
          </a:xfrm>
        </p:spPr>
        <p:txBody>
          <a:bodyPr/>
          <a:lstStyle/>
          <a:p>
            <a:pPr algn="l"/>
            <a:r>
              <a:rPr lang="es-ES_tradnl"/>
              <a:t>¿Hay razones para permitir el aborto?</a:t>
            </a:r>
            <a:endParaRPr lang="en-US" sz="360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989138"/>
            <a:ext cx="8713787" cy="48688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SV" sz="3600"/>
              <a:t>Violaciones: </a:t>
            </a:r>
            <a:r>
              <a:rPr lang="es-SV" sz="2800"/>
              <a:t>3 involucrados – violador (criminal), mujer (víctima) y bebé (inocente). ¿Porqué se le va a dar la pena de muerte al inocente?</a:t>
            </a:r>
            <a:endParaRPr lang="es-SV" sz="3600"/>
          </a:p>
          <a:p>
            <a:pPr>
              <a:lnSpc>
                <a:spcPct val="80000"/>
              </a:lnSpc>
            </a:pPr>
            <a:r>
              <a:rPr lang="es-SV" sz="3600"/>
              <a:t>Salud de la madre </a:t>
            </a:r>
            <a:r>
              <a:rPr lang="es-SV" sz="2800"/>
              <a:t>(“terapéutico”)</a:t>
            </a:r>
            <a:r>
              <a:rPr lang="es-SV" sz="3600"/>
              <a:t>: </a:t>
            </a:r>
            <a:r>
              <a:rPr lang="es-SV" sz="2800"/>
              <a:t>Tecnología avanzada para salvar a ambos pacientes. No es necesario sacrificar a uno para salvar al otro.</a:t>
            </a:r>
            <a:endParaRPr lang="es-SV" sz="3600"/>
          </a:p>
          <a:p>
            <a:pPr>
              <a:lnSpc>
                <a:spcPct val="80000"/>
              </a:lnSpc>
            </a:pPr>
            <a:r>
              <a:rPr lang="es-SV" sz="3600"/>
              <a:t>Bebé con problemas </a:t>
            </a:r>
            <a:r>
              <a:rPr lang="es-SV" sz="2800"/>
              <a:t>(“Eugenésico”)</a:t>
            </a:r>
            <a:r>
              <a:rPr lang="es-SV" sz="3600"/>
              <a:t>: </a:t>
            </a:r>
            <a:r>
              <a:rPr lang="es-SV" sz="2800"/>
              <a:t>No puede aplicarse control de calidad a los seres humanos. ¿Tenemos derecho a matar a todos los niños especiales?</a:t>
            </a:r>
          </a:p>
          <a:p>
            <a:pPr>
              <a:lnSpc>
                <a:spcPct val="80000"/>
              </a:lnSpc>
            </a:pPr>
            <a:r>
              <a:rPr lang="es-SV" sz="3600"/>
              <a:t>Problemas económicos: </a:t>
            </a:r>
            <a:r>
              <a:rPr lang="es-SV" sz="2800"/>
              <a:t>Hay otras soluciones</a:t>
            </a:r>
            <a:endParaRPr lang="es-SV" sz="3600"/>
          </a:p>
          <a:p>
            <a:pPr>
              <a:lnSpc>
                <a:spcPct val="80000"/>
              </a:lnSpc>
            </a:pPr>
            <a:endParaRPr lang="en-US" sz="3600"/>
          </a:p>
        </p:txBody>
      </p:sp>
      <p:pic>
        <p:nvPicPr>
          <p:cNvPr id="24580" name="Picture 4" descr="j02849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03913" y="0"/>
            <a:ext cx="3240087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SV"/>
              <a:t>¿Merecía yo la pena de muerte?</a:t>
            </a:r>
            <a:endParaRPr lang="en-US"/>
          </a:p>
        </p:txBody>
      </p:sp>
      <p:pic>
        <p:nvPicPr>
          <p:cNvPr id="31747" name="Picture 3"/>
          <p:cNvPicPr>
            <a:picLocks noChangeAspect="1" noChangeArrowheads="1"/>
          </p:cNvPicPr>
          <p:nvPr>
            <p:ph type="body" sz="half" idx="1"/>
          </p:nvPr>
        </p:nvPicPr>
        <p:blipFill>
          <a:blip r:embed="rId2"/>
          <a:srcRect l="27660" t="1503" r="16833" b="25385"/>
          <a:stretch>
            <a:fillRect/>
          </a:stretch>
        </p:blipFill>
        <p:spPr>
          <a:xfrm>
            <a:off x="179388" y="1268413"/>
            <a:ext cx="3743325" cy="5472112"/>
          </a:xfrm>
        </p:spPr>
      </p:pic>
      <p:sp>
        <p:nvSpPr>
          <p:cNvPr id="3174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067175" y="1341438"/>
            <a:ext cx="4897438" cy="5400675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s-SV" sz="2400"/>
              <a:t>Mi único crimen es haber sido fruto de una violación.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s-SV" sz="2400"/>
              <a:t>Cuando te hablen de excepciones para el aborto, piensa en mi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es-SV" sz="2400"/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s-SV" sz="3200"/>
              <a:t>¡YO SOY ESA EXCEPCIÓN!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s-SV" sz="2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s-SV" sz="2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SV" sz="2000"/>
              <a:t>Este niño fue salvado del aborto en un centro de ayuda para la mujer. Su madre lo dio en adopción, ya tiene 3 años y es muy feliz junto con sus padres. ¡HAY OTRAS OPCIONES!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r>
              <a:rPr lang="es-SV"/>
              <a:t>Conclusión</a:t>
            </a:r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25538"/>
            <a:ext cx="8642350" cy="3959225"/>
          </a:xfrm>
        </p:spPr>
        <p:txBody>
          <a:bodyPr/>
          <a:lstStyle/>
          <a:p>
            <a:r>
              <a:rPr lang="es-SV" sz="2800"/>
              <a:t>Un mal no se puede curar con otro mal mayor</a:t>
            </a:r>
          </a:p>
          <a:p>
            <a:r>
              <a:rPr lang="es-SV" sz="2800"/>
              <a:t>El derecho de una persona termina donde comienza el derecho de otra</a:t>
            </a:r>
          </a:p>
          <a:p>
            <a:r>
              <a:rPr lang="es-SV" sz="2800"/>
              <a:t>La madre también corre muchos riesgos, se deben de proteger ambas vidas</a:t>
            </a:r>
          </a:p>
          <a:p>
            <a:r>
              <a:rPr lang="es-SV" sz="2800"/>
              <a:t>La vida humana es sagrada y solo Dios puede decidir cuando comienza y termina</a:t>
            </a:r>
          </a:p>
          <a:p>
            <a:pPr algn="ctr">
              <a:buFont typeface="Wingdings" pitchFamily="2" charset="2"/>
              <a:buNone/>
            </a:pPr>
            <a:r>
              <a:rPr lang="es-SV" sz="2800" i="1"/>
              <a:t>“Si quieres la paz defiende la Vida.” </a:t>
            </a:r>
            <a:r>
              <a:rPr lang="es-SV" sz="2800"/>
              <a:t> </a:t>
            </a:r>
            <a:r>
              <a:rPr lang="es-SV" sz="2000"/>
              <a:t>SS Pablo VI</a:t>
            </a:r>
            <a:endParaRPr lang="en-US" sz="2800"/>
          </a:p>
        </p:txBody>
      </p:sp>
      <p:pic>
        <p:nvPicPr>
          <p:cNvPr id="25605" name="Picture 5" descr="salvado2"/>
          <p:cNvPicPr>
            <a:picLocks noChangeAspect="1" noChangeArrowheads="1"/>
          </p:cNvPicPr>
          <p:nvPr/>
        </p:nvPicPr>
        <p:blipFill>
          <a:blip r:embed="rId2" cstate="print"/>
          <a:srcRect t="7083" b="7864"/>
          <a:stretch>
            <a:fillRect/>
          </a:stretch>
        </p:blipFill>
        <p:spPr bwMode="auto">
          <a:xfrm>
            <a:off x="2627313" y="4867275"/>
            <a:ext cx="3744912" cy="1990725"/>
          </a:xfrm>
          <a:prstGeom prst="rect">
            <a:avLst/>
          </a:prstGeom>
          <a:noFill/>
          <a:effectLst>
            <a:outerShdw dist="260582" dir="2818496" algn="ctr" rotWithShape="0">
              <a:schemeClr val="accent2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gir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93663"/>
            <a:ext cx="6840537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611188" y="5243513"/>
            <a:ext cx="7848600" cy="161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 eaLnBrk="1" hangingPunct="1"/>
            <a:r>
              <a:rPr lang="es-ES" sz="4400">
                <a:latin typeface="Arial" charset="0"/>
              </a:rPr>
              <a:t>¡Señor, por favor deja que el </a:t>
            </a:r>
          </a:p>
          <a:p>
            <a:pPr algn="ctr" eaLnBrk="1" hangingPunct="1"/>
            <a:r>
              <a:rPr lang="es-ES" sz="4400">
                <a:latin typeface="Arial" charset="0"/>
              </a:rPr>
              <a:t>niño que me toca cuidar nazca!</a:t>
            </a:r>
          </a:p>
          <a:p>
            <a:pPr algn="ctr"/>
            <a:endParaRPr lang="es-E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375">
  <a:themeElements>
    <a:clrScheme name="Slit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Slit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Slit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t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pp375</Template>
  <TotalTime>4</TotalTime>
  <Words>840</Words>
  <Application>Microsoft Office PowerPoint</Application>
  <PresentationFormat>Presentación en pantalla (4:3)</PresentationFormat>
  <Paragraphs>141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Tahoma</vt:lpstr>
      <vt:lpstr>Times New Roman</vt:lpstr>
      <vt:lpstr>Wingdings</vt:lpstr>
      <vt:lpstr>pp375</vt:lpstr>
      <vt:lpstr>Diseño predeterminado</vt:lpstr>
      <vt:lpstr>ABORTO  ¿Decisión de la mujer?</vt:lpstr>
      <vt:lpstr>Cuando comienza la Vida Humana</vt:lpstr>
      <vt:lpstr>Cuando comienza la Vida Humana</vt:lpstr>
      <vt:lpstr>Aborto = Asesinato</vt:lpstr>
      <vt:lpstr>Diapositiva 5</vt:lpstr>
      <vt:lpstr>Tipos de Aborto</vt:lpstr>
      <vt:lpstr>Abortos químicos</vt:lpstr>
      <vt:lpstr>Mecanismos de acción</vt:lpstr>
      <vt:lpstr>Riesgos para la mujer</vt:lpstr>
      <vt:lpstr>¿Hay razones para permitir el aborto?</vt:lpstr>
      <vt:lpstr>¿Merecía yo la pena de muerte?</vt:lpstr>
      <vt:lpstr>Conclusión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ABORTO  ¿Decisión de la mujer?</dc:title>
  <dc:creator>JOSE LUIS</dc:creator>
  <cp:lastModifiedBy>JOSE LUIS</cp:lastModifiedBy>
  <cp:revision>1</cp:revision>
  <dcterms:created xsi:type="dcterms:W3CDTF">2014-01-22T21:08:27Z</dcterms:created>
  <dcterms:modified xsi:type="dcterms:W3CDTF">2014-01-22T21:13:13Z</dcterms:modified>
</cp:coreProperties>
</file>