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81" r:id="rId2"/>
    <p:sldMasterId id="2147484093" r:id="rId3"/>
    <p:sldMasterId id="2147484105" r:id="rId4"/>
  </p:sldMasterIdLst>
  <p:notesMasterIdLst>
    <p:notesMasterId r:id="rId74"/>
  </p:notesMasterIdLst>
  <p:sldIdLst>
    <p:sldId id="276" r:id="rId5"/>
    <p:sldId id="327" r:id="rId6"/>
    <p:sldId id="339" r:id="rId7"/>
    <p:sldId id="405" r:id="rId8"/>
    <p:sldId id="407" r:id="rId9"/>
    <p:sldId id="409" r:id="rId10"/>
    <p:sldId id="341" r:id="rId11"/>
    <p:sldId id="364" r:id="rId12"/>
    <p:sldId id="340" r:id="rId13"/>
    <p:sldId id="408" r:id="rId14"/>
    <p:sldId id="342" r:id="rId15"/>
    <p:sldId id="365" r:id="rId16"/>
    <p:sldId id="343" r:id="rId17"/>
    <p:sldId id="366" r:id="rId18"/>
    <p:sldId id="344" r:id="rId19"/>
    <p:sldId id="367" r:id="rId20"/>
    <p:sldId id="345" r:id="rId21"/>
    <p:sldId id="368" r:id="rId22"/>
    <p:sldId id="346" r:id="rId23"/>
    <p:sldId id="369" r:id="rId24"/>
    <p:sldId id="348" r:id="rId25"/>
    <p:sldId id="371" r:id="rId26"/>
    <p:sldId id="349" r:id="rId27"/>
    <p:sldId id="372" r:id="rId28"/>
    <p:sldId id="350" r:id="rId29"/>
    <p:sldId id="411" r:id="rId30"/>
    <p:sldId id="412" r:id="rId31"/>
    <p:sldId id="379" r:id="rId32"/>
    <p:sldId id="357" r:id="rId33"/>
    <p:sldId id="380" r:id="rId34"/>
    <p:sldId id="352" r:id="rId35"/>
    <p:sldId id="375" r:id="rId36"/>
    <p:sldId id="421" r:id="rId37"/>
    <p:sldId id="422" r:id="rId38"/>
    <p:sldId id="355" r:id="rId39"/>
    <p:sldId id="428" r:id="rId40"/>
    <p:sldId id="424" r:id="rId41"/>
    <p:sldId id="426" r:id="rId42"/>
    <p:sldId id="425" r:id="rId43"/>
    <p:sldId id="427" r:id="rId44"/>
    <p:sldId id="358" r:id="rId45"/>
    <p:sldId id="381" r:id="rId46"/>
    <p:sldId id="347" r:id="rId47"/>
    <p:sldId id="370" r:id="rId48"/>
    <p:sldId id="353" r:id="rId49"/>
    <p:sldId id="359" r:id="rId50"/>
    <p:sldId id="354" r:id="rId51"/>
    <p:sldId id="429" r:id="rId52"/>
    <p:sldId id="360" r:id="rId53"/>
    <p:sldId id="383" r:id="rId54"/>
    <p:sldId id="361" r:id="rId55"/>
    <p:sldId id="384" r:id="rId56"/>
    <p:sldId id="385" r:id="rId57"/>
    <p:sldId id="386" r:id="rId58"/>
    <p:sldId id="387" r:id="rId59"/>
    <p:sldId id="388" r:id="rId60"/>
    <p:sldId id="389" r:id="rId61"/>
    <p:sldId id="390" r:id="rId62"/>
    <p:sldId id="391" r:id="rId63"/>
    <p:sldId id="392" r:id="rId64"/>
    <p:sldId id="393" r:id="rId65"/>
    <p:sldId id="394" r:id="rId66"/>
    <p:sldId id="395" r:id="rId67"/>
    <p:sldId id="396" r:id="rId68"/>
    <p:sldId id="397" r:id="rId69"/>
    <p:sldId id="403" r:id="rId70"/>
    <p:sldId id="414" r:id="rId71"/>
    <p:sldId id="299" r:id="rId72"/>
    <p:sldId id="300" r:id="rId7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a3sqDsVMe/dmcmd4Vxw1A==" hashData="IK4z1HeF6yE45E8WUySMtwGU4z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7538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5349" autoAdjust="0"/>
  </p:normalViewPr>
  <p:slideViewPr>
    <p:cSldViewPr showGuides="1">
      <p:cViewPr varScale="1">
        <p:scale>
          <a:sx n="71" d="100"/>
          <a:sy n="71" d="100"/>
        </p:scale>
        <p:origin x="-10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6" Type="http://schemas.openxmlformats.org/officeDocument/2006/relationships/viewProps" Target="viewProp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F2012E16-2BC1-4C62-9D70-0C000D027DD2}" type="datetimeFigureOut">
              <a:rPr lang="es-MX"/>
              <a:pPr>
                <a:defRPr/>
              </a:pPr>
              <a:t>03/05/2015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E90513A4-A5FA-4C34-9026-EC9225EC199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194172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0513A4-A5FA-4C34-9026-EC9225EC199C}" type="slidenum">
              <a:rPr lang="es-MX" smtClean="0"/>
              <a:pPr>
                <a:defRPr/>
              </a:pPr>
              <a:t>22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61565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9F63C2E-FAF0-43FE-8E93-00830AF50E76}" type="datetimeFigureOut">
              <a:rPr lang="en-US"/>
              <a:pPr>
                <a:defRPr/>
              </a:pPr>
              <a:t>5/3/2015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D231F09-BCAE-41DD-AD25-C06535EAC08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9822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0185F89-956C-4B70-9BE8-931DE91C2CD6}" type="datetimeFigureOut">
              <a:rPr lang="en-US"/>
              <a:pPr>
                <a:defRPr/>
              </a:pPr>
              <a:t>5/3/2015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559A23D-61C0-47ED-983D-D16CD1D0E34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2400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CF92F25-C7CB-4A95-B641-2F0BB4354C0A}" type="datetimeFigureOut">
              <a:rPr lang="en-US"/>
              <a:pPr>
                <a:defRPr/>
              </a:pPr>
              <a:t>5/3/2015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5CA1056-74D0-47FF-91E3-6112F2A5ED7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957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9D6A54B-506E-4E26-AE1C-5B5B182119E4}" type="datetimeFigureOut">
              <a:rPr lang="en-US"/>
              <a:pPr>
                <a:defRPr/>
              </a:pPr>
              <a:t>5/3/2015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B221828-1B62-4468-A80D-E8B24467196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381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E0FC1BC-75B8-42CC-A743-1D897EEBA1F6}" type="datetimeFigureOut">
              <a:rPr lang="en-US"/>
              <a:pPr>
                <a:defRPr/>
              </a:pPr>
              <a:t>5/3/2015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E0F75AC-3F46-439A-9A7A-08231E42343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424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749D688-517A-4F17-A853-AEAFC465FC57}" type="datetimeFigureOut">
              <a:rPr lang="en-US"/>
              <a:pPr>
                <a:defRPr/>
              </a:pPr>
              <a:t>5/3/2015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448C2F8-CD4C-4242-8C77-CC00759EA8F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860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6586F7F-E96C-400A-A54E-6A9F0B4C5DF1}" type="datetimeFigureOut">
              <a:rPr lang="en-US"/>
              <a:pPr>
                <a:defRPr/>
              </a:pPr>
              <a:t>5/3/2015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E732CD6-E6C1-4970-8C34-24E592F82CC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412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7EB4191-7480-44BE-9A11-0214F3B5A5E2}" type="datetimeFigureOut">
              <a:rPr lang="en-US"/>
              <a:pPr>
                <a:defRPr/>
              </a:pPr>
              <a:t>5/3/2015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921729A-CA1E-4543-AD1E-8D87CF3B928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5570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FE64A9F-80DF-4951-A4B2-3B506E3FB4C6}" type="datetimeFigureOut">
              <a:rPr lang="en-US"/>
              <a:pPr>
                <a:defRPr/>
              </a:pPr>
              <a:t>5/3/2015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5F1DC23-E19F-4E3A-A637-B300A0A44CE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762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72BCFD5-74EA-441A-BA08-036A9BA552CE}" type="datetimeFigureOut">
              <a:rPr lang="en-US"/>
              <a:pPr>
                <a:defRPr/>
              </a:pPr>
              <a:t>5/3/2015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2B4E287-063E-4DB7-83C4-77031F88BFB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834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99804B5-4DE9-430F-A203-A7B7010769C0}" type="datetimeFigureOut">
              <a:rPr lang="en-US"/>
              <a:pPr>
                <a:defRPr/>
              </a:pPr>
              <a:t>5/3/2015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6A1C2EA-4503-481E-967F-2D7ED6ECFCF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73444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BCEC2-1C9B-4E93-96CF-8ABFB7A1932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891759562"/>
      </p:ext>
    </p:extLst>
  </p:cSld>
  <p:clrMapOvr>
    <a:masterClrMapping/>
  </p:clrMapOvr>
  <p:transition spd="slow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6DC5A5-4929-4EEF-A111-B7C2523A5EC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734794307"/>
      </p:ext>
    </p:extLst>
  </p:cSld>
  <p:clrMapOvr>
    <a:masterClrMapping/>
  </p:clrMapOvr>
  <p:transition spd="slow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80E6C-5B8A-4B1D-879B-33DCA4D959A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038165228"/>
      </p:ext>
    </p:extLst>
  </p:cSld>
  <p:clrMapOvr>
    <a:masterClrMapping/>
  </p:clrMapOvr>
  <p:transition spd="slow"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B12E2A-B792-4B72-A6FF-D5158F7EC5C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80933064"/>
      </p:ext>
    </p:extLst>
  </p:cSld>
  <p:clrMapOvr>
    <a:masterClrMapping/>
  </p:clrMapOvr>
  <p:transition spd="slow"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D615C-6440-4E97-A2D5-4978F0424D45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009259119"/>
      </p:ext>
    </p:extLst>
  </p:cSld>
  <p:clrMapOvr>
    <a:masterClrMapping/>
  </p:clrMapOvr>
  <p:transition spd="slow"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32772B-2386-4822-8CF8-43771E3A7F2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10740415"/>
      </p:ext>
    </p:extLst>
  </p:cSld>
  <p:clrMapOvr>
    <a:masterClrMapping/>
  </p:clrMapOvr>
  <p:transition spd="slow"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ADEC02-E2C5-4422-8369-CE5A3757647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658977083"/>
      </p:ext>
    </p:extLst>
  </p:cSld>
  <p:clrMapOvr>
    <a:masterClrMapping/>
  </p:clrMapOvr>
  <p:transition spd="slow"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C807B-5983-4499-AB2E-E0A900D8D95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92565027"/>
      </p:ext>
    </p:extLst>
  </p:cSld>
  <p:clrMapOvr>
    <a:masterClrMapping/>
  </p:clrMapOvr>
  <p:transition spd="slow"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C5CDF-F80C-4F30-AC10-FC814596E97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045241343"/>
      </p:ext>
    </p:extLst>
  </p:cSld>
  <p:clrMapOvr>
    <a:masterClrMapping/>
  </p:clrMapOvr>
  <p:transition spd="slow"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0CA6D7-4405-408A-9652-B2BB2DDEF9C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338113150"/>
      </p:ext>
    </p:extLst>
  </p:cSld>
  <p:clrMapOvr>
    <a:masterClrMapping/>
  </p:clrMapOvr>
  <p:transition spd="slow"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43B6A-80C9-4169-87E3-6408586B368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799664326"/>
      </p:ext>
    </p:extLst>
  </p:cSld>
  <p:clrMapOvr>
    <a:masterClrMapping/>
  </p:clrMapOvr>
  <p:transition spd="slow" advTm="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5B317-6749-44A7-9AB2-5326CAC7372E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B68E8-CC37-4374-8918-E10D1E83BD4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47589789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AC251-F44F-4DD4-B5C1-2ED559C4CEB7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0E1CB-EAFB-4FCC-A47C-2F3A23EB49A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91701042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01596-6EAF-4389-AB42-4621BCB157B4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094F9-36F9-46B8-AA08-8E4C105479E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63186152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BBC68-1E8D-4DDD-9901-E92D0BE4C6C4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765F3-8C59-48C9-BE5F-7571B5B8478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69728154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6DEED-C57C-486C-9D53-03A51E2115D0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C20BD-D9B1-47E4-B315-77E872CC80A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60767378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0664B-69CC-45CE-AE9B-A00FDE542D72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C0B99-C6F6-420A-8140-CFA3E2B9670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11605886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B4F18-A888-4B6A-864E-A14CB32B10A2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B538C-0800-4E1F-AFBA-DF2EA5FA63C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97144341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66B8A-CDE4-462B-BEC4-86A2EA561667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A39BB-2CDD-4F75-95B4-7F28390D19A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84889184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CB261-4E64-4E3C-B0E9-9639ECFDA3A5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61084-0FC3-41AE-B263-6775966C96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66844745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DBAD8-AC58-4B59-97C2-8CE093F2222A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76DD3-0766-49BB-AC5B-67B3FA7B8BA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26221015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509CB-1433-4743-9683-204422454085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AFD80-7D7B-444E-81C1-FCF129C9675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5848349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8968135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242702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1715185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944399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9673448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9011505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4989841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637549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2500497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87545145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3575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E8CC2C6F-3C89-4552-A14D-3377DB12F5C1}" type="datetimeFigureOut">
              <a:rPr lang="en-US"/>
              <a:pPr>
                <a:defRPr/>
              </a:pPr>
              <a:t>5/3/2015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5AC1AD3B-5BF1-4594-8872-121D96A82C2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70" r:id="rId1"/>
    <p:sldLayoutId id="2147484571" r:id="rId2"/>
    <p:sldLayoutId id="2147484572" r:id="rId3"/>
    <p:sldLayoutId id="2147484573" r:id="rId4"/>
    <p:sldLayoutId id="2147484574" r:id="rId5"/>
    <p:sldLayoutId id="2147484575" r:id="rId6"/>
    <p:sldLayoutId id="2147484576" r:id="rId7"/>
    <p:sldLayoutId id="2147484577" r:id="rId8"/>
    <p:sldLayoutId id="2147484578" r:id="rId9"/>
    <p:sldLayoutId id="2147484579" r:id="rId10"/>
    <p:sldLayoutId id="2147484580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F9F36803-EF35-41E8-BC23-E66A511342B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8" r:id="rId1"/>
    <p:sldLayoutId id="2147484549" r:id="rId2"/>
    <p:sldLayoutId id="2147484550" r:id="rId3"/>
    <p:sldLayoutId id="2147484551" r:id="rId4"/>
    <p:sldLayoutId id="2147484552" r:id="rId5"/>
    <p:sldLayoutId id="2147484553" r:id="rId6"/>
    <p:sldLayoutId id="2147484554" r:id="rId7"/>
    <p:sldLayoutId id="2147484555" r:id="rId8"/>
    <p:sldLayoutId id="2147484556" r:id="rId9"/>
    <p:sldLayoutId id="2147484557" r:id="rId10"/>
    <p:sldLayoutId id="2147484558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68BC9B-1DA4-4DE5-8891-2DC616F1A844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BE84A1-7F94-414F-A8B0-5DFE04967C1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59" r:id="rId1"/>
    <p:sldLayoutId id="2147484560" r:id="rId2"/>
    <p:sldLayoutId id="2147484561" r:id="rId3"/>
    <p:sldLayoutId id="2147484562" r:id="rId4"/>
    <p:sldLayoutId id="2147484563" r:id="rId5"/>
    <p:sldLayoutId id="2147484564" r:id="rId6"/>
    <p:sldLayoutId id="2147484565" r:id="rId7"/>
    <p:sldLayoutId id="2147484566" r:id="rId8"/>
    <p:sldLayoutId id="2147484567" r:id="rId9"/>
    <p:sldLayoutId id="2147484568" r:id="rId10"/>
    <p:sldLayoutId id="2147484569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1" r:id="rId1"/>
    <p:sldLayoutId id="2147484582" r:id="rId2"/>
    <p:sldLayoutId id="2147484583" r:id="rId3"/>
    <p:sldLayoutId id="2147484584" r:id="rId4"/>
    <p:sldLayoutId id="2147484585" r:id="rId5"/>
    <p:sldLayoutId id="2147484586" r:id="rId6"/>
    <p:sldLayoutId id="2147484587" r:id="rId7"/>
    <p:sldLayoutId id="2147484588" r:id="rId8"/>
    <p:sldLayoutId id="2147484589" r:id="rId9"/>
    <p:sldLayoutId id="2147484590" r:id="rId10"/>
    <p:sldLayoutId id="21474845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audio" Target="../media/audio1.wav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3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4.wav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jpeg"/><Relationship Id="rId5" Type="http://schemas.openxmlformats.org/officeDocument/2006/relationships/hyperlink" Target="http://2.bp.blogspot.com/_THfwXbWGlGY/TSI9T7CEAUI/AAAAAAAAACE/BvX2HKmjNBQ/s1600/adriano.jpg" TargetMode="Externa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5.wav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6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7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9.wav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9.jpeg"/><Relationship Id="rId7" Type="http://schemas.openxmlformats.org/officeDocument/2006/relationships/hyperlink" Target="http://4.bp.blogspot.com/_THfwXbWGlGY/TSI92UxbttI/AAAAAAAAACI/dTSYKfxhiHU/s1600/lamentos.jpg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0.wav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50.jpeg"/><Relationship Id="rId3" Type="http://schemas.openxmlformats.org/officeDocument/2006/relationships/image" Target="../media/image44.jpeg"/><Relationship Id="rId7" Type="http://schemas.openxmlformats.org/officeDocument/2006/relationships/image" Target="../media/image47.jpeg"/><Relationship Id="rId12" Type="http://schemas.microsoft.com/office/2007/relationships/hdphoto" Target="../media/hdphoto5.wdp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Relationship Id="rId6" Type="http://schemas.microsoft.com/office/2007/relationships/hdphoto" Target="../media/hdphoto2.wdp"/><Relationship Id="rId11" Type="http://schemas.openxmlformats.org/officeDocument/2006/relationships/image" Target="../media/image49.jpeg"/><Relationship Id="rId5" Type="http://schemas.openxmlformats.org/officeDocument/2006/relationships/image" Target="../media/image46.jpeg"/><Relationship Id="rId10" Type="http://schemas.microsoft.com/office/2007/relationships/hdphoto" Target="../media/hdphoto4.wdp"/><Relationship Id="rId4" Type="http://schemas.openxmlformats.org/officeDocument/2006/relationships/image" Target="../media/image45.png"/><Relationship Id="rId9" Type="http://schemas.openxmlformats.org/officeDocument/2006/relationships/image" Target="../media/image4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1.jpeg"/><Relationship Id="rId7" Type="http://schemas.openxmlformats.org/officeDocument/2006/relationships/image" Target="../media/image5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3.jpeg"/><Relationship Id="rId5" Type="http://schemas.microsoft.com/office/2007/relationships/hdphoto" Target="../media/hdphoto6.wdp"/><Relationship Id="rId4" Type="http://schemas.openxmlformats.org/officeDocument/2006/relationships/image" Target="../media/image5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0.jpeg"/><Relationship Id="rId11" Type="http://schemas.openxmlformats.org/officeDocument/2006/relationships/image" Target="../media/image65.jpeg"/><Relationship Id="rId5" Type="http://schemas.openxmlformats.org/officeDocument/2006/relationships/image" Target="../media/image59.jpeg"/><Relationship Id="rId10" Type="http://schemas.openxmlformats.org/officeDocument/2006/relationships/image" Target="../media/image64.jpeg"/><Relationship Id="rId4" Type="http://schemas.openxmlformats.org/officeDocument/2006/relationships/image" Target="../media/image58.jpeg"/><Relationship Id="rId9" Type="http://schemas.openxmlformats.org/officeDocument/2006/relationships/image" Target="../media/image6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3.wav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10" Type="http://schemas.openxmlformats.org/officeDocument/2006/relationships/image" Target="../media/image74.jpeg"/><Relationship Id="rId4" Type="http://schemas.openxmlformats.org/officeDocument/2006/relationships/image" Target="../media/image68.jpeg"/><Relationship Id="rId9" Type="http://schemas.openxmlformats.org/officeDocument/2006/relationships/image" Target="../media/image7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4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4.wav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13" Type="http://schemas.openxmlformats.org/officeDocument/2006/relationships/image" Target="../media/image86.jpe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12" Type="http://schemas.openxmlformats.org/officeDocument/2006/relationships/image" Target="../media/image85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9.jpeg"/><Relationship Id="rId11" Type="http://schemas.openxmlformats.org/officeDocument/2006/relationships/image" Target="../media/image84.jpeg"/><Relationship Id="rId5" Type="http://schemas.openxmlformats.org/officeDocument/2006/relationships/image" Target="../media/image78.jpeg"/><Relationship Id="rId10" Type="http://schemas.openxmlformats.org/officeDocument/2006/relationships/image" Target="../media/image83.jpeg"/><Relationship Id="rId4" Type="http://schemas.openxmlformats.org/officeDocument/2006/relationships/image" Target="../media/image77.jpeg"/><Relationship Id="rId9" Type="http://schemas.openxmlformats.org/officeDocument/2006/relationships/image" Target="../media/image8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5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5.wav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jpeg"/><Relationship Id="rId13" Type="http://schemas.openxmlformats.org/officeDocument/2006/relationships/image" Target="../media/image98.jpeg"/><Relationship Id="rId3" Type="http://schemas.openxmlformats.org/officeDocument/2006/relationships/image" Target="../media/image88.jpeg"/><Relationship Id="rId7" Type="http://schemas.openxmlformats.org/officeDocument/2006/relationships/image" Target="../media/image92.jpeg"/><Relationship Id="rId12" Type="http://schemas.openxmlformats.org/officeDocument/2006/relationships/image" Target="../media/image97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1.jpeg"/><Relationship Id="rId11" Type="http://schemas.openxmlformats.org/officeDocument/2006/relationships/image" Target="../media/image96.jpeg"/><Relationship Id="rId5" Type="http://schemas.openxmlformats.org/officeDocument/2006/relationships/image" Target="../media/image90.jpeg"/><Relationship Id="rId10" Type="http://schemas.openxmlformats.org/officeDocument/2006/relationships/image" Target="../media/image95.jpeg"/><Relationship Id="rId4" Type="http://schemas.openxmlformats.org/officeDocument/2006/relationships/image" Target="../media/image89.jpeg"/><Relationship Id="rId9" Type="http://schemas.openxmlformats.org/officeDocument/2006/relationships/image" Target="../media/image94.jpeg"/><Relationship Id="rId14" Type="http://schemas.openxmlformats.org/officeDocument/2006/relationships/image" Target="../media/image9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6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6.wav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jpeg"/><Relationship Id="rId3" Type="http://schemas.microsoft.com/office/2007/relationships/hdphoto" Target="../media/hdphoto7.wdp"/><Relationship Id="rId7" Type="http://schemas.openxmlformats.org/officeDocument/2006/relationships/image" Target="../media/image104.jpe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7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7.wav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1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8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8.wav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9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microsoft.com/office/2007/relationships/hdphoto" Target="../media/hdphoto8.wdp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audio" Target="../media/audio19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9.wav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0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20.wav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jpeg"/><Relationship Id="rId3" Type="http://schemas.openxmlformats.org/officeDocument/2006/relationships/image" Target="../media/image123.jpeg"/><Relationship Id="rId7" Type="http://schemas.openxmlformats.org/officeDocument/2006/relationships/image" Target="../media/image126.jpe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18.xml"/><Relationship Id="rId6" Type="http://schemas.microsoft.com/office/2007/relationships/hdphoto" Target="../media/hdphoto9.wdp"/><Relationship Id="rId5" Type="http://schemas.openxmlformats.org/officeDocument/2006/relationships/image" Target="../media/image125.jpeg"/><Relationship Id="rId4" Type="http://schemas.openxmlformats.org/officeDocument/2006/relationships/image" Target="../media/image12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21.wav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30.jpeg"/><Relationship Id="rId4" Type="http://schemas.openxmlformats.org/officeDocument/2006/relationships/hyperlink" Target="http://www.abc.es/tecnologia/redes/20141112/abci-muros-verguenza-berlin-chipre-eslovaquia-china-muralla-valla-ceuta-melilla-favelas-padua-frontera-mexico-eeuu-201411120933.html" TargetMode="Externa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2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22.wav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8.xml"/><Relationship Id="rId6" Type="http://schemas.microsoft.com/office/2007/relationships/hdphoto" Target="../media/hdphoto11.wdp"/><Relationship Id="rId5" Type="http://schemas.openxmlformats.org/officeDocument/2006/relationships/image" Target="../media/image133.jpeg"/><Relationship Id="rId4" Type="http://schemas.microsoft.com/office/2007/relationships/hdphoto" Target="../media/hdphoto10.wdp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3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23.wav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4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24.wav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8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5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25.wav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1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6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26.wav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7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27.wav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8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28.wav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9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29.wav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1.jpeg"/><Relationship Id="rId4" Type="http://schemas.openxmlformats.org/officeDocument/2006/relationships/image" Target="../media/image150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30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30.wav"/><Relationship Id="rId4" Type="http://schemas.openxmlformats.org/officeDocument/2006/relationships/image" Target="../media/image152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31.wav"/><Relationship Id="rId1" Type="http://schemas.openxmlformats.org/officeDocument/2006/relationships/slideLayout" Target="../slideLayouts/slideLayout24.xml"/><Relationship Id="rId6" Type="http://schemas.openxmlformats.org/officeDocument/2006/relationships/audio" Target="../media/audio31.wav"/><Relationship Id="rId5" Type="http://schemas.openxmlformats.org/officeDocument/2006/relationships/image" Target="../media/image154.png"/><Relationship Id="rId4" Type="http://schemas.openxmlformats.org/officeDocument/2006/relationships/image" Target="../media/image153.gif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6.png"/><Relationship Id="rId10" Type="http://schemas.openxmlformats.org/officeDocument/2006/relationships/image" Target="../media/image1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62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2843808" y="2780928"/>
            <a:ext cx="3510136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MX" sz="40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alibri" pitchFamily="34" charset="0"/>
                <a:cs typeface="Times New Roman" pitchFamily="18" charset="0"/>
              </a:rPr>
              <a:t>Muros famosos </a:t>
            </a:r>
          </a:p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MX" sz="40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alibri" pitchFamily="34" charset="0"/>
                <a:cs typeface="Times New Roman" pitchFamily="18" charset="0"/>
              </a:rPr>
              <a:t>en el mundo</a:t>
            </a:r>
            <a:endParaRPr kumimoji="0" lang="es-MX" altLang="es-MX" sz="4000" b="1" i="0" u="none" strike="noStrike" kern="0" cap="none" spc="0" normalizeH="0" baseline="0" noProof="0" dirty="0" smtClean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pitchFamily="34" charset="0"/>
            </a:endParaRPr>
          </a:p>
        </p:txBody>
      </p:sp>
      <p:pic>
        <p:nvPicPr>
          <p:cNvPr id="2051" name="Picture 3" descr="E:\En turno\Comprimidas\micklegate-b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51" y="508319"/>
            <a:ext cx="2184957" cy="291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E:\En turno\Comprimidas\P101278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473" y="508319"/>
            <a:ext cx="2231968" cy="291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:\En turno\Comprimidas\2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23" y="3421594"/>
            <a:ext cx="2187785" cy="2917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E:\En turno\Comprimidas\bruselas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473" y="3423540"/>
            <a:ext cx="2231967" cy="2941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E:\En turno\Comprimidas\Muro+Berlin+East+Side+Gallery+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082827"/>
            <a:ext cx="3456665" cy="225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E:\En turno\Comprimidas\Suiza6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08319"/>
            <a:ext cx="3456665" cy="2294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18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sp>
        <p:nvSpPr>
          <p:cNvPr id="2" name="1 CuadroTexto"/>
          <p:cNvSpPr txBox="1"/>
          <p:nvPr/>
        </p:nvSpPr>
        <p:spPr>
          <a:xfrm>
            <a:off x="6426995" y="6516052"/>
            <a:ext cx="232146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_tradnl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Versión completa</a:t>
            </a:r>
            <a:endParaRPr lang="es-MX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:circle/>
        <p:sndAc>
          <p:stSnd loop="1">
            <p:snd r:embed="rId2" name="Gabriels Oboe-1 Eaglenest.wav"/>
          </p:stSnd>
        </p:sndAc>
      </p:transition>
    </mc:Choice>
    <mc:Fallback xmlns="">
      <p:transition spd="slow" advTm="0">
        <p:circle/>
        <p:sndAc>
          <p:stSnd loop="1">
            <p:snd r:embed="rId10" name="Gabriels Oboe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50"/>
                            </p:stCondLst>
                            <p:childTnLst>
                              <p:par>
                                <p:cTn id="11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7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75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9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19473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76" name="AutoShape 1" descr="19 muros famosos en el mundo"/>
          <p:cNvSpPr>
            <a:spLocks noChangeAspect="1" noChangeArrowheads="1"/>
          </p:cNvSpPr>
          <p:nvPr/>
        </p:nvSpPr>
        <p:spPr bwMode="auto">
          <a:xfrm>
            <a:off x="0" y="0"/>
            <a:ext cx="303213" cy="30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MX" altLang="es-MX" sz="1800"/>
          </a:p>
        </p:txBody>
      </p:sp>
      <p:sp>
        <p:nvSpPr>
          <p:cNvPr id="32772" name="Rectangle 3"/>
          <p:cNvSpPr>
            <a:spLocks noChangeArrowheads="1"/>
          </p:cNvSpPr>
          <p:nvPr/>
        </p:nvSpPr>
        <p:spPr bwMode="auto">
          <a:xfrm>
            <a:off x="971550" y="1052736"/>
            <a:ext cx="72009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Los muros se han construido desde los tiempos antiguos,</a:t>
            </a:r>
          </a:p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 para marcar las fronteras, proteger a los reinos </a:t>
            </a:r>
          </a:p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y los asentamientos, o mantener fuera </a:t>
            </a:r>
          </a:p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a las personas no deseadas. </a:t>
            </a:r>
          </a:p>
          <a:p>
            <a:pPr algn="ctr">
              <a:spcAft>
                <a:spcPts val="0"/>
              </a:spcAft>
              <a:defRPr/>
            </a:pPr>
            <a:endParaRPr lang="es-MX" altLang="es-MX" sz="2000" b="1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En tiempos m</a:t>
            </a:r>
            <a:r>
              <a:rPr lang="es-MX" altLang="es-MX" sz="2000" b="1" dirty="0" smtClean="0">
                <a:cs typeface="Times New Roman" pitchFamily="18" charset="0"/>
              </a:rPr>
              <a:t>á</a:t>
            </a: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s recientes, los muros han sido construidos</a:t>
            </a:r>
          </a:p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 para servir como monumentos y estructuras de arte. </a:t>
            </a:r>
            <a:b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</a:br>
            <a:endParaRPr lang="es-MX" altLang="es-MX" sz="2000" b="1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Muros en todo el mundo, antiguos y modernos, </a:t>
            </a:r>
          </a:p>
          <a:p>
            <a:pPr algn="ctr">
              <a:spcAft>
                <a:spcPts val="0"/>
              </a:spcAft>
              <a:defRPr/>
            </a:pP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famosos por su historia, cultura o significaci</a:t>
            </a:r>
            <a:r>
              <a:rPr lang="es-MX" altLang="es-MX" sz="2000" b="1" dirty="0" smtClean="0">
                <a:cs typeface="Times New Roman" pitchFamily="18" charset="0"/>
              </a:rPr>
              <a:t>ó</a:t>
            </a: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n pol</a:t>
            </a:r>
            <a:r>
              <a:rPr lang="es-MX" altLang="es-MX" sz="2000" b="1" dirty="0" smtClean="0">
                <a:cs typeface="Times New Roman" pitchFamily="18" charset="0"/>
              </a:rPr>
              <a:t>í</a:t>
            </a:r>
            <a:r>
              <a:rPr lang="es-MX" altLang="es-MX" sz="2000" b="1" dirty="0" smtClean="0">
                <a:latin typeface="Trebuchet MS" pitchFamily="34" charset="0"/>
                <a:cs typeface="Times New Roman" pitchFamily="18" charset="0"/>
              </a:rPr>
              <a:t>tica.</a:t>
            </a:r>
          </a:p>
          <a:p>
            <a:pPr algn="ctr">
              <a:spcAft>
                <a:spcPts val="0"/>
              </a:spcAft>
              <a:defRPr/>
            </a:pPr>
            <a:endParaRPr lang="es-MX" altLang="es-MX" sz="2000" b="1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ea typeface="Times New Roman"/>
                <a:cs typeface="Times New Roman"/>
              </a:rPr>
              <a:t>Por desgracia, desde la construcción de </a:t>
            </a:r>
            <a:r>
              <a:rPr lang="es-MX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la </a:t>
            </a:r>
            <a:r>
              <a:rPr lang="es-MX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Gran Muralla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China</a:t>
            </a:r>
            <a:r>
              <a:rPr lang="es-MX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o el Muro de Adriano</a:t>
            </a:r>
            <a:r>
              <a:rPr lang="es-MX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s-MX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ea typeface="Times New Roman"/>
                <a:cs typeface="Times New Roman"/>
              </a:rPr>
              <a:t>existen cientos de ejemplos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ea typeface="Times New Roman"/>
                <a:cs typeface="Times New Roman"/>
              </a:rPr>
              <a:t>de vallas, tapias y toda clase de construcciones erigidas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ea typeface="Times New Roman"/>
                <a:cs typeface="Times New Roman"/>
              </a:rPr>
              <a:t>para separar países, o simplemente, seres humanos.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ripple/>
        <p:sndAc>
          <p:stSnd>
            <p:snd r:embed="rId2" name="indiana jones theme-1 Eaglenest.wav"/>
          </p:stSnd>
        </p:sndAc>
      </p:transition>
    </mc:Choice>
    <mc:Fallback xmlns="">
      <p:transition spd="slow" advTm="0">
        <p:fade/>
        <p:sndAc>
          <p:stSnd>
            <p:snd r:embed="rId4" name="indiana jones theme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500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500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0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0" fill="hold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500"/>
                                        <p:tgtEl>
                                          <p:spTgt spid="327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327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327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500"/>
                                        <p:tgtEl>
                                          <p:spTgt spid="327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327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500" fill="hold"/>
                                        <p:tgtEl>
                                          <p:spTgt spid="327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500"/>
                                        <p:tgtEl>
                                          <p:spTgt spid="327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327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500" fill="hold"/>
                                        <p:tgtEl>
                                          <p:spTgt spid="327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500"/>
                                        <p:tgtEl>
                                          <p:spTgt spid="327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327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327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500"/>
                                        <p:tgtEl>
                                          <p:spTgt spid="327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327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327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35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500"/>
                                        <p:tgtEl>
                                          <p:spTgt spid="327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327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500" fill="hold"/>
                                        <p:tgtEl>
                                          <p:spTgt spid="327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500"/>
                                        <p:tgtEl>
                                          <p:spTgt spid="3277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3500" fill="hold"/>
                                        <p:tgtEl>
                                          <p:spTgt spid="3277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3277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445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500"/>
                                        <p:tgtEl>
                                          <p:spTgt spid="327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500" fill="hold"/>
                                        <p:tgtEl>
                                          <p:spTgt spid="327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500" fill="hold"/>
                                        <p:tgtEl>
                                          <p:spTgt spid="327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500"/>
                                        <p:tgtEl>
                                          <p:spTgt spid="3277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3277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500" fill="hold"/>
                                        <p:tgtEl>
                                          <p:spTgt spid="3277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15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build="p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699" name="3 Rectángulo"/>
          <p:cNvSpPr>
            <a:spLocks noChangeArrowheads="1"/>
          </p:cNvSpPr>
          <p:nvPr/>
        </p:nvSpPr>
        <p:spPr bwMode="auto">
          <a:xfrm>
            <a:off x="684213" y="1773971"/>
            <a:ext cx="7775575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Es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una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 antigua fortificación china construida y reconstruida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entre el siglo V </a:t>
            </a:r>
            <a:r>
              <a:rPr lang="es-MX" altLang="es-MX" dirty="0" err="1" smtClean="0">
                <a:latin typeface="Trebuchet MS" pitchFamily="34" charset="0"/>
                <a:cs typeface="Times New Roman" pitchFamily="18" charset="0"/>
              </a:rPr>
              <a:t>aC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. y el siglo XVI para proteger la frontera norte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 del imperio Chino durante las sucesivas dinastías imperiales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 los ataques de los nómadas </a:t>
            </a:r>
            <a:r>
              <a:rPr lang="es-MX" altLang="es-MX" dirty="0" err="1" smtClean="0">
                <a:latin typeface="Trebuchet MS" pitchFamily="34" charset="0"/>
                <a:cs typeface="Times New Roman" pitchFamily="18" charset="0"/>
              </a:rPr>
              <a:t>xiongnu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 de Mongolia y Manchuria.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Contando sus ramificaciones y construcciones secundarias,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se calcula que tiene 8.851,8 kilómetros de largo,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desde la frontera con Corea al borde del río </a:t>
            </a:r>
            <a:r>
              <a:rPr lang="es-MX" altLang="es-MX" dirty="0" err="1" smtClean="0">
                <a:latin typeface="Trebuchet MS" pitchFamily="34" charset="0"/>
                <a:cs typeface="Times New Roman" pitchFamily="18" charset="0"/>
              </a:rPr>
              <a:t>Yalu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 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hasta el desierto de Gobi a lo largo de un arco que delinea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 aproximadamente el borde sur de Mongolia Interior,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aunque al día de hoy sólo se conserva un 30% de ella. 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En promedio, mide de 6 a 7 metros de alto y de 4 a 5 metros de ancho. 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En su apogeo Ming, fue custodiada por más de un millón de guerreros.</a:t>
            </a:r>
            <a:endParaRPr lang="es-MX" altLang="es-MX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sp>
        <p:nvSpPr>
          <p:cNvPr id="2" name="1 Rectángulo"/>
          <p:cNvSpPr/>
          <p:nvPr/>
        </p:nvSpPr>
        <p:spPr>
          <a:xfrm>
            <a:off x="684213" y="848906"/>
            <a:ext cx="7775575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>
              <a:spcAft>
                <a:spcPts val="0"/>
              </a:spcAft>
              <a:defRPr/>
            </a:pPr>
            <a:r>
              <a:rPr lang="es-MX" altLang="es-MX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uneiforme" panose="02020603050405060404" pitchFamily="18" charset="0"/>
                <a:cs typeface="Cuneiforme" panose="02020603050405060404" pitchFamily="18" charset="0"/>
              </a:rPr>
              <a:t>LA GRAN MURALLA CHINA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  <p:sndAc>
          <p:stSnd>
            <p:snd r:embed="rId2" name="arpa china-enya-1 Eaglenest.wav"/>
          </p:stSnd>
        </p:sndAc>
      </p:transition>
    </mc:Choice>
    <mc:Fallback xmlns="">
      <p:transition spd="slow" advTm="0">
        <p:fade/>
        <p:sndAc>
          <p:stSnd>
            <p:snd r:embed="rId4" name="arpa china-eny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4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39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74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9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54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89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24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359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394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429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96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96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96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474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96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96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96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9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uiExpand="1" build="p"/>
      <p:bldP spid="5" grpId="0"/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19473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 extrusionH="63500"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5" name="4 Rectángulo"/>
          <p:cNvSpPr>
            <a:spLocks noChangeArrowheads="1"/>
          </p:cNvSpPr>
          <p:nvPr/>
        </p:nvSpPr>
        <p:spPr bwMode="auto">
          <a:xfrm>
            <a:off x="684213" y="1196975"/>
            <a:ext cx="7775575" cy="486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anose="020B0603020202020204" pitchFamily="34" charset="0"/>
                <a:cs typeface="Times New Roman" pitchFamily="18" charset="0"/>
              </a:rPr>
              <a:t>La muralla fue nombrada Patrimonio de la Humanidad 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anose="020B0603020202020204" pitchFamily="34" charset="0"/>
                <a:cs typeface="Times New Roman" pitchFamily="18" charset="0"/>
              </a:rPr>
              <a:t>por la Unesco en el año 1987. 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sz="2000" dirty="0" smtClean="0">
              <a:latin typeface="Trebuchet MS" panose="020B0603020202020204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anose="020B0603020202020204" pitchFamily="34" charset="0"/>
                <a:cs typeface="Times New Roman" pitchFamily="18" charset="0"/>
              </a:rPr>
              <a:t>Gran parte de la Gran Muralla tiene fama de ser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anose="020B0603020202020204" pitchFamily="34" charset="0"/>
                <a:cs typeface="Times New Roman" pitchFamily="18" charset="0"/>
              </a:rPr>
              <a:t>el mayor cementerio del mundo.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sz="2000" dirty="0" smtClean="0">
              <a:latin typeface="Trebuchet MS" panose="020B0603020202020204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anose="020B0603020202020204" pitchFamily="34" charset="0"/>
                <a:cs typeface="Times New Roman" pitchFamily="18" charset="0"/>
              </a:rPr>
              <a:t>Aproximadamente 10 millones de trabajadores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anose="020B0603020202020204" pitchFamily="34" charset="0"/>
                <a:cs typeface="Times New Roman" pitchFamily="18" charset="0"/>
              </a:rPr>
              <a:t>murieron durante la construcción.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sz="2000" dirty="0" smtClean="0">
              <a:latin typeface="Trebuchet MS" panose="020B0603020202020204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anose="020B0603020202020204" pitchFamily="34" charset="0"/>
                <a:cs typeface="Times New Roman" pitchFamily="18" charset="0"/>
              </a:rPr>
              <a:t>No se les enterró en el muro en sí, sino en sus inmediaciones.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sz="2000" dirty="0" smtClean="0">
              <a:latin typeface="Trebuchet MS" panose="020B0603020202020204" pitchFamily="34" charset="0"/>
              <a:ea typeface="Calibri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itchFamily="34" charset="0"/>
                <a:cs typeface="Times New Roman" pitchFamily="18" charset="0"/>
              </a:rPr>
              <a:t>El día 7 de julio de 2007 se dio a conocer que la muralla china </a:t>
            </a: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2000" dirty="0" smtClean="0">
                <a:latin typeface="Trebuchet MS" pitchFamily="34" charset="0"/>
                <a:cs typeface="Times New Roman" pitchFamily="18" charset="0"/>
              </a:rPr>
              <a:t>fue elegida como una de las ganadoras en la lista de…</a:t>
            </a:r>
          </a:p>
          <a:p>
            <a:pPr algn="ctr" eaLnBrk="1" hangingPunct="1">
              <a:spcAft>
                <a:spcPts val="0"/>
              </a:spcAft>
              <a:defRPr/>
            </a:pP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Aft>
                <a:spcPts val="0"/>
              </a:spcAft>
              <a:defRPr/>
            </a:pPr>
            <a:r>
              <a:rPr lang="es-MX" altLang="es-MX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Cuneiforme" panose="02020603050405060404" pitchFamily="18" charset="0"/>
              </a:rPr>
              <a:t> las Siete Maravillas del Mundo Moderno.</a:t>
            </a:r>
            <a:endParaRPr lang="es-MX" altLang="es-MX" sz="3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Calibri" pitchFamily="34" charset="0"/>
              <a:cs typeface="Cuneiforme" panose="02020603050405060404" pitchFamily="18" charset="0"/>
            </a:endParaRPr>
          </a:p>
        </p:txBody>
      </p:sp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307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307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307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307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307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307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307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307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307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3072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3072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3072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5500"/>
                            </p:stCondLst>
                            <p:childTnLst>
                              <p:par>
                                <p:cTn id="59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1" dur="2000"/>
                                        <p:tgtEl>
                                          <p:spTgt spid="3072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41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uiExpand="1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6" descr="C:\Users\capiA\Desktop\Muros\murallach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49" y="-27384"/>
            <a:ext cx="9241458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6" name="Picture 3" descr="E:\En turno\Comprimidas\gran-muralla-chin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413" y="-27384"/>
            <a:ext cx="9217323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5" descr="C:\Users\capiA\Desktop\Muros\paredes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" y="-27384"/>
            <a:ext cx="9169449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4" descr="E:\En turno\Comprimidas\los_miradores_mas_espectaculares_del_planeta_988289165_650x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49" y="-27385"/>
            <a:ext cx="9241459" cy="6919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209795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19" name="1 Rectángulo"/>
          <p:cNvSpPr>
            <a:spLocks noChangeArrowheads="1"/>
          </p:cNvSpPr>
          <p:nvPr/>
        </p:nvSpPr>
        <p:spPr bwMode="auto">
          <a:xfrm>
            <a:off x="683567" y="1916832"/>
            <a:ext cx="7776865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El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Muro o Muralla de Adriano es una antigua construcción defensiva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la isla de 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Gran Bretaña,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levantada entre los años 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122-132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orden del emperador romano 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Adriano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para defender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territorio britano sometido, al sur de la muralla,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las belicosas tribus de 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los </a:t>
            </a:r>
            <a:r>
              <a:rPr lang="es-MX" altLang="es-MX" dirty="0" err="1" smtClean="0">
                <a:latin typeface="Trebuchet MS" pitchFamily="34" charset="0"/>
                <a:cs typeface="Times New Roman" pitchFamily="18" charset="0"/>
              </a:rPr>
              <a:t>pictos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que se extendían al norte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la misma, en lo que llegaría a ser Escocia tras la invasión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los escotos provenientes de Irlanda.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muralla tenía como función también mantener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estabilidad económica y crear condiciones de paz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la provincia romana de Britania 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del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sur,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así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como marcar físicamente la frontera del Imperio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alt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Hoy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día aún subsisten importantes tramos de la muralla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.</a:t>
            </a:r>
            <a:endParaRPr lang="es-MX" altLang="es-MX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052015" y="836712"/>
            <a:ext cx="503997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EL MURO DE ADRIANO</a:t>
            </a:r>
            <a:endParaRPr lang="es-MX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152583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wheel spokes="2"/>
        <p:sndAc>
          <p:stSnd>
            <p:snd r:embed="rId2" name="PompayCircunstancia-1 Eaglenest.wav"/>
          </p:stSnd>
        </p:sndAc>
      </p:transition>
    </mc:Choice>
    <mc:Fallback xmlns="">
      <p:transition spd="slow" advTm="0">
        <p:wheel spokes="2"/>
        <p:sndAc>
          <p:stSnd>
            <p:snd r:embed="rId4" name="PompayCircunstanci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6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6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6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6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6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6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6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6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36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86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36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86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36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uiExpand="1" build="p"/>
      <p:bldP spid="2" grpId="0"/>
      <p:bldP spid="2" grpId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19" name="1 Rectángulo"/>
          <p:cNvSpPr>
            <a:spLocks noChangeArrowheads="1"/>
          </p:cNvSpPr>
          <p:nvPr/>
        </p:nvSpPr>
        <p:spPr bwMode="auto">
          <a:xfrm>
            <a:off x="683567" y="737984"/>
            <a:ext cx="7776865" cy="535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Este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muro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fortificado se extendía durante 117 km desde el golfo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 err="1">
                <a:latin typeface="Trebuchet MS" pitchFamily="34" charset="0"/>
                <a:cs typeface="Times New Roman" pitchFamily="18" charset="0"/>
              </a:rPr>
              <a:t>Solway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, en el oeste, hasta el estuario del </a:t>
            </a:r>
            <a:r>
              <a:rPr lang="es-MX" altLang="es-MX" dirty="0" err="1">
                <a:latin typeface="Trebuchet MS" pitchFamily="34" charset="0"/>
                <a:cs typeface="Times New Roman" pitchFamily="18" charset="0"/>
              </a:rPr>
              <a:t>Tyne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en el este,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estaba flanqueado por las poblaciones de Pons </a:t>
            </a:r>
            <a:r>
              <a:rPr lang="es-MX" altLang="es-MX" dirty="0" err="1" smtClean="0">
                <a:latin typeface="Trebuchet MS" pitchFamily="34" charset="0"/>
                <a:cs typeface="Times New Roman" pitchFamily="18" charset="0"/>
              </a:rPr>
              <a:t>Aelius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(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actual Newcastle) y </a:t>
            </a:r>
            <a:r>
              <a:rPr lang="es-MX" altLang="es-MX" dirty="0" err="1">
                <a:latin typeface="Trebuchet MS" pitchFamily="34" charset="0"/>
                <a:cs typeface="Times New Roman" pitchFamily="18" charset="0"/>
              </a:rPr>
              <a:t>Maglona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(Carlisle).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muralla en sí estaba construida en su totalidad con sillares de piedra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,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tenía un grosor de 2,4 a 3 m y una altura de entre 3,6 y 4,8 m.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Contaba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con 14 fuertes principales y 80 fortines que 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albergaban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guarniciones en puntos claves de vigilancia, así como un foso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su parte septentrional de 10 m y un camino militar que la recorría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su lado meridional.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Más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al sur del camino militar construyeron otro foso con dos </a:t>
            </a: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terraplenes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de tierra para proteger la muralla de ataques desde el sur.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Su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nombre se usa en ocasiones como sinónimo de la frontera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entre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 Escocia e Inglaterra, aunque en la mayoría de su longitud, </a:t>
            </a:r>
            <a:endParaRPr lang="es-MX" alt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dirty="0">
                <a:latin typeface="Trebuchet MS" pitchFamily="34" charset="0"/>
                <a:cs typeface="Times New Roman" pitchFamily="18" charset="0"/>
              </a:rPr>
              <a:t>muro sigue una línea más al sur que la frontera moderna.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500"/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500" fill="hold"/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500" fill="hold"/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500"/>
                                        <p:tgtEl>
                                          <p:spTgt spid="348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 fill="hold"/>
                                        <p:tgtEl>
                                          <p:spTgt spid="348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 fill="hold"/>
                                        <p:tgtEl>
                                          <p:spTgt spid="348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500"/>
                                        <p:tgtEl>
                                          <p:spTgt spid="348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348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348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500"/>
                                        <p:tgtEl>
                                          <p:spTgt spid="348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348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348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500"/>
                                        <p:tgtEl>
                                          <p:spTgt spid="348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348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348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E:\En turno\Comprimidas\Muro de adria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" y="0"/>
            <a:ext cx="9142090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2" name="Picture 2" descr="E:\En turno\Comprimidas\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" y="8388"/>
            <a:ext cx="9162514" cy="68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4" descr="E:\En turno\Comprimidas\muro-adrian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42" y="-27384"/>
            <a:ext cx="9150242" cy="6912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4 Imagen" descr="http://2.bp.blogspot.com/_THfwXbWGlGY/TSI9T7CEAUI/AAAAAAAAACE/BvX2HKmjNBQ/s320/adriano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81" y="-27384"/>
            <a:ext cx="4586522" cy="6912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E:\En turno\Comprimidas\muro de adriano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879" y="-27384"/>
            <a:ext cx="4622802" cy="691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split orient="vert"/>
      </p:transition>
    </mc:Choice>
    <mc:Fallback xmlns=""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after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600"/>
                            </p:stCondLst>
                            <p:childTnLst>
                              <p:par>
                                <p:cTn id="12" presetID="21" presetClass="exit" presetSubtype="3" fill="hold" nodeType="after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3" dur="3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ntr" presetSubtype="3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7" dur="3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200"/>
                            </p:stCondLst>
                            <p:childTnLst>
                              <p:par>
                                <p:cTn id="19" presetID="16" presetClass="exit" presetSubtype="37" fill="hold" nodeType="after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0" dur="3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3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8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0" name="1 Rectángulo"/>
          <p:cNvSpPr>
            <a:spLocks noChangeArrowheads="1"/>
          </p:cNvSpPr>
          <p:nvPr/>
        </p:nvSpPr>
        <p:spPr bwMode="auto">
          <a:xfrm>
            <a:off x="1423610" y="776898"/>
            <a:ext cx="629678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La Muralla </a:t>
            </a:r>
            <a:r>
              <a:rPr lang="es-MX" altLang="es-MX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de </a:t>
            </a:r>
            <a:r>
              <a:rPr lang="es-MX" altLang="es-MX" sz="4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Ston</a:t>
            </a:r>
            <a:r>
              <a:rPr lang="es-MX" altLang="es-MX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, Croacia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83568" y="1700808"/>
            <a:ext cx="7848872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>
                <a:latin typeface="Trebuchet MS" pitchFamily="34" charset="0"/>
                <a:cs typeface="Times New Roman" pitchFamily="18" charset="0"/>
              </a:rPr>
              <a:t>Se dice que La Muralla de </a:t>
            </a:r>
            <a:r>
              <a:rPr lang="es-MX" dirty="0" err="1">
                <a:latin typeface="Trebuchet MS" pitchFamily="34" charset="0"/>
                <a:cs typeface="Times New Roman" pitchFamily="18" charset="0"/>
              </a:rPr>
              <a:t>Ston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 es el segundo sistema defensivo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más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grande del mundo, después de la Muralla China,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eso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se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la conoce con el sobrenombre de “la muralla china europea”. 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Tiene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forma de pentágono y se terminó en el siglo XV,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junto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con sus cuarenta torres y cinco fortalezas. 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Es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la segunda muralla más larga de Europa,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sólo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superada por el Muro de Adriano, entre Escocia e Inglaterra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ES_tradnl" dirty="0">
              <a:latin typeface="Trebuchet MS" pitchFamily="34" charset="0"/>
              <a:cs typeface="Times New Roman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Su longitud total es de 7 km, </a:t>
            </a:r>
            <a:endParaRPr lang="es-MX" dirty="0" smtClean="0">
              <a:solidFill>
                <a:srgbClr val="000000"/>
              </a:solidFill>
              <a:latin typeface="Trebuchet MS" pitchFamily="34" charset="0"/>
              <a:cs typeface="Times New Roman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es-MX" dirty="0" smtClean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aunque </a:t>
            </a: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fuera de la ciudad tiene una circunferencia de 5 </a:t>
            </a:r>
            <a:r>
              <a:rPr lang="es-MX" dirty="0" smtClean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km.</a:t>
            </a:r>
          </a:p>
          <a:p>
            <a:pPr lvl="0" algn="ctr">
              <a:spcAft>
                <a:spcPts val="0"/>
              </a:spcAft>
            </a:pPr>
            <a:endParaRPr lang="es-ES_tradnl" dirty="0">
              <a:solidFill>
                <a:srgbClr val="000000"/>
              </a:solidFill>
              <a:latin typeface="Trebuchet MS" pitchFamily="34" charset="0"/>
              <a:cs typeface="Times New Roman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Se inició su construcción en 1333 con el objeto de proteger </a:t>
            </a:r>
            <a:endParaRPr lang="es-MX" dirty="0" smtClean="0">
              <a:solidFill>
                <a:srgbClr val="000000"/>
              </a:solidFill>
              <a:latin typeface="Trebuchet MS" pitchFamily="34" charset="0"/>
              <a:cs typeface="Times New Roman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es-MX" dirty="0" smtClean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las </a:t>
            </a: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salinas de </a:t>
            </a:r>
            <a:r>
              <a:rPr lang="es-MX" dirty="0" err="1" smtClean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Ston</a:t>
            </a:r>
            <a:r>
              <a:rPr lang="es-MX" dirty="0" smtClean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, </a:t>
            </a: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de gran importancia en la época</a:t>
            </a:r>
            <a:r>
              <a:rPr lang="es-MX" dirty="0" smtClean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.</a:t>
            </a:r>
            <a:endParaRPr lang="es-MX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wheel spokes="2"/>
        <p:sndAc>
          <p:stSnd>
            <p:snd r:embed="rId2" name="Violines Y Arpa   -1 Eaglenest.wav"/>
          </p:stSnd>
        </p:sndAc>
      </p:transition>
    </mc:Choice>
    <mc:Fallback xmlns="">
      <p:transition spd="slow" advTm="0">
        <p:wheel spokes="2"/>
        <p:sndAc>
          <p:stSnd>
            <p:snd r:embed="rId4" name="Violines Y Arpa   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4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4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9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4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9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4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9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4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9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24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9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4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0" grpId="1"/>
      <p:bldP spid="2" grpId="0" build="p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E:\En turno\Comprimidas\ston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7" y="-27384"/>
            <a:ext cx="4572000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0" name="Picture 8" descr="E:\En turno\Comprimidas\ston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27384"/>
            <a:ext cx="4587077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7" name="Picture 5" descr="E:\En turno\Comprimidas\Ston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98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1" name="Picture 9" descr="E:\En turno\Comprimidas\ston0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7" y="-27384"/>
            <a:ext cx="9159077" cy="698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2" name="Picture 10" descr="E:\En turno\Comprimidas\ston0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7" y="-31394"/>
            <a:ext cx="4587078" cy="6988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3" name="Picture 11" descr="E:\En turno\Comprimidas\ston0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-27384"/>
            <a:ext cx="4572000" cy="698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4" name="Picture 12" descr="E:\En turno\Comprimidas\32fe3f59c9b747a7ef3aa31fb427b20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8" y="6500"/>
            <a:ext cx="9159078" cy="6950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5" name="Picture 3" descr="E:\En turno\Comprimidas\Muralla de sto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9" y="0"/>
            <a:ext cx="9159079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167469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7" presetClass="exit" presetSubtype="8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000"/>
                            </p:stCondLst>
                            <p:childTnLst>
                              <p:par>
                                <p:cTn id="39" presetID="17" presetClass="exit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000"/>
                            </p:stCondLst>
                            <p:childTnLst>
                              <p:par>
                                <p:cTn id="56" presetID="17" presetClass="exit" presetSubtype="8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8000"/>
                            </p:stCondLst>
                            <p:childTnLst>
                              <p:par>
                                <p:cTn id="73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66" name="1 Rectángulo"/>
          <p:cNvSpPr>
            <a:spLocks noChangeArrowheads="1"/>
          </p:cNvSpPr>
          <p:nvPr/>
        </p:nvSpPr>
        <p:spPr bwMode="auto">
          <a:xfrm>
            <a:off x="922700" y="704890"/>
            <a:ext cx="729860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del </a:t>
            </a:r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Memorial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de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Vietnam,</a:t>
            </a:r>
            <a:endParaRPr lang="es-MX" altLang="es-MX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83568" y="1557947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/>
              <a:t>El </a:t>
            </a:r>
            <a:r>
              <a:rPr lang="es-MX" b="1" dirty="0"/>
              <a:t>Monumento a los Veteranos del Vietnam</a:t>
            </a:r>
            <a:r>
              <a:rPr lang="es-MX" dirty="0"/>
              <a:t> </a:t>
            </a:r>
            <a:r>
              <a:rPr lang="es-MX" dirty="0" smtClean="0"/>
              <a:t> </a:t>
            </a:r>
            <a:r>
              <a:rPr lang="es-MX" dirty="0"/>
              <a:t>es un </a:t>
            </a:r>
            <a:r>
              <a:rPr lang="es-MX" dirty="0" smtClean="0"/>
              <a:t>Monumento Nacional</a:t>
            </a:r>
          </a:p>
          <a:p>
            <a:pPr algn="ctr"/>
            <a:r>
              <a:rPr lang="es-MX" dirty="0" smtClean="0"/>
              <a:t> de los Estados Unidos </a:t>
            </a:r>
            <a:r>
              <a:rPr lang="es-MX" dirty="0"/>
              <a:t>que se encuentra en </a:t>
            </a:r>
            <a:r>
              <a:rPr lang="es-MX" dirty="0" smtClean="0"/>
              <a:t>Washington D.C, </a:t>
            </a:r>
          </a:p>
          <a:p>
            <a:pPr algn="ctr"/>
            <a:r>
              <a:rPr lang="es-MX" dirty="0" smtClean="0"/>
              <a:t>y </a:t>
            </a:r>
            <a:r>
              <a:rPr lang="es-MX" dirty="0"/>
              <a:t>honra a los miembros de las </a:t>
            </a:r>
            <a:r>
              <a:rPr lang="es-MX" dirty="0" smtClean="0"/>
              <a:t>Fuerzas Armadas de los EE. UU.</a:t>
            </a:r>
          </a:p>
          <a:p>
            <a:pPr algn="ctr"/>
            <a:r>
              <a:rPr lang="es-MX" dirty="0" smtClean="0"/>
              <a:t>que </a:t>
            </a:r>
            <a:r>
              <a:rPr lang="es-MX" dirty="0"/>
              <a:t>sirvieron en la </a:t>
            </a:r>
            <a:r>
              <a:rPr lang="es-MX" dirty="0" smtClean="0"/>
              <a:t>Guerra de Vietnam.</a:t>
            </a:r>
          </a:p>
          <a:p>
            <a:pPr algn="ctr"/>
            <a:endParaRPr lang="es-MX" dirty="0"/>
          </a:p>
          <a:p>
            <a:pPr algn="ctr"/>
            <a:r>
              <a:rPr lang="es-MX" dirty="0" smtClean="0"/>
              <a:t>Se </a:t>
            </a:r>
            <a:r>
              <a:rPr lang="es-MX" dirty="0"/>
              <a:t>compone de 3 partes separadas: </a:t>
            </a:r>
            <a:endParaRPr lang="es-MX" dirty="0" smtClean="0"/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Estatua de los tres soldados, </a:t>
            </a: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Monumento a las Mujeres de Vietnam </a:t>
            </a:r>
            <a:endParaRPr lang="es-MX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Pared Conmemorativa a los Veteranos de Vietnam</a:t>
            </a:r>
            <a:r>
              <a:rPr lang="es-MX" dirty="0"/>
              <a:t>, </a:t>
            </a:r>
            <a:endParaRPr lang="es-MX" dirty="0" smtClean="0"/>
          </a:p>
          <a:p>
            <a:pPr algn="ctr"/>
            <a:r>
              <a:rPr lang="es-MX" dirty="0" smtClean="0"/>
              <a:t>que </a:t>
            </a:r>
            <a:r>
              <a:rPr lang="es-MX" dirty="0"/>
              <a:t>es la parte más conocida de este </a:t>
            </a:r>
            <a:r>
              <a:rPr lang="es-MX" dirty="0" smtClean="0"/>
              <a:t>monumento.</a:t>
            </a:r>
          </a:p>
          <a:p>
            <a:pPr algn="ctr"/>
            <a:endParaRPr lang="es-MX" dirty="0"/>
          </a:p>
          <a:p>
            <a:pPr algn="ctr"/>
            <a:r>
              <a:rPr lang="es-MX" dirty="0" smtClean="0"/>
              <a:t>Se </a:t>
            </a:r>
            <a:r>
              <a:rPr lang="es-MX" dirty="0"/>
              <a:t>llama popularmente </a:t>
            </a:r>
            <a:endParaRPr lang="es-MX" dirty="0" smtClean="0"/>
          </a:p>
          <a:p>
            <a:pPr algn="ctr"/>
            <a:r>
              <a:rPr lang="es-MX" b="1" i="1" dirty="0" smtClean="0"/>
              <a:t>Vietnam </a:t>
            </a:r>
            <a:r>
              <a:rPr lang="es-MX" b="1" i="1" dirty="0"/>
              <a:t>Memorial</a:t>
            </a:r>
            <a:r>
              <a:rPr lang="es-MX" dirty="0"/>
              <a:t>, </a:t>
            </a:r>
            <a:r>
              <a:rPr lang="es-MX" b="1" dirty="0"/>
              <a:t>la Pared del Vietnam</a:t>
            </a:r>
            <a:r>
              <a:rPr lang="es-MX" dirty="0"/>
              <a:t> o </a:t>
            </a:r>
            <a:r>
              <a:rPr lang="es-MX" b="1" dirty="0"/>
              <a:t>la Pared</a:t>
            </a:r>
            <a:r>
              <a:rPr lang="es-MX" dirty="0" smtClean="0"/>
              <a:t>.</a:t>
            </a:r>
          </a:p>
          <a:p>
            <a:pPr algn="ctr"/>
            <a:endParaRPr lang="es-MX" dirty="0"/>
          </a:p>
          <a:p>
            <a:pPr algn="ctr"/>
            <a:r>
              <a:rPr lang="es-MX" dirty="0"/>
              <a:t>La parte principal se completó en </a:t>
            </a:r>
            <a:r>
              <a:rPr lang="es-MX" dirty="0" smtClean="0"/>
              <a:t>1982, La </a:t>
            </a:r>
            <a:r>
              <a:rPr lang="es-MX" dirty="0"/>
              <a:t>Pared Conmemorativa </a:t>
            </a:r>
            <a:endParaRPr lang="es-MX" dirty="0" smtClean="0"/>
          </a:p>
          <a:p>
            <a:pPr algn="ctr"/>
            <a:r>
              <a:rPr lang="es-MX" dirty="0" smtClean="0"/>
              <a:t>fue </a:t>
            </a:r>
            <a:r>
              <a:rPr lang="es-MX" dirty="0"/>
              <a:t>diseñada por la arquitecta estadounidense </a:t>
            </a:r>
            <a:r>
              <a:rPr lang="es-MX" dirty="0" smtClean="0"/>
              <a:t>Maya </a:t>
            </a:r>
            <a:r>
              <a:rPr lang="es-MX" dirty="0" err="1" smtClean="0"/>
              <a:t>Lin</a:t>
            </a:r>
            <a:r>
              <a:rPr lang="es-MX" dirty="0" smtClean="0"/>
              <a:t>.</a:t>
            </a:r>
            <a:endParaRPr lang="es-MX" dirty="0"/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wheel spokes="2"/>
        <p:sndAc>
          <p:stSnd loop="1">
            <p:snd r:embed="rId2" name="Apocalipsis Now-1 Eaglenest.wav"/>
          </p:stSnd>
        </p:sndAc>
      </p:transition>
    </mc:Choice>
    <mc:Fallback xmlns="">
      <p:transition spd="slow" advTm="0">
        <p:wheel spokes="2"/>
        <p:sndAc>
          <p:stSnd loop="1">
            <p:snd r:embed="rId4" name="Apocalipsis Now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8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8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3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8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3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8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3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38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3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8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3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88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3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68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6" grpId="1"/>
      <p:bldP spid="4" grpId="0" uiExpand="1" build="p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En turno\Comprimidas\01280_00000162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4" y="0"/>
            <a:ext cx="91280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E:\En turno\Comprimidas\VietnamMemorial-Troop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2" name="Picture 4" descr="E:\En turno\Comprimidas\stock-footage-washington-dc-circa-the-vietnam-veteran-s-memorial-circa-in-washington-d-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8778"/>
            <a:ext cx="9145641" cy="688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14" name="1 Rectángulo"/>
          <p:cNvSpPr>
            <a:spLocks noChangeArrowheads="1"/>
          </p:cNvSpPr>
          <p:nvPr/>
        </p:nvSpPr>
        <p:spPr bwMode="auto">
          <a:xfrm>
            <a:off x="1727674" y="1700808"/>
            <a:ext cx="56526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 de Berlín, Alemania</a:t>
            </a:r>
          </a:p>
        </p:txBody>
      </p:sp>
      <p:sp>
        <p:nvSpPr>
          <p:cNvPr id="38915" name="1 Rectángulo"/>
          <p:cNvSpPr>
            <a:spLocks noChangeArrowheads="1"/>
          </p:cNvSpPr>
          <p:nvPr/>
        </p:nvSpPr>
        <p:spPr bwMode="auto">
          <a:xfrm>
            <a:off x="683567" y="2854508"/>
            <a:ext cx="777686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Posiblemente, el Muro de Berlín es el ejemplo más conocido </a:t>
            </a:r>
          </a:p>
          <a:p>
            <a:pPr algn="ctr">
              <a:spcAft>
                <a:spcPts val="0"/>
              </a:spcAft>
            </a:pP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los intentos del hombre de marcar y dividir territorios.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Sin embargo, no es el único ejemplo de barrera construida </a:t>
            </a:r>
          </a:p>
          <a:p>
            <a:pPr algn="ctr">
              <a:spcAft>
                <a:spcPts val="0"/>
              </a:spcAft>
            </a:pP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para evitar la entrada del enemigo o impedir la huida del propio pueblo.</a:t>
            </a:r>
          </a:p>
          <a:p>
            <a:pPr algn="ctr">
              <a:spcAft>
                <a:spcPts val="0"/>
              </a:spcAft>
            </a:pPr>
            <a:endParaRPr lang="es-ES_tradnl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Entre 1961 y 1988, más de 100.000 ciudadanos de la RDA </a:t>
            </a:r>
          </a:p>
          <a:p>
            <a:pPr algn="ctr">
              <a:spcAft>
                <a:spcPts val="0"/>
              </a:spcAft>
            </a:pP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intentaron huir a través de la frontera </a:t>
            </a:r>
            <a:r>
              <a:rPr 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interalemana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o el Muro de Berlín.</a:t>
            </a:r>
            <a:endParaRPr lang="es-MX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wheel spokes="2"/>
        <p:sndAc>
          <p:stSnd>
            <p:snd r:embed="rId2" name="Oktoberfest-1 Eaglenest.wav"/>
          </p:stSnd>
        </p:sndAc>
      </p:transition>
    </mc:Choice>
    <mc:Fallback xmlns="">
      <p:transition spd="slow" advTm="0">
        <p:wheel spokes="2"/>
        <p:sndAc>
          <p:stSnd>
            <p:snd r:embed="rId4" name="Oktoberfest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4" grpId="1"/>
      <p:bldP spid="38915" grpId="0" build="p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E:\En turno\Comprimidas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152400"/>
            <a:ext cx="9159650" cy="7109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5" descr="E:\En turno\Comprimidas\puertamuroberlin-1024x67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68" y="-152400"/>
            <a:ext cx="9161756" cy="7109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3" descr="E:\En turno\Comprimidas\berlin 198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61756" cy="7109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2" name="Picture 6" descr="C:\Users\capiA\Desktop\Muros\wall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54888" cy="712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Picture 4" descr="E:\En turno\Comprimidas\Berli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69" y="-171400"/>
            <a:ext cx="9168625" cy="712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8" presetClass="exit" presetSubtype="9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3" dur="3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3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8" presetClass="exit" presetSubtype="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0" dur="3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4" dur="3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0"/>
                            </p:stCondLst>
                            <p:childTnLst>
                              <p:par>
                                <p:cTn id="26" presetID="18" presetClass="exit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7" dur="3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3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62" name="1 Rectángulo"/>
          <p:cNvSpPr>
            <a:spLocks noChangeArrowheads="1"/>
          </p:cNvSpPr>
          <p:nvPr/>
        </p:nvSpPr>
        <p:spPr bwMode="auto">
          <a:xfrm>
            <a:off x="2107640" y="476672"/>
            <a:ext cx="468275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 err="1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Sacsayhuamán</a:t>
            </a:r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, Perú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83568" y="1412776"/>
            <a:ext cx="7776864" cy="48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El muro principal está formado por piedras que llegan a medir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hasta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5 metros de alto y 2.5 metros de ancho, y que pueden pesar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entre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90 y 125 toneladas métricas.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Mover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estas piedras fue una verdadera proeza, pero también lo fue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el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perfecto encaje entre ellas, así como el cuidado puesto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en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la curvatura de los almohadillados.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itchFamily="18" charset="0"/>
              </a:rPr>
              <a:t>Desde </a:t>
            </a:r>
            <a:r>
              <a:rPr 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Sacsayhuamán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se obtiene una espectacular vista de la Ciudad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del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Cusco y su entorno.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Además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se pueden divisar cumbres como las del </a:t>
            </a:r>
            <a:r>
              <a:rPr 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Ausangate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Pachatusán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y el Cinca, lugares que se cree son habitados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apus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o poderosos espíritus que gobiernan las montañas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Su forma y ubicación habría obedecido más bien a otros principios,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como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el de la armonía entre la arquitectura y el paisaje. 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p:transition spd="slow" advTm="0">
    <p:wheel spokes="2"/>
    <p:sndAc>
      <p:stSnd>
        <p:snd r:embed="rId2" name="El Condor Pasa-1 Eaglene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2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2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7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2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7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2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7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32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67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2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37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72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7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62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2" grpId="1"/>
      <p:bldP spid="2" grpId="0" uiExpand="1" build="p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E:\En turno\Comprimidas\Inca_walls_at_Sacsayhuaman_near_Cuzco_Andes_Mts_Peru_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270" y="-9748"/>
            <a:ext cx="9256542" cy="427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E:\En turno\Comprimidas\cusco-land-of-inc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270" y="4265414"/>
            <a:ext cx="9256542" cy="2619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En turno\Comprimidas\SacsayhuamanRuins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270" y="-19966"/>
            <a:ext cx="9256542" cy="6877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En turno\Comprimidas\sacsayhuama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270" y="-9748"/>
            <a:ext cx="9256542" cy="686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En turno\Comprimidas\sacsayhuaman-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271" y="-19966"/>
            <a:ext cx="9256543" cy="690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21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8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6" presetClass="exit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5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0" name="1 Rectángulo"/>
          <p:cNvSpPr>
            <a:spLocks noChangeArrowheads="1"/>
          </p:cNvSpPr>
          <p:nvPr/>
        </p:nvSpPr>
        <p:spPr bwMode="auto">
          <a:xfrm>
            <a:off x="2051720" y="643916"/>
            <a:ext cx="501130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 de las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Lamentos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3011" name="1 Rectángulo"/>
          <p:cNvSpPr>
            <a:spLocks noChangeArrowheads="1"/>
          </p:cNvSpPr>
          <p:nvPr/>
        </p:nvSpPr>
        <p:spPr bwMode="auto">
          <a:xfrm>
            <a:off x="683567" y="1568981"/>
            <a:ext cx="7776865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El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 Muro de las Lamentaciones o Muro de los Lamentos 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es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el sitio más sagrado del </a:t>
            </a: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judaísmo.</a:t>
            </a: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s-MX" altLang="es-MX" sz="1800" dirty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Su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nombre en hebreo significa simplemente "muro occidental".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s-MX" altLang="es-MX" sz="1800" dirty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Es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el último vestigio del Templo de Jerusalén,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edificio más sagrado del </a:t>
            </a: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judaísmo.</a:t>
            </a: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s-MX" altLang="es-MX" sz="1800" dirty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Los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restos que aún quedan datan de la época de Herodes el Grande,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quien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mandó construir grandes muros de contención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alrededor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del </a:t>
            </a: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Monte </a:t>
            </a:r>
            <a:r>
              <a:rPr lang="es-MX" altLang="es-MX" sz="1800" dirty="0" err="1" smtClean="0">
                <a:latin typeface="Trebuchet MS" pitchFamily="34" charset="0"/>
                <a:cs typeface="Times New Roman" pitchFamily="18" charset="0"/>
              </a:rPr>
              <a:t>Moriá</a:t>
            </a: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,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en el año 37 a.C.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ampliando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la pequeña explanada sobre la cual fueron edificados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Primer y el Segundo Templo de Jerusalén,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formando 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lo que hoy se conoce </a:t>
            </a: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como </a:t>
            </a: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b="1" dirty="0" smtClean="0">
                <a:latin typeface="Trebuchet MS" pitchFamily="34" charset="0"/>
                <a:cs typeface="Times New Roman" pitchFamily="18" charset="0"/>
              </a:rPr>
              <a:t>la</a:t>
            </a:r>
            <a:r>
              <a:rPr lang="es-MX" altLang="es-MX" sz="1800" b="1" dirty="0">
                <a:latin typeface="Trebuchet MS" pitchFamily="34" charset="0"/>
                <a:cs typeface="Times New Roman" pitchFamily="18" charset="0"/>
              </a:rPr>
              <a:t> Explanada de las Mezquitas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 (por la tradición musulmana) </a:t>
            </a:r>
            <a:endParaRPr lang="es-MX" altLang="es-MX" sz="1800" dirty="0" smtClean="0"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r>
              <a:rPr lang="es-MX" altLang="es-MX" sz="1800" dirty="0" smtClean="0">
                <a:latin typeface="Trebuchet MS" pitchFamily="34" charset="0"/>
                <a:cs typeface="Times New Roman" pitchFamily="18" charset="0"/>
              </a:rPr>
              <a:t>o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 </a:t>
            </a:r>
            <a:r>
              <a:rPr lang="es-MX" altLang="es-MX" sz="1800" b="1" dirty="0">
                <a:latin typeface="Trebuchet MS" pitchFamily="34" charset="0"/>
                <a:cs typeface="Times New Roman" pitchFamily="18" charset="0"/>
              </a:rPr>
              <a:t>Explanada del Templo</a:t>
            </a:r>
            <a:r>
              <a:rPr lang="es-MX" altLang="es-MX" sz="1800" dirty="0">
                <a:latin typeface="Trebuchet MS" pitchFamily="34" charset="0"/>
                <a:cs typeface="Times New Roman" pitchFamily="18" charset="0"/>
              </a:rPr>
              <a:t> (por la tradición judeocristiana).</a:t>
            </a:r>
            <a:endParaRPr lang="es-MX" altLang="es-MX" sz="24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wheel spokes="2"/>
        <p:sndAc>
          <p:stSnd>
            <p:snd r:embed="rId2" name="Hava Nagila-1 Eaglenest.wav"/>
          </p:stSnd>
        </p:sndAc>
      </p:transition>
    </mc:Choice>
    <mc:Fallback xmlns="">
      <p:transition spd="slow" advTm="0">
        <p:wheel spokes="2"/>
        <p:sndAc>
          <p:stSnd>
            <p:snd r:embed="rId4" name="Hava Nagil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2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2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7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2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7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2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43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43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43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7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430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430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430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2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430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430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430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7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430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430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430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2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430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430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430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7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430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430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430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82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430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430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430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7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430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430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430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2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0" grpId="1"/>
      <p:bldP spid="43011" grpId="0" build="p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E:\En turno\Comprimidas\muro-de-los-lamentos-web-660x330-620x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671" y="1196752"/>
            <a:ext cx="9226625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4" name="Picture 2" descr="E:\En turno\Comprimidas\7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5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22" y="494"/>
            <a:ext cx="9178176" cy="6884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3" descr="E:\En turno\Comprimidas\lamento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748"/>
            <a:ext cx="9166955" cy="6878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Picture 5" descr="C:\Users\capiA\Desktop\Muros\MURO DE LAS LAMENTACIONES EN JERUSALE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671" y="6748"/>
            <a:ext cx="9226625" cy="6878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8" name="5 Imagen" descr="http://4.bp.blogspot.com/_THfwXbWGlGY/TSI92UxbttI/AAAAAAAAACI/dTSYKfxhiHU/s320/lamentos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-99392"/>
            <a:ext cx="5157184" cy="69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split orient="vert"/>
      </p:transition>
    </mc:Choice>
    <mc:Fallback xmlns=""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7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000"/>
                            </p:stCondLst>
                            <p:childTnLst>
                              <p:par>
                                <p:cTn id="38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10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rgbClr val="F79646">
                <a:lumMod val="60000"/>
                <a:lumOff val="40000"/>
              </a:srgb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058" name="1 Rectángulo"/>
          <p:cNvSpPr>
            <a:spLocks noChangeArrowheads="1"/>
          </p:cNvSpPr>
          <p:nvPr/>
        </p:nvSpPr>
        <p:spPr bwMode="auto">
          <a:xfrm>
            <a:off x="1836540" y="344850"/>
            <a:ext cx="547092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Muros de Troya, Turquía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83568" y="1052736"/>
            <a:ext cx="7776864" cy="535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>
                <a:latin typeface="Trebuchet MS" pitchFamily="34" charset="0"/>
                <a:cs typeface="Times New Roman" pitchFamily="18" charset="0"/>
              </a:rPr>
              <a:t>La Troya histórica estuvo habitada desde principios del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III milenio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aC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Está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situada en la actual provincia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turca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Canakkale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,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junto al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estrecho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de los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Dardanelos,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entre los ríos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Escamandro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(o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Janto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) y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Simosis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ocupa una posición estratégica en el acceso al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mar negro.</a:t>
            </a: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su entorno se encuentra la cordillera del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Ida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y frente a sus costas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se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divisa la cercana isla de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Ténedos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. </a:t>
            </a: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Las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especiales condiciones del estrecho de los Dardanelos,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el que hay una corriente constante desde el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Mar de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Mármara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hacia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mar Egeo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y donde suele soplar un viento del nordeste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durante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la estación de mayo a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octubre.</a:t>
            </a: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>
                <a:latin typeface="Trebuchet MS" pitchFamily="34" charset="0"/>
                <a:cs typeface="Times New Roman" pitchFamily="18" charset="0"/>
              </a:rPr>
              <a:t>Tras siglos de olvido, las ruinas de Troya fueron descubiertas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las excavaciones realizadas en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1871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Heinrich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Schliemann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, 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tras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unas prospecciones iniciales realizadas a partir de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1863 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por Frank Calvert.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En 1998, el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sitio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arqueologico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de Troya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fue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declarado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Patrimonio de la Humanidad por la Unesco.</a:t>
            </a:r>
            <a:endParaRPr lang="es-MX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wheel spokes="2"/>
        <p:sndAc>
          <p:stSnd>
            <p:snd r:embed="rId2" name="Troya-1 Eaglenest.wav"/>
          </p:stSnd>
        </p:sndAc>
      </p:transition>
    </mc:Choice>
    <mc:Fallback xmlns="">
      <p:transition spd="slow" advTm="0">
        <p:wheel spokes="2"/>
        <p:sndAc>
          <p:stSnd>
            <p:snd r:embed="rId4" name="Troy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8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8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3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8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3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8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3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8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3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8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3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98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3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68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03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5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5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380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8" grpId="1"/>
      <p:bldP spid="2" grpId="0" build="p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E:\En turno\Comprimidas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278"/>
            <a:ext cx="4320480" cy="3244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Picture 3" descr="E:\En turno\Comprimidas\reconstruccion troy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097" y="112278"/>
            <a:ext cx="4359399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4" descr="E:\En turno\Comprimidas\Peplum. La Ira de Aquiles (4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17" y="3510840"/>
            <a:ext cx="7537899" cy="3230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E:\En turno\Comprimidas\Walls_of_Troy_(2)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-1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39658"/>
            <a:ext cx="5832785" cy="4355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En turno\Comprimidas\Walls_of_Troy_(1)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34410"/>
            <a:ext cx="5832648" cy="4354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En turno\Comprimidas\Troy_(Ilion),_Turkey_(7446619288).jp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1239658"/>
            <a:ext cx="5832785" cy="434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E:\En turno\Comprimidas\Troja-Blick-Schliemanngraben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006" y="1239658"/>
            <a:ext cx="5824451" cy="434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:\En turno\Comprimidas\Hadrianic_Odeon_in_Troy_IX_(Ilion),_Turkey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39658"/>
            <a:ext cx="5832785" cy="434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dirty="0"/>
              <a:t> </a:t>
            </a:r>
            <a:endParaRPr lang="es-MX" alt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3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2" dur="3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1" presetClass="exit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21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000"/>
                            </p:stCondLst>
                            <p:childTnLst>
                              <p:par>
                                <p:cTn id="32" presetID="5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000"/>
                            </p:stCondLst>
                            <p:childTnLst>
                              <p:par>
                                <p:cTn id="43" presetID="3" presetClass="exit" presetSubtype="5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154" name="1 Rectángulo"/>
          <p:cNvSpPr>
            <a:spLocks noChangeArrowheads="1"/>
          </p:cNvSpPr>
          <p:nvPr/>
        </p:nvSpPr>
        <p:spPr bwMode="auto">
          <a:xfrm>
            <a:off x="1506464" y="404664"/>
            <a:ext cx="608987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Gran Muralla de </a:t>
            </a:r>
            <a:r>
              <a:rPr lang="es-MX" altLang="es-MX" sz="4000" b="1" dirty="0" err="1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Zimbabwe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83568" y="1292562"/>
            <a:ext cx="7776864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Fue descubierta por casualidad en el año 1868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 cazador llamado Adams </a:t>
            </a:r>
            <a:r>
              <a:rPr lang="es-MX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Renders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Muchos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comerciantes anteriores hacían referencia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ciudad conocida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como “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grandes casas de piedra”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leyenda dice que se trataría de la antigua ciudad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reina de </a:t>
            </a:r>
            <a:r>
              <a:rPr lang="es-MX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Saba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ruinas de lo que es hoy el Gran </a:t>
            </a:r>
            <a:r>
              <a:rPr lang="es-MX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Zimbabwe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están entre las más antiguas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mayor estructura localizadas en el África Subsahariana.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su apogeo,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cree que el Gran </a:t>
            </a:r>
            <a:r>
              <a:rPr lang="es-MX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Zimbabwe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albergaba a unos 18.000 habitantes.  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ciudad en ruinas consta de tres partes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: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llamada </a:t>
            </a:r>
            <a:r>
              <a:rPr lang="es-MX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Acrópolis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que se alza sobre una colina en medio de curiosas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formaciones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rocosas,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valle de las Ruinas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el </a:t>
            </a:r>
            <a:r>
              <a:rPr lang="es-MX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recinto Elíptico o Gran Plaza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Más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300 estructuras se han localizado hasta el momento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aunque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especula que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hay muchas más por un área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ocupa más de 100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kilómetros 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diámetro.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52400" y="1524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p:transition spd="slow" advTm="0">
    <p:wheel spokes="2"/>
    <p:sndAc>
      <p:stSnd>
        <p:snd r:embed="rId2" name="Zambezi-1 Eaglene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4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75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1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45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5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80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5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5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5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150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500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5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5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0"/>
                            </p:stCondLst>
                            <p:childTnLst>
                              <p:par>
                                <p:cTn id="10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4" grpId="1"/>
      <p:bldP spid="2" grpId="0" build="p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En turno\Comprimidas\vista-de-la-planicie-que-rodea-la-muralla-de-gran-zimbabwe_galeria_principal_siz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27384"/>
            <a:ext cx="4680520" cy="3479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0" name="Picture 4" descr="E:\En turno\Comprimidas\zimbabwe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69" y="-27384"/>
            <a:ext cx="4603169" cy="3479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8" name="Picture 2" descr="E:\En turno\Comprimidas\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69" y="-27384"/>
            <a:ext cx="4603169" cy="3485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3" descr="E:\En turno\Comprimidas\Gran-Zimbabw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27385"/>
            <a:ext cx="4680520" cy="3479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E:\En turno\Comprimidas\great_zimbabwe_ruins15467272174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69" y="3452096"/>
            <a:ext cx="9283689" cy="345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4" dur="3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3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3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3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10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02" name="1 Rectángulo"/>
          <p:cNvSpPr>
            <a:spLocks noChangeArrowheads="1"/>
          </p:cNvSpPr>
          <p:nvPr/>
        </p:nvSpPr>
        <p:spPr bwMode="auto">
          <a:xfrm>
            <a:off x="2348411" y="692696"/>
            <a:ext cx="444717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Muros de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Babilonia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82388" y="1692091"/>
            <a:ext cx="7792872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Probablemente la parte más conocida de las murallas 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Babilonia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 la Puerta de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Ishtar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construida en el 580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a.C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sin duda la más bella de las puertas de la ciudad.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Dicha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puerta abría paso a las procesiones religiosas que se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dirigían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 templo de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Marduk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(Dios Sumerio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) y a la Torre de Babel.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su parte,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Ishtar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diosa del amor y de la guerra,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dio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nombre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famosa puerta que comprendía dos gruesos cuerpos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altura diferente con dos torres cada una.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Revestida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su superficie con ladrillos esmaltados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tonos azules y verdes, su decoración estaba compuesta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575 figuras de dragones, toros y grifos. 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p:transition spd="slow" advTm="0">
    <p:wheel spokes="2"/>
    <p:sndAc>
      <p:stSnd>
        <p:snd r:embed="rId2" name="RiosdeBabilonia-1 Eaglene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9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3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6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5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8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  <p:bldP spid="51202" grpId="1"/>
      <p:bldP spid="2" grpId="0" build="p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En turno\Comprimidas\babilon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E:\En turno\Comprimidas\G27_22-imagen-0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2880" y="619125"/>
            <a:ext cx="3086100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E:\En turno\Comprimidas\babylon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14" y="0"/>
            <a:ext cx="92155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8" name="Picture 4" descr="E:\En turno\Comprimidas\las-puertas-de-babiloni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15" y="-15697"/>
            <a:ext cx="4643511" cy="6873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 descr="E:\En turno\Comprimidas\240px-Pergamonmuseum_Babylon_Ischtar-To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744" y="-15697"/>
            <a:ext cx="4590256" cy="6873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E:\En turno\Comprimidas\Avenida-procesional-Babiloni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16" y="-15697"/>
            <a:ext cx="9215516" cy="6873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6" name="Picture 2" descr="E:\En turno\Comprimidas\1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16" y="-15697"/>
            <a:ext cx="9246043" cy="6873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Picture 3" descr="E:\En turno\Comprimidas\MURS DE BABILONIA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17" y="0"/>
            <a:ext cx="924604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E:\En turno\Comprimidas\babilonia-rix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357" y="-15698"/>
            <a:ext cx="9263883" cy="344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E:\En turno\Comprimidas\leon-esmaltado-babilonia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942" y="3421151"/>
            <a:ext cx="9241468" cy="3464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dirty="0"/>
              <a:t> </a:t>
            </a:r>
            <a:endParaRPr lang="es-MX" alt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6" presetClass="exit" presetSubtype="2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8" presetClass="exit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3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0"/>
                            </p:stCondLst>
                            <p:childTnLst>
                              <p:par>
                                <p:cTn id="48" presetID="6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9" dur="3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3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0"/>
                            </p:stCondLst>
                            <p:childTnLst>
                              <p:par>
                                <p:cTn id="55" presetID="16" presetClass="exit" presetSubtype="4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6" dur="3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8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250" name="1 Rectángulo"/>
          <p:cNvSpPr>
            <a:spLocks noChangeArrowheads="1"/>
          </p:cNvSpPr>
          <p:nvPr/>
        </p:nvSpPr>
        <p:spPr bwMode="auto">
          <a:xfrm>
            <a:off x="1733401" y="476672"/>
            <a:ext cx="567719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Muros de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Constantinopla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83568" y="1175841"/>
            <a:ext cx="7776864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Tanto por mar como por tierra Constantinopla estaba bien cercada,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 muro simple por el lado del mar, y doble por el de tierra.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lado de tierra había un foso de 18 metros,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rodeaba un camino exterior de 14 metros de anchura.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Tras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él se elevaba un muro de 9 metros de alto,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parapeto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del muro interior (de 11 metros de altura y 5 de grosor)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levantaba tras dejar un camino interior de 20 metros.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muro interior se elevaban grandes torres cuadradas,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flanqueadas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torres circulares.</a:t>
            </a:r>
            <a:b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</a:b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majestuosidad del conjunto culminaba con la Puerta de Oro,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entrada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monumental con grandes pilastras de mármol,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enormes estatuas de elefantes, constaba de tres puertas, fabricadas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hierro e insertadas en planchas de oro, de las cuales la central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era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más grande y solo se abría para permitir el paso del emperador.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glitter pattern="hexagon"/>
        <p:sndAc>
          <p:stSnd>
            <p:snd r:embed="rId2" name="Turquia-1 Eaglenest.wav"/>
          </p:stSnd>
        </p:sndAc>
      </p:transition>
    </mc:Choice>
    <mc:Fallback xmlns="">
      <p:transition spd="slow" advTm="0">
        <p:fade/>
        <p:sndAc>
          <p:stSnd>
            <p:snd r:embed="rId4" name="Turqui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2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5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70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0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  <p:bldP spid="53250" grpId="1"/>
      <p:bldP spid="2" grpId="0" build="p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E:\En turno\Comprimidas\Byzantine-Theodosian land wal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7136" y="1358900"/>
            <a:ext cx="7366000" cy="414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:\En turno\Comprimidas\Constantinopl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0" cy="6871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E:\En turno\Comprimidas\sur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E:\En turno\Comprimidas\p-aure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80512" cy="685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En turno\Comprimidas\wall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68" y="-27384"/>
            <a:ext cx="4590256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En turno\Comprimidas\200px-Car_bed_luk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488" y="-27385"/>
            <a:ext cx="4584778" cy="688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En turno\Comprimidas\image00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68" y="-40409"/>
            <a:ext cx="9195756" cy="689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En turno\Comprimidas\Os-muros-de-constantinopla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69" y="-40410"/>
            <a:ext cx="9160769" cy="689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En turno\Comprimidas\Muros-da-Cidade-de-Constantinopla-Istambul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6"/>
            <a:ext cx="9173852" cy="688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81934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9" dur="3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xit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8" dur="3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1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8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16" presetClass="exit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4000"/>
                            </p:stCondLst>
                            <p:childTnLst>
                              <p:par>
                                <p:cTn id="50" presetID="2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4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2000"/>
                            </p:stCondLst>
                            <p:childTnLst>
                              <p:par>
                                <p:cTn id="60" presetID="21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1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0"/>
                            </p:stCondLst>
                            <p:childTnLst>
                              <p:par>
                                <p:cTn id="72" presetID="13" presetClass="exit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3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0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3490" name="1 Rectángulo"/>
          <p:cNvSpPr>
            <a:spLocks noChangeArrowheads="1"/>
          </p:cNvSpPr>
          <p:nvPr/>
        </p:nvSpPr>
        <p:spPr bwMode="auto">
          <a:xfrm>
            <a:off x="2360204" y="776898"/>
            <a:ext cx="442358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Murallas </a:t>
            </a:r>
            <a:r>
              <a:rPr lang="es-MX" altLang="es-MX" sz="4000" b="1" dirty="0" err="1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Aurelianas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23020" y="1700808"/>
            <a:ext cx="7909420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Son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construcción militar de carácter defensivo construida en la ciudad de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Roma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el emperador Aureliano. Su longitud original fue de 19 </a:t>
            </a:r>
            <a:r>
              <a:rPr lang="es-MX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kilometros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pero en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actualidad sólo se conservan 12,5 kilómetros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 El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propósito de su construcción fue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defender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Roma de las invasiones bárbaras,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comenzaron a partir del año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271.</a:t>
            </a: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círculo completo rodeaba una superficie de 13,7 km². </a:t>
            </a: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paredes cuentan con 3,5 m de grosor y 8 m de altura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torre cuadrangular cada 100 pies romanos (29,6 m). </a:t>
            </a: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Fueron remodeladas en el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siglo V,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doblando la altura (llegando hasta 16 m),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orden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del general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Flavo </a:t>
            </a:r>
            <a:r>
              <a:rPr lang="es-MX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Estilicón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hombre fuerte del Imperio en época de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Honorio. </a:t>
            </a: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Tenían forma de </a:t>
            </a:r>
            <a:r>
              <a:rPr lang="es-MX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hexagono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en ellas se emplazaban 382 torres, 7.020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almenas, 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18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puertas principales, 5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poternas,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116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letrinas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2.066 ventanas exteriores.</a:t>
            </a: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Constituyen un ejemplo de obra urbanística y desarrollo de la época, y en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cierta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medida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adelantaron a la amenazada existencia de las ciudades en la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Edad Media.</a:t>
            </a: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el año 2001, 400 metros de las murallas fueron destruidos por una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violenta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tormenta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pero se restauraron y reinauguraron en el año 2006.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dirty="0"/>
              <a:t> </a:t>
            </a:r>
            <a:endParaRPr lang="es-MX" altLang="es-MX" dirty="0"/>
          </a:p>
        </p:txBody>
      </p:sp>
    </p:spTree>
    <p:extLst>
      <p:ext uri="{BB962C8B-B14F-4D97-AF65-F5344CB8AC3E}">
        <p14:creationId xmlns:p14="http://schemas.microsoft.com/office/powerpoint/2010/main" val="120827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arp dir="in"/>
        <p:sndAc>
          <p:stSnd>
            <p:snd r:embed="rId2" name="Ave Caesar-1 Eaglenest.wav"/>
          </p:stSnd>
        </p:sndAc>
      </p:transition>
    </mc:Choice>
    <mc:Fallback xmlns="">
      <p:transition spd="slow" advTm="0">
        <p:fade/>
        <p:sndAc>
          <p:stSnd>
            <p:snd r:embed="rId4" name="Ave Caesar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4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4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9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4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9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4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9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4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9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4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29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64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99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34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79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240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0" grpId="1"/>
      <p:bldP spid="2" grpId="0" build="p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E:\En turno\Comprimidas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970"/>
            <a:ext cx="4572845" cy="3432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5" name="Picture 3" descr="E:\En turno\Comprimidas\938556263-murallas-aurelianas-roma-antigua-roma-ciudad-motociclet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27384"/>
            <a:ext cx="4585446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E:\En turno\Comprimidas\Museo-de-las-Murallas-Aurelianas-en-Rom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3429000"/>
            <a:ext cx="458544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En turno\Comprimidas\540260458-via-veneto-murallas-aurelianas-roma-antigua-cruce-circulacio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:\En turno\Comprimidas\Muralla aurelian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750" y="-27385"/>
            <a:ext cx="4650792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En turno\Comprimidas\museo-delle-mura-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4" y="3429000"/>
            <a:ext cx="4608514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516" name="Picture 4" descr="E:\En turno\Comprimidas\382715683-murallas-aurelianas-roma-antigua-roma-ciudad-patrimonio-cultural-de-la-humanidad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750" y="3428999"/>
            <a:ext cx="4619696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 descr="C:\Users\capiA\Desktop\Imagen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5" y="-27385"/>
            <a:ext cx="4574265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En turno\Comprimidas\puertasansebastian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520" y="-27385"/>
            <a:ext cx="9231062" cy="7028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En turno\Comprimidas\12_big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18395" y="-27385"/>
            <a:ext cx="24598907" cy="7028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E:\En turno\Comprimidas\RTEmagicC_palatino_circomassimo_08.jpg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6" y="-33136"/>
            <a:ext cx="16870187" cy="703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E:\En turno\Comprimidas\4130022562_451136324f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7384"/>
            <a:ext cx="9225055" cy="702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3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3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2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3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4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0" dur="3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0"/>
                            </p:stCondLst>
                            <p:childTnLst>
                              <p:par>
                                <p:cTn id="46" presetID="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9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9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0"/>
                            </p:stCondLst>
                            <p:childTnLst>
                              <p:par>
                                <p:cTn id="55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7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7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6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8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8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750"/>
                            </p:stCondLst>
                            <p:childTnLst>
                              <p:par>
                                <p:cTn id="64" presetID="2" presetClass="exit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625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625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10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5538" name="1 Rectángulo"/>
          <p:cNvSpPr>
            <a:spLocks noChangeArrowheads="1"/>
          </p:cNvSpPr>
          <p:nvPr/>
        </p:nvSpPr>
        <p:spPr bwMode="auto">
          <a:xfrm>
            <a:off x="2585594" y="735082"/>
            <a:ext cx="397281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Murallas de Ávila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83568" y="1599178"/>
            <a:ext cx="7776864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la actualidad, el casco antiguo,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muralla y las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iglesias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situadas extramuros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han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sido declaradas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Patrimonio de la Humanidad. </a:t>
            </a: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murallas son el símbolo universal y monumento más destacado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acoge la ciudad de Ávila.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Su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importancia se deriva por ser el recinto amurallado medieval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mejor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conservado de España y probablemente de toda Europa.</a:t>
            </a:r>
          </a:p>
          <a:p>
            <a:pPr algn="ctr">
              <a:spcAft>
                <a:spcPts val="0"/>
              </a:spcAft>
            </a:pPr>
            <a:endParaRPr lang="es-ES_tradnl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carácter militar de la muralla es eminentemente defensivo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mantuvo aún con las reformas realizadas en el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siglo XIV que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reforzaron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 propiedad del Estado español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está gestionada por el ayuntamiento de Ávila. </a:t>
            </a:r>
            <a:endParaRPr 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Algunos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tramos, los que coinciden con algunos edificios como palacios e 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iglesias</a:t>
            </a:r>
          </a:p>
          <a:p>
            <a:pPr algn="ctr">
              <a:spcAft>
                <a:spcPts val="0"/>
              </a:spcAft>
            </a:pP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(entre ellas la catedral) son privados</a:t>
            </a:r>
            <a:r>
              <a:rPr 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  <a:endParaRPr 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/>
        <p:sndAc>
          <p:stSnd>
            <p:snd r:embed="rId2" name="Malagueña-1 Eaglenest.wav"/>
          </p:stSnd>
        </p:sndAc>
      </p:transition>
    </mc:Choice>
    <mc:Fallback xmlns="">
      <p:transition spd="slow" advTm="0">
        <p:fade/>
        <p:sndAc>
          <p:stSnd>
            <p:snd r:embed="rId4" name="Malagueñ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8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8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3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8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3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8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93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8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3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8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3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98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3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38" grpId="1"/>
      <p:bldP spid="2" grpId="0" build="p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En turno\Comprimidas\murallas_avila_t0500016.jpg_13069730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06" y="-27384"/>
            <a:ext cx="9170106" cy="689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3" name="Picture 3" descr="E:\En turno\Comprimidas\avil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06" y="-33131"/>
            <a:ext cx="9170106" cy="6891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E:\En turno\Comprimidas\Ávila_24-8-20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7" y="-27384"/>
            <a:ext cx="9187827" cy="691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5" name="Picture 5" descr="E:\En turno\Comprimidas\Avila-Castile-Spai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8" y="-27385"/>
            <a:ext cx="9187828" cy="6918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E:\En turno\Comprimidas\Walls_of_Ávila,_law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06" y="-27385"/>
            <a:ext cx="9206618" cy="691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En turno\Comprimidas\avila-murall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06" y="-44283"/>
            <a:ext cx="9206618" cy="6908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:\En turno\Comprimidas\puerta_san_vicente_avila_t0500575.jpg_130697309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8" y="-27384"/>
            <a:ext cx="9224340" cy="695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E:\En turno\Comprimidas\cyl_avila2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06" y="3429000"/>
            <a:ext cx="9206618" cy="3501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E:\En turno\Comprimidas\750px-Murallas_de_Avila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8" y="-83461"/>
            <a:ext cx="9224340" cy="351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E:\En turno\Comprimidas\Panoramica_nocturna_de_la_Ciudad_de_Ávila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8" y="-88010"/>
            <a:ext cx="9255048" cy="3497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E:\En turno\Comprimidas\muralla_avila_2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8" y="3409730"/>
            <a:ext cx="9226960" cy="352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E:\En turno\Comprimidas\video-mapping-muralla 00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9" y="-83462"/>
            <a:ext cx="9255049" cy="351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E:\En turno\Comprimidas\xtrac3b1as-video-mapping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162" y="3408535"/>
            <a:ext cx="9228294" cy="3522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CuadroTexto"/>
          <p:cNvSpPr txBox="1">
            <a:spLocks noChangeArrowheads="1"/>
          </p:cNvSpPr>
          <p:nvPr/>
        </p:nvSpPr>
        <p:spPr bwMode="auto">
          <a:xfrm>
            <a:off x="-36512" y="-99392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dirty="0"/>
              <a:t> </a:t>
            </a:r>
            <a:endParaRPr lang="es-MX" altLang="es-MX" dirty="0"/>
          </a:p>
        </p:txBody>
      </p:sp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8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1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9" dur="2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0"/>
                            </p:stCondLst>
                            <p:childTnLst>
                              <p:par>
                                <p:cTn id="45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9000"/>
                            </p:stCondLst>
                            <p:childTnLst>
                              <p:par>
                                <p:cTn id="58" presetID="16" presetClass="exit" presetSubtype="2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9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7000"/>
                            </p:stCondLst>
                            <p:childTnLst>
                              <p:par>
                                <p:cTn id="65" presetID="16" presetClass="exit" presetSubtype="2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6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0"/>
                            </p:stCondLst>
                            <p:childTnLst>
                              <p:par>
                                <p:cTn id="81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3000"/>
                            </p:stCondLst>
                            <p:childTnLst>
                              <p:par>
                                <p:cTn id="94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1000"/>
                            </p:stCondLst>
                            <p:childTnLst>
                              <p:par>
                                <p:cTn id="107" presetID="17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9000"/>
                            </p:stCondLst>
                            <p:childTnLst>
                              <p:par>
                                <p:cTn id="120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7000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0898" name="1 Rectángulo"/>
          <p:cNvSpPr>
            <a:spLocks noChangeArrowheads="1"/>
          </p:cNvSpPr>
          <p:nvPr/>
        </p:nvSpPr>
        <p:spPr bwMode="auto">
          <a:xfrm>
            <a:off x="2592364" y="476672"/>
            <a:ext cx="391382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Muralla de </a:t>
            </a:r>
            <a:r>
              <a:rPr lang="es-MX" altLang="es-MX" sz="4000" b="1" dirty="0" err="1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Derry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sp>
        <p:nvSpPr>
          <p:cNvPr id="2" name="1 Rectángulo"/>
          <p:cNvSpPr/>
          <p:nvPr/>
        </p:nvSpPr>
        <p:spPr>
          <a:xfrm>
            <a:off x="683568" y="1340768"/>
            <a:ext cx="777686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/>
              <a:t>La única </a:t>
            </a:r>
            <a:r>
              <a:rPr lang="es-MX" sz="2000" b="1" dirty="0"/>
              <a:t>ciudad amurallada</a:t>
            </a:r>
            <a:r>
              <a:rPr lang="es-MX" sz="2000" dirty="0"/>
              <a:t> que queda en Irlanda es</a:t>
            </a:r>
            <a:r>
              <a:rPr lang="es-MX" sz="2000" b="1" dirty="0"/>
              <a:t> </a:t>
            </a:r>
            <a:r>
              <a:rPr lang="es-MX" sz="2000" b="1" dirty="0" err="1"/>
              <a:t>Derry</a:t>
            </a:r>
            <a:r>
              <a:rPr lang="es-MX" sz="2000" b="1" dirty="0"/>
              <a:t> </a:t>
            </a:r>
            <a:endParaRPr lang="es-MX" sz="2000" b="1" dirty="0" smtClean="0"/>
          </a:p>
          <a:p>
            <a:pPr algn="ctr"/>
            <a:r>
              <a:rPr lang="es-MX" sz="2000" b="1" dirty="0" smtClean="0"/>
              <a:t>o </a:t>
            </a:r>
            <a:r>
              <a:rPr lang="es-MX" sz="2000" b="1" dirty="0" err="1"/>
              <a:t>Londonderry</a:t>
            </a:r>
            <a:r>
              <a:rPr lang="es-MX" sz="2000" b="1" dirty="0"/>
              <a:t> </a:t>
            </a:r>
            <a:r>
              <a:rPr lang="es-MX" sz="2000" dirty="0"/>
              <a:t>como también la llaman. </a:t>
            </a:r>
            <a:endParaRPr lang="es-MX" sz="2000" dirty="0" smtClean="0"/>
          </a:p>
          <a:p>
            <a:pPr algn="ctr"/>
            <a:endParaRPr lang="es-MX" sz="2000" dirty="0"/>
          </a:p>
          <a:p>
            <a:pPr algn="ctr"/>
            <a:r>
              <a:rPr lang="es-MX" sz="2000" dirty="0" smtClean="0"/>
              <a:t>Es</a:t>
            </a:r>
            <a:r>
              <a:rPr lang="es-MX" sz="2000" dirty="0"/>
              <a:t>, al mismo tiempo, uno de los más bellos ejemplos </a:t>
            </a:r>
            <a:endParaRPr lang="es-MX" sz="2000" dirty="0" smtClean="0"/>
          </a:p>
          <a:p>
            <a:pPr algn="ctr"/>
            <a:r>
              <a:rPr lang="es-MX" sz="2000" dirty="0" smtClean="0"/>
              <a:t>de </a:t>
            </a:r>
            <a:r>
              <a:rPr lang="es-MX" sz="2000" dirty="0"/>
              <a:t>ciudadelas en toda Europa.  </a:t>
            </a:r>
            <a:endParaRPr lang="es-MX" sz="2000" dirty="0" smtClean="0"/>
          </a:p>
          <a:p>
            <a:pPr algn="ctr"/>
            <a:endParaRPr lang="es-MX" sz="2000" dirty="0"/>
          </a:p>
          <a:p>
            <a:pPr algn="ctr"/>
            <a:r>
              <a:rPr lang="es-MX" sz="2000" dirty="0" smtClean="0"/>
              <a:t>Estas </a:t>
            </a:r>
            <a:r>
              <a:rPr lang="es-MX" sz="2000" dirty="0"/>
              <a:t>murallas fueron construidas entre 1613 y 1618 </a:t>
            </a:r>
            <a:endParaRPr lang="es-MX" sz="2000" dirty="0" smtClean="0"/>
          </a:p>
          <a:p>
            <a:pPr algn="ctr"/>
            <a:r>
              <a:rPr lang="es-MX" sz="2000" dirty="0" smtClean="0"/>
              <a:t>como </a:t>
            </a:r>
            <a:r>
              <a:rPr lang="es-MX" sz="2000" dirty="0"/>
              <a:t>defensa de los irlandeses de los primeros colonos ingleses </a:t>
            </a:r>
            <a:endParaRPr lang="es-MX" sz="2000" dirty="0" smtClean="0"/>
          </a:p>
          <a:p>
            <a:pPr algn="ctr"/>
            <a:r>
              <a:rPr lang="es-MX" sz="2000" dirty="0" smtClean="0"/>
              <a:t>y </a:t>
            </a:r>
            <a:r>
              <a:rPr lang="es-MX" sz="2000" dirty="0"/>
              <a:t>escoceses en la zona. </a:t>
            </a:r>
            <a:endParaRPr lang="es-MX" sz="2000" dirty="0" smtClean="0"/>
          </a:p>
          <a:p>
            <a:pPr algn="ctr"/>
            <a:endParaRPr lang="es-MX" sz="2000" dirty="0"/>
          </a:p>
          <a:p>
            <a:pPr algn="ctr"/>
            <a:r>
              <a:rPr lang="es-MX" sz="2000" dirty="0" smtClean="0"/>
              <a:t>Son </a:t>
            </a:r>
            <a:r>
              <a:rPr lang="es-MX" sz="2000" dirty="0"/>
              <a:t>estas murallas las que hacen a </a:t>
            </a:r>
            <a:r>
              <a:rPr lang="es-MX" sz="2000" dirty="0" err="1"/>
              <a:t>Derry</a:t>
            </a:r>
            <a:r>
              <a:rPr lang="es-MX" sz="2000" dirty="0"/>
              <a:t> </a:t>
            </a:r>
            <a:endParaRPr lang="es-MX" sz="2000" dirty="0" smtClean="0"/>
          </a:p>
          <a:p>
            <a:pPr algn="ctr"/>
            <a:r>
              <a:rPr lang="es-MX" sz="2000" dirty="0" smtClean="0"/>
              <a:t>un </a:t>
            </a:r>
            <a:r>
              <a:rPr lang="es-MX" sz="2000" dirty="0"/>
              <a:t>destino único de turismo. </a:t>
            </a:r>
            <a:endParaRPr lang="es-MX" sz="2000" dirty="0" smtClean="0"/>
          </a:p>
          <a:p>
            <a:pPr algn="ctr"/>
            <a:endParaRPr lang="es-MX" sz="2000" dirty="0"/>
          </a:p>
          <a:p>
            <a:pPr algn="ctr"/>
            <a:r>
              <a:rPr lang="es-MX" sz="2000" dirty="0" smtClean="0"/>
              <a:t>Puedes </a:t>
            </a:r>
            <a:r>
              <a:rPr lang="es-MX" sz="2000" dirty="0"/>
              <a:t>caminar por ellas y contemplar la ciudad </a:t>
            </a:r>
            <a:endParaRPr lang="es-MX" sz="2000" dirty="0" smtClean="0"/>
          </a:p>
          <a:p>
            <a:pPr algn="ctr"/>
            <a:r>
              <a:rPr lang="es-MX" sz="2000" dirty="0" smtClean="0"/>
              <a:t>y </a:t>
            </a:r>
            <a:r>
              <a:rPr lang="es-MX" sz="2000" dirty="0"/>
              <a:t>en esa caminata descubrir trazos de la historia, </a:t>
            </a:r>
            <a:endParaRPr lang="es-MX" sz="2000" dirty="0" smtClean="0"/>
          </a:p>
          <a:p>
            <a:pPr algn="ctr"/>
            <a:r>
              <a:rPr lang="es-MX" sz="2000" dirty="0" smtClean="0"/>
              <a:t>la </a:t>
            </a:r>
            <a:r>
              <a:rPr lang="es-MX" sz="2000" dirty="0"/>
              <a:t>cultura y la herencia de un pueblo.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glitter pattern="hexagon"/>
        <p:sndAc>
          <p:stSnd>
            <p:snd r:embed="rId2" name="musica irlandesa-1 Eaglenest.wav"/>
          </p:stSnd>
        </p:sndAc>
      </p:transition>
    </mc:Choice>
    <mc:Fallback xmlns="">
      <p:transition spd="slow" advTm="0">
        <p:fade/>
        <p:sndAc>
          <p:stSnd>
            <p:snd r:embed="rId4" name="musica irlandes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6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6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6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6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6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6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46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96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46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96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46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96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46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/>
      <p:bldP spid="80898" grpId="1"/>
      <p:bldP spid="5" grpId="0"/>
      <p:bldP spid="2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En turno\Comprimidas\P1040760 [1600x1200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916"/>
            <a:ext cx="9144001" cy="687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E:\En turno\Comprimidas\derry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20" y="-19916"/>
            <a:ext cx="9163620" cy="687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En turno\Comprimidas\Muralla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2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En turno\Comprimidas\derry-cannon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62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E:\En turno\Comprimidas\derry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0"/>
            <a:ext cx="5194548" cy="692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23" name="Picture 3" descr="E:\En turno\Comprimidas\Londonderry ciudad amurallada disfrutandoelmundo.com 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20" y="-19916"/>
            <a:ext cx="9190330" cy="687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-36512" y="-99392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dirty="0"/>
              <a:t> </a:t>
            </a:r>
            <a:endParaRPr lang="es-MX" alt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decel="100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6" presetClass="exit" presetSubtype="2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8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0"/>
                            </p:stCondLst>
                            <p:childTnLst>
                              <p:par>
                                <p:cTn id="47" presetID="8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3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000"/>
                            </p:stCondLst>
                            <p:childTnLst>
                              <p:par>
                                <p:cTn id="54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0898" name="1 Rectángulo"/>
          <p:cNvSpPr>
            <a:spLocks noChangeArrowheads="1"/>
          </p:cNvSpPr>
          <p:nvPr/>
        </p:nvSpPr>
        <p:spPr bwMode="auto">
          <a:xfrm>
            <a:off x="2329115" y="416858"/>
            <a:ext cx="444031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Esquina </a:t>
            </a:r>
            <a:r>
              <a:rPr lang="es-MX" altLang="es-MX" sz="4000" b="1" dirty="0" err="1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Derry</a:t>
            </a:r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Libre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80899" name="1 Rectángulo"/>
          <p:cNvSpPr>
            <a:spLocks noChangeArrowheads="1"/>
          </p:cNvSpPr>
          <p:nvPr/>
        </p:nvSpPr>
        <p:spPr bwMode="auto">
          <a:xfrm>
            <a:off x="683567" y="1124744"/>
            <a:ext cx="7776865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comunidades divididas en Irlanda del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Norte</a:t>
            </a: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Durante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años, las calles de muchas ciudades de Irlanda del Norte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ha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sido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escenario</a:t>
            </a: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enfrentamientos violentos entre grupos armados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comunidades católica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protestante.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Para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tratar de evitar los conflictos, en 1969 se levantó una barrera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Belfast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separaba los barrios en los que vivían ambos grupos.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Desde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entonces, las distintas barreras han llegado a alcanzar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los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seis metros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altura y su longitud en diferentes puntos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va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desde varios cientos de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metros</a:t>
            </a: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hasta los cinco kilómetros.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total, se calcula que en todo el territorio hay un centenar de muros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suman unos 20 kilómetros.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Aunque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desde la firma de los Acuerdos del Viernes Santo de 1998,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los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enfrentamientos prácticamente han desaparecido,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los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muros continúan en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pie 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las puertas de metal que separan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este unionista del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mayoritariamente 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independista oeste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siguen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cerrándose cada noche, </a:t>
            </a: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especie de toque de queda tácito.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231596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2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2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7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2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7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2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7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808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808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808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2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808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808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808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7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808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808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808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22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808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808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808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7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808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808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808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2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8089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8089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8089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47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8089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8089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8089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82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8089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8089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8089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17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500"/>
                                        <p:tgtEl>
                                          <p:spTgt spid="8089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8089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500" fill="hold"/>
                                        <p:tgtEl>
                                          <p:spTgt spid="8089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52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500"/>
                                        <p:tgtEl>
                                          <p:spTgt spid="8089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500" fill="hold"/>
                                        <p:tgtEl>
                                          <p:spTgt spid="8089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500" fill="hold"/>
                                        <p:tgtEl>
                                          <p:spTgt spid="8089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870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/>
      <p:bldP spid="80898" grpId="1"/>
      <p:bldP spid="80899" grpId="0" build="p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E:\En turno\Comprimidas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82" y="0"/>
            <a:ext cx="917438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E:\En turno\Comprimidas\derry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82" y="0"/>
            <a:ext cx="91743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En turno\Comprimidas\3538107_ori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82" y="0"/>
            <a:ext cx="91743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-36512" y="-99392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dirty="0"/>
              <a:t> </a:t>
            </a:r>
            <a:endParaRPr lang="es-MX" altLang="es-MX" dirty="0"/>
          </a:p>
        </p:txBody>
      </p:sp>
    </p:spTree>
    <p:extLst>
      <p:ext uri="{BB962C8B-B14F-4D97-AF65-F5344CB8AC3E}">
        <p14:creationId xmlns:p14="http://schemas.microsoft.com/office/powerpoint/2010/main" val="127949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split orient="vert"/>
      </p:transition>
    </mc:Choice>
    <mc:Fallback xmlns=""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decel="100000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6" presetClass="exit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42" name="1 Rectángulo"/>
          <p:cNvSpPr>
            <a:spLocks noChangeArrowheads="1"/>
          </p:cNvSpPr>
          <p:nvPr/>
        </p:nvSpPr>
        <p:spPr bwMode="auto">
          <a:xfrm>
            <a:off x="1470382" y="764704"/>
            <a:ext cx="62032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El Muro de Lennon en Praga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83568" y="1773971"/>
            <a:ext cx="7776864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Es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una pared, que en su día fue una más de las que se podían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encontrar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en cualquiera de los edificios del barrio de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Malá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Strana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en la capital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República Checa: Praga,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pero que desde principio de los años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80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recibe este nombre al ser continuamente decorada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con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nuevos </a:t>
            </a:r>
            <a:r>
              <a:rPr lang="es-MX" dirty="0" err="1">
                <a:latin typeface="Trebuchet MS" pitchFamily="34" charset="0"/>
                <a:cs typeface="Times New Roman" pitchFamily="18" charset="0"/>
              </a:rPr>
              <a:t>graffities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 inspirados en la figura de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John Lennon 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con pedazos de canciones de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Los Beatles.</a:t>
            </a: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>
                <a:latin typeface="Trebuchet MS" pitchFamily="34" charset="0"/>
                <a:cs typeface="Times New Roman" pitchFamily="18" charset="0"/>
              </a:rPr>
              <a:t>El muro se encuentra situado en la plaza </a:t>
            </a:r>
            <a:r>
              <a:rPr lang="es-MX" dirty="0" err="1">
                <a:latin typeface="Trebuchet MS" pitchFamily="34" charset="0"/>
                <a:cs typeface="Times New Roman" pitchFamily="18" charset="0"/>
              </a:rPr>
              <a:t>Velkopřevorské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 err="1">
                <a:latin typeface="Trebuchet MS" pitchFamily="34" charset="0"/>
                <a:cs typeface="Times New Roman" pitchFamily="18" charset="0"/>
              </a:rPr>
              <a:t>náměstí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,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frente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al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Palacio </a:t>
            </a:r>
            <a:r>
              <a:rPr lang="es-MX" dirty="0" err="1" smtClean="0">
                <a:latin typeface="Trebuchet MS" pitchFamily="34" charset="0"/>
                <a:cs typeface="Times New Roman" pitchFamily="18" charset="0"/>
              </a:rPr>
              <a:t>Buquoy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,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que alberga la embajada francesa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es propiedad de los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Caballeros de  la Orden de la Cruz de Malta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que permiten que se sigan pintando ininterrumpidamente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nuevos </a:t>
            </a:r>
            <a:r>
              <a:rPr lang="es-MX" dirty="0" err="1">
                <a:latin typeface="Trebuchet MS" pitchFamily="34" charset="0"/>
                <a:cs typeface="Times New Roman" pitchFamily="18" charset="0"/>
              </a:rPr>
              <a:t>graffities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 en el mismo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>
                <a:latin typeface="Trebuchet MS" pitchFamily="34" charset="0"/>
                <a:cs typeface="Times New Roman" pitchFamily="18" charset="0"/>
              </a:rPr>
              <a:t>El origen del muro tal y como se le conoce hoy se remonta a la fecha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la que John Lennon es asesinado en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1980.</a:t>
            </a:r>
            <a:endParaRPr lang="es-MX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vortex dir="r"/>
        <p:sndAc>
          <p:stSnd>
            <p:snd r:embed="rId2" name="Imagine-1 Eaglenest.wav"/>
          </p:stSnd>
        </p:sndAc>
      </p:transition>
    </mc:Choice>
    <mc:Fallback xmlns="">
      <p:transition spd="slow" advTm="0">
        <p:fade/>
        <p:sndAc>
          <p:stSnd>
            <p:snd r:embed="rId4" name="Imagine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5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0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5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85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0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65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/>
      <p:bldP spid="61442" grpId="1"/>
      <p:bldP spid="2" grpId="0" build="p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E:\En turno\Comprimidas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52" y="0"/>
            <a:ext cx="91562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7" name="Picture 3" descr="E:\En turno\Comprimidas\dotjj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36" y="0"/>
            <a:ext cx="91697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8" name="Picture 4" descr="E:\En turno\Comprimidas\muro-di-lennon-a-praga_758885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37" y="0"/>
            <a:ext cx="91697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379576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6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3568" y="870967"/>
            <a:ext cx="7776864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líder de los Beatles era venerado como un héroe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los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pacifistas de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centro y este de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Europa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en una época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el que las autoridades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comunistas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de estos países prohibían incluso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reproducción de las canciones del mismo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su mensaje considerado como subversivo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>
                <a:latin typeface="Trebuchet MS" pitchFamily="34" charset="0"/>
                <a:cs typeface="Times New Roman" pitchFamily="18" charset="0"/>
              </a:rPr>
              <a:t>Tras la muerte de Lennon, en el muro apareció un retrato del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artista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junto a pintadas con frases desafiantes hacia las autoridades.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policía comunista procedió al borrado de las mismas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pero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cada vez que lo intentaban, las pintadas volvían a repetirse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apareciendo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además pedazos de canciones de los Beatles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así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como dibujos de flores, mensajes pacifistas y otras expresiones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la juventud de la época.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dirty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Ni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tan siquiera la instalación de cámaras de vigilancia nocturna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pudo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evitar que las pintadas se repitieran cada vez que eran "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limpiadas“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por las autoridades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.</a:t>
            </a:r>
            <a:endParaRPr lang="es-MX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349556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1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4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8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1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85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5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5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En turno\Comprimidas\225px-JohnLennonPra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04" y="0"/>
            <a:ext cx="91757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En turno\Comprimidas\6126710214_0b1e3372c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04" y="-10832"/>
            <a:ext cx="9167510" cy="686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231368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Bar dir="vert"/>
      </p:transition>
    </mc:Choice>
    <mc:Fallback xmlns="">
      <p:transition spd="slow" advClick="0" advTm="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3568" y="548680"/>
            <a:ext cx="7776864" cy="590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Hoy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el muro se entiende no sólo como un memorial a la figura de Lennon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,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sino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también como un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monumento a la 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libertad de expresión 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a la rebelión no violenta que la juventud checa interpuso </a:t>
            </a:r>
            <a:endParaRPr lang="es-MX" dirty="0" smtClean="0"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ante </a:t>
            </a:r>
            <a:r>
              <a:rPr lang="es-MX" dirty="0">
                <a:latin typeface="Trebuchet MS" pitchFamily="34" charset="0"/>
                <a:cs typeface="Times New Roman" pitchFamily="18" charset="0"/>
              </a:rPr>
              <a:t>un régimen autoritario</a:t>
            </a:r>
            <a:r>
              <a:rPr lang="es-MX" dirty="0" smtClean="0"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ES_tradn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/>
            <a:r>
              <a:rPr lang="es-MX" dirty="0">
                <a:latin typeface="Trebuchet MS" panose="020B0603020202020204" pitchFamily="34" charset="0"/>
              </a:rPr>
              <a:t>Un grupo de desconocidos destrozó el turístico Muro de John Lennon </a:t>
            </a:r>
            <a:endParaRPr lang="es-MX" dirty="0" smtClean="0">
              <a:latin typeface="Trebuchet MS" panose="020B0603020202020204" pitchFamily="34" charset="0"/>
            </a:endParaRPr>
          </a:p>
          <a:p>
            <a:pPr algn="ctr"/>
            <a:r>
              <a:rPr lang="es-MX" dirty="0" smtClean="0">
                <a:latin typeface="Trebuchet MS" panose="020B0603020202020204" pitchFamily="34" charset="0"/>
              </a:rPr>
              <a:t>cubriendo </a:t>
            </a:r>
            <a:r>
              <a:rPr lang="es-MX" dirty="0">
                <a:latin typeface="Trebuchet MS" panose="020B0603020202020204" pitchFamily="34" charset="0"/>
              </a:rPr>
              <a:t>por completo sus coloridos </a:t>
            </a:r>
            <a:r>
              <a:rPr lang="es-MX" dirty="0" err="1">
                <a:latin typeface="Trebuchet MS" panose="020B0603020202020204" pitchFamily="34" charset="0"/>
              </a:rPr>
              <a:t>graffiti</a:t>
            </a:r>
            <a:r>
              <a:rPr lang="es-MX" dirty="0">
                <a:latin typeface="Trebuchet MS" panose="020B0603020202020204" pitchFamily="34" charset="0"/>
              </a:rPr>
              <a:t> </a:t>
            </a:r>
            <a:r>
              <a:rPr lang="es-MX" dirty="0" smtClean="0">
                <a:latin typeface="Trebuchet MS" panose="020B0603020202020204" pitchFamily="34" charset="0"/>
              </a:rPr>
              <a:t>con </a:t>
            </a:r>
            <a:r>
              <a:rPr lang="es-MX" dirty="0">
                <a:latin typeface="Trebuchet MS" panose="020B0603020202020204" pitchFamily="34" charset="0"/>
              </a:rPr>
              <a:t>pintura blanca</a:t>
            </a:r>
            <a:r>
              <a:rPr lang="es-MX" dirty="0" smtClean="0">
                <a:latin typeface="Trebuchet MS" panose="020B0603020202020204" pitchFamily="34" charset="0"/>
              </a:rPr>
              <a:t>.</a:t>
            </a:r>
          </a:p>
          <a:p>
            <a:pPr algn="ctr"/>
            <a:endParaRPr lang="es-MX" dirty="0">
              <a:latin typeface="Trebuchet MS" panose="020B0603020202020204" pitchFamily="34" charset="0"/>
            </a:endParaRPr>
          </a:p>
          <a:p>
            <a:pPr algn="ctr"/>
            <a:r>
              <a:rPr lang="es-MX" dirty="0">
                <a:latin typeface="Trebuchet MS" panose="020B0603020202020204" pitchFamily="34" charset="0"/>
              </a:rPr>
              <a:t>En lugar de los lemas y símbolos de paz que recuerdan </a:t>
            </a:r>
            <a:endParaRPr lang="es-MX" dirty="0" smtClean="0">
              <a:latin typeface="Trebuchet MS" panose="020B0603020202020204" pitchFamily="34" charset="0"/>
            </a:endParaRPr>
          </a:p>
          <a:p>
            <a:pPr algn="ctr"/>
            <a:r>
              <a:rPr lang="es-MX" dirty="0" smtClean="0">
                <a:latin typeface="Trebuchet MS" panose="020B0603020202020204" pitchFamily="34" charset="0"/>
              </a:rPr>
              <a:t>al </a:t>
            </a:r>
            <a:r>
              <a:rPr lang="es-MX" dirty="0">
                <a:latin typeface="Trebuchet MS" panose="020B0603020202020204" pitchFamily="34" charset="0"/>
              </a:rPr>
              <a:t>cantante </a:t>
            </a:r>
            <a:r>
              <a:rPr lang="es-MX" dirty="0" smtClean="0">
                <a:latin typeface="Trebuchet MS" panose="020B0603020202020204" pitchFamily="34" charset="0"/>
              </a:rPr>
              <a:t>de </a:t>
            </a:r>
            <a:r>
              <a:rPr lang="es-MX" dirty="0">
                <a:latin typeface="Trebuchet MS" panose="020B0603020202020204" pitchFamily="34" charset="0"/>
              </a:rPr>
              <a:t>los Beatles, </a:t>
            </a:r>
            <a:r>
              <a:rPr lang="es-MX" dirty="0" smtClean="0">
                <a:latin typeface="Trebuchet MS" panose="020B0603020202020204" pitchFamily="34" charset="0"/>
              </a:rPr>
              <a:t>sólo </a:t>
            </a:r>
            <a:r>
              <a:rPr lang="es-MX" dirty="0">
                <a:latin typeface="Trebuchet MS" panose="020B0603020202020204" pitchFamily="34" charset="0"/>
              </a:rPr>
              <a:t>se leía en letras grandes </a:t>
            </a:r>
            <a:endParaRPr lang="es-MX" dirty="0" smtClean="0">
              <a:latin typeface="Trebuchet MS" panose="020B0603020202020204" pitchFamily="34" charset="0"/>
            </a:endParaRPr>
          </a:p>
          <a:p>
            <a:pPr algn="ctr"/>
            <a:r>
              <a:rPr lang="es-MX" dirty="0" smtClean="0">
                <a:latin typeface="Trebuchet MS" panose="020B0603020202020204" pitchFamily="34" charset="0"/>
              </a:rPr>
              <a:t>"</a:t>
            </a:r>
            <a:r>
              <a:rPr lang="es-MX" dirty="0">
                <a:latin typeface="Trebuchet MS" panose="020B0603020202020204" pitchFamily="34" charset="0"/>
              </a:rPr>
              <a:t>Wall </a:t>
            </a:r>
            <a:r>
              <a:rPr lang="es-MX" dirty="0" err="1">
                <a:latin typeface="Trebuchet MS" panose="020B0603020202020204" pitchFamily="34" charset="0"/>
              </a:rPr>
              <a:t>is</a:t>
            </a:r>
            <a:r>
              <a:rPr lang="es-MX" dirty="0">
                <a:latin typeface="Trebuchet MS" panose="020B0603020202020204" pitchFamily="34" charset="0"/>
              </a:rPr>
              <a:t> </a:t>
            </a:r>
            <a:r>
              <a:rPr lang="es-MX" dirty="0" err="1">
                <a:latin typeface="Trebuchet MS" panose="020B0603020202020204" pitchFamily="34" charset="0"/>
              </a:rPr>
              <a:t>over</a:t>
            </a:r>
            <a:r>
              <a:rPr lang="es-MX" dirty="0">
                <a:latin typeface="Trebuchet MS" panose="020B0603020202020204" pitchFamily="34" charset="0"/>
              </a:rPr>
              <a:t>" </a:t>
            </a:r>
            <a:r>
              <a:rPr lang="es-MX" dirty="0" smtClean="0">
                <a:latin typeface="Trebuchet MS" panose="020B0603020202020204" pitchFamily="34" charset="0"/>
              </a:rPr>
              <a:t>(</a:t>
            </a:r>
            <a:r>
              <a:rPr lang="es-MX" dirty="0">
                <a:latin typeface="Trebuchet MS" panose="020B0603020202020204" pitchFamily="34" charset="0"/>
              </a:rPr>
              <a:t>se acabó el muro).</a:t>
            </a:r>
          </a:p>
          <a:p>
            <a:pPr algn="ctr">
              <a:spcAft>
                <a:spcPts val="0"/>
              </a:spcAft>
            </a:pPr>
            <a:endParaRPr lang="es-ES_tradn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anose="020B0603020202020204" pitchFamily="34" charset="0"/>
              </a:rPr>
              <a:t>Esa </a:t>
            </a:r>
            <a:r>
              <a:rPr lang="es-MX" dirty="0">
                <a:latin typeface="Trebuchet MS" panose="020B0603020202020204" pitchFamily="34" charset="0"/>
              </a:rPr>
              <a:t>iniciativa provocó enfrentamientos con las fuerzas de seguridad </a:t>
            </a:r>
            <a:endParaRPr lang="es-MX" dirty="0" smtClean="0">
              <a:latin typeface="Trebuchet MS" panose="020B0603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latin typeface="Trebuchet MS" panose="020B0603020202020204" pitchFamily="34" charset="0"/>
              </a:rPr>
              <a:t>comunistas</a:t>
            </a:r>
            <a:r>
              <a:rPr lang="es-MX" dirty="0">
                <a:latin typeface="Trebuchet MS" panose="020B0603020202020204" pitchFamily="34" charset="0"/>
              </a:rPr>
              <a:t>. </a:t>
            </a:r>
            <a:endParaRPr lang="es-MX" dirty="0" smtClean="0">
              <a:latin typeface="Trebuchet MS" panose="020B0603020202020204" pitchFamily="34" charset="0"/>
            </a:endParaRPr>
          </a:p>
          <a:p>
            <a:pPr algn="ctr">
              <a:spcAft>
                <a:spcPts val="0"/>
              </a:spcAft>
            </a:pPr>
            <a:endParaRPr lang="es-ES_tradn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cs typeface="Times New Roman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En 1998 el mal estado de la pared original </a:t>
            </a:r>
          </a:p>
          <a:p>
            <a:pPr lvl="0" algn="ctr"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hizo que tuviera que ser rehabilitada, pero tras dicha rehabilitación </a:t>
            </a:r>
          </a:p>
          <a:p>
            <a:pPr lvl="0" algn="ctr"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las pintadas volvieron a aparecer inmediatamente</a:t>
            </a:r>
            <a:r>
              <a:rPr lang="es-MX" dirty="0" smtClean="0">
                <a:solidFill>
                  <a:srgbClr val="000000"/>
                </a:solidFill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lvl="0" algn="ctr">
              <a:spcAft>
                <a:spcPts val="0"/>
              </a:spcAft>
            </a:pPr>
            <a:endParaRPr lang="es-MX" dirty="0">
              <a:solidFill>
                <a:srgbClr val="000000"/>
              </a:solidFill>
              <a:latin typeface="Trebuchet MS" pitchFamily="34" charset="0"/>
              <a:cs typeface="Times New Roman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Trebuchet MS" panose="020B0603020202020204" pitchFamily="34" charset="0"/>
              </a:rPr>
              <a:t>Y el muro se convirtió en un símbolo del fin del comunismo </a:t>
            </a:r>
          </a:p>
          <a:p>
            <a:pPr lvl="0" algn="ctr">
              <a:spcAft>
                <a:spcPts val="0"/>
              </a:spcAft>
            </a:pPr>
            <a:r>
              <a:rPr lang="es-MX" dirty="0">
                <a:solidFill>
                  <a:srgbClr val="000000"/>
                </a:solidFill>
                <a:latin typeface="Trebuchet MS" panose="020B0603020202020204" pitchFamily="34" charset="0"/>
              </a:rPr>
              <a:t>y un lugar de culto para fans de los Beatles de todo el mundo</a:t>
            </a:r>
            <a:r>
              <a:rPr lang="es-MX" dirty="0" smtClean="0">
                <a:solidFill>
                  <a:srgbClr val="000000"/>
                </a:solidFill>
                <a:latin typeface="Trebuchet MS" panose="020B0603020202020204" pitchFamily="34" charset="0"/>
              </a:rPr>
              <a:t>.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48560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1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500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5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500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35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5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500"/>
                            </p:stCondLst>
                            <p:childTnLst>
                              <p:par>
                                <p:cTn id="10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En turno\Comprimidas\praga-muro-jonh-lennon-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0"/>
            <a:ext cx="9144000" cy="686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En turno\Comprimidas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20"/>
            <a:ext cx="9172101" cy="686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158460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7586" name="1 Rectángulo"/>
          <p:cNvSpPr>
            <a:spLocks noChangeArrowheads="1"/>
          </p:cNvSpPr>
          <p:nvPr/>
        </p:nvSpPr>
        <p:spPr bwMode="auto">
          <a:xfrm>
            <a:off x="683569" y="2113112"/>
            <a:ext cx="7848872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 de ladrillo </a:t>
            </a:r>
          </a:p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con inscripciones De nombres </a:t>
            </a:r>
          </a:p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de grupos musicales famosos </a:t>
            </a:r>
          </a:p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en </a:t>
            </a:r>
            <a:r>
              <a:rPr lang="es-MX" altLang="es-MX" sz="4000" b="1" dirty="0" err="1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liverpool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6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67586" grpId="1"/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piA\Desktop\Imagen10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97" y="0"/>
            <a:ext cx="91553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split orient="vert"/>
      </p:transition>
    </mc:Choice>
    <mc:Fallback xmlns=""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06" name="1 Rectángulo"/>
          <p:cNvSpPr>
            <a:spLocks noChangeArrowheads="1"/>
          </p:cNvSpPr>
          <p:nvPr/>
        </p:nvSpPr>
        <p:spPr bwMode="auto">
          <a:xfrm>
            <a:off x="2818026" y="632882"/>
            <a:ext cx="350794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Pared de </a:t>
            </a: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chicle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83568" y="1628800"/>
            <a:ext cx="7776864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la tierra donde “todo es posible”,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algo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tan simple como el hábito de pegar el chicle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masticado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debajo del pupitre escolar o en el asiento del colectivo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puede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volverse una tendencia callejera.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 lo grande.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Tres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ciudades estadounidenses tienen paredes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callejones enteros decorados con chicles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todos los colores y formas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:</a:t>
            </a:r>
          </a:p>
          <a:p>
            <a:pPr algn="ctr">
              <a:spcAft>
                <a:spcPts val="0"/>
              </a:spcAft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Seattle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(Washington),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San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Luis Obispo (California)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Greenville (Ohio).</a:t>
            </a:r>
            <a:b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</a:b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pull/>
        <p:sndAc>
          <p:stSnd>
            <p:snd r:embed="rId2" name="WeirdAlYankovich-1 Eaglenest.wav"/>
          </p:stSnd>
        </p:sndAc>
      </p:transition>
    </mc:Choice>
    <mc:Fallback xmlns="">
      <p:transition spd="slow" advTm="0">
        <p:pull/>
        <p:sndAc>
          <p:stSnd>
            <p:snd r:embed="rId4" name="WeirdAlYankovich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4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4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9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4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9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4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9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4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9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4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9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94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  <p:bldP spid="47106" grpId="1"/>
      <p:bldP spid="2" grpId="0" build="p"/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E:\En turno\Comprimidas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8330"/>
            <a:ext cx="9150863" cy="688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Picture 3" descr="E:\En turno\Comprimidas\bubblegumalley-gselect-gessato-gblog-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055" y="0"/>
            <a:ext cx="920791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2" name="Picture 4" descr="E:\En turno\Comprimidas\chi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705" y="-6097"/>
            <a:ext cx="9246781" cy="6864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dirty="0"/>
              <a:t> </a:t>
            </a:r>
            <a:endParaRPr lang="es-MX" alt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split orient="vert"/>
      </p:transition>
    </mc:Choice>
    <mc:Fallback xmlns=""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8" presetClass="exit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3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346" name="1 Rectángulo"/>
          <p:cNvSpPr>
            <a:spLocks noChangeArrowheads="1"/>
          </p:cNvSpPr>
          <p:nvPr/>
        </p:nvSpPr>
        <p:spPr bwMode="auto">
          <a:xfrm>
            <a:off x="2155253" y="476672"/>
            <a:ext cx="483350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Originalidad del muro</a:t>
            </a:r>
            <a:endParaRPr lang="es-MX" alt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2" descr="E:\En turno\Comprimidas\15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15000" contras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68760"/>
            <a:ext cx="7488832" cy="49366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6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46" grpId="1"/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76064"/>
            <a:ext cx="7644341" cy="5733256"/>
          </a:xfrm>
          <a:prstGeom prst="rect">
            <a:avLst/>
          </a:prstGeom>
          <a:noFill/>
          <a:ln w="254000" cap="rnd">
            <a:solidFill>
              <a:srgbClr val="FFFF00"/>
            </a:solidFill>
            <a:bevel/>
            <a:headEnd/>
            <a:tailEnd/>
          </a:ln>
          <a:effectLst/>
          <a:scene3d>
            <a:camera prst="orthographicFront"/>
            <a:lightRig rig="threePt" dir="t"/>
          </a:scene3d>
          <a:sp3d extrusionH="76200" contourW="12700" prstMaterial="softEdge">
            <a:bevelT w="196850" h="190500" prst="artDeco"/>
            <a:extrusionClr>
              <a:schemeClr val="bg1">
                <a:lumMod val="85000"/>
              </a:schemeClr>
            </a:extrusionClr>
            <a:contourClr>
              <a:schemeClr val="tx1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71600" y="2021939"/>
            <a:ext cx="7200800" cy="83099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es-MX" sz="4800" b="1" dirty="0">
                <a:ln w="50800"/>
                <a:solidFill>
                  <a:schemeClr val="bg1">
                    <a:shade val="50000"/>
                  </a:schemeClr>
                </a:solidFill>
                <a:latin typeface="Arial" pitchFamily="34" charset="0"/>
              </a:rPr>
              <a:t>Muros de la vergüenza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971600" y="4067722"/>
            <a:ext cx="7200800" cy="107003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es-MX" sz="2400" b="1" dirty="0">
                <a:ln w="50800"/>
                <a:solidFill>
                  <a:schemeClr val="bg1">
                    <a:shade val="50000"/>
                  </a:schemeClr>
                </a:solidFill>
                <a:latin typeface="Times New Roman"/>
                <a:ea typeface="Times New Roman"/>
                <a:cs typeface="Times New Roman"/>
              </a:rPr>
              <a:t>La mayoría, por desgracia,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es-MX" sz="2400" b="1" dirty="0">
                <a:ln w="50800"/>
                <a:solidFill>
                  <a:schemeClr val="bg1">
                    <a:shade val="50000"/>
                  </a:schemeClr>
                </a:solidFill>
                <a:latin typeface="Times New Roman"/>
                <a:ea typeface="Times New Roman"/>
                <a:cs typeface="Times New Roman"/>
              </a:rPr>
              <a:t>todavía siguen en pie. </a:t>
            </a:r>
            <a:endParaRPr lang="es-MX" sz="2400" b="1" dirty="0">
              <a:ln w="50800"/>
              <a:solidFill>
                <a:schemeClr val="bg1">
                  <a:shade val="50000"/>
                </a:schemeClr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52400" y="1524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window dir="vert"/>
        <p:sndAc>
          <p:stSnd>
            <p:snd r:embed="rId2" name="Percusión.wav"/>
          </p:stSnd>
        </p:sndAc>
      </p:transition>
    </mc:Choice>
    <mc:Fallback xmlns="">
      <p:transition spd="slow" advTm="0">
        <p:fade/>
        <p:sndAc>
          <p:stSnd>
            <p:snd r:embed="rId4" name="Percusió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35" presetClass="emph" presetSubtype="0" repeatCount="indefinite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 uiExpand="1" build="p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394" name="1 Rectángulo"/>
          <p:cNvSpPr>
            <a:spLocks noChangeArrowheads="1"/>
          </p:cNvSpPr>
          <p:nvPr/>
        </p:nvSpPr>
        <p:spPr bwMode="auto">
          <a:xfrm>
            <a:off x="1173195" y="620688"/>
            <a:ext cx="6822958" cy="1013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>
              <a:lnSpc>
                <a:spcPts val="3500"/>
              </a:lnSpc>
            </a:pPr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 en la frontera </a:t>
            </a:r>
            <a:endParaRPr lang="es-MX" altLang="es-MX" sz="4000" b="1" dirty="0" smtClean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  <a:p>
            <a:pPr algn="ctr" eaLnBrk="0" hangingPunct="0">
              <a:lnSpc>
                <a:spcPts val="3500"/>
              </a:lnSpc>
            </a:pP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entre </a:t>
            </a:r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México y Estados Unidos </a:t>
            </a:r>
          </a:p>
        </p:txBody>
      </p:sp>
      <p:sp>
        <p:nvSpPr>
          <p:cNvPr id="59395" name="1 Rectángulo"/>
          <p:cNvSpPr>
            <a:spLocks noChangeArrowheads="1"/>
          </p:cNvSpPr>
          <p:nvPr/>
        </p:nvSpPr>
        <p:spPr bwMode="auto">
          <a:xfrm>
            <a:off x="467544" y="1844824"/>
            <a:ext cx="8208912" cy="454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Esta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valla que comenzó a construirse en 1994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está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también rodeada de polémica.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lnSpc>
                <a:spcPts val="1500"/>
              </a:lnSpc>
              <a:spcAft>
                <a:spcPts val="0"/>
              </a:spcAft>
            </a:pPr>
            <a:endParaRPr lang="es-MX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Su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objetivo era acabar con la emigración ilegal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entraba en Estados Unidos a través de México.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lnSpc>
                <a:spcPts val="1500"/>
              </a:lnSpc>
              <a:spcAft>
                <a:spcPts val="0"/>
              </a:spcAft>
            </a:pPr>
            <a:endParaRPr lang="es-MX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Lejos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solucionar el problema, los tramos que cierran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frontera entre </a:t>
            </a:r>
            <a:r>
              <a:rPr lang="es-MX" altLang="es-MX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San Diego con Tijuana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los estados de </a:t>
            </a:r>
            <a:r>
              <a:rPr lang="es-MX" altLang="es-MX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Arizona con </a:t>
            </a:r>
            <a:r>
              <a:rPr lang="es-MX" alt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Sonora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Nuevo </a:t>
            </a:r>
            <a:r>
              <a:rPr lang="es-MX" altLang="es-MX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México y Texas con Chihuahua 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ha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obligado a los inmigrantes a intentar acceder a EE.UU.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zonas más peligrosas, como el desierto de Arizona.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lnSpc>
                <a:spcPts val="1500"/>
              </a:lnSpc>
              <a:spcAft>
                <a:spcPts val="0"/>
              </a:spcAft>
            </a:pPr>
            <a:endParaRPr lang="es-MX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Esta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circunstancia ha provocado más de 10.000 muertes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desde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comenzó la construcción del muro que,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cuando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esté concluido, alcanzará los 600 kilómetros de largo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más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otros 800 de barreras de menor envergadura.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doors dir="vert"/>
        <p:sndAc>
          <p:stSnd>
            <p:snd r:embed="rId2" name="CANCIONMIXTECA-1 Eaglenest.wav"/>
          </p:stSnd>
        </p:sndAc>
      </p:transition>
    </mc:Choice>
    <mc:Fallback xmlns="">
      <p:transition spd="slow" advTm="0">
        <p:fade/>
        <p:sndAc>
          <p:stSnd>
            <p:snd r:embed="rId4" name="CANCIONMIXTEC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1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4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1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85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593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593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593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3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593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593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593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6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5939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5939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5939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5939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5939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5939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3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  <p:bldP spid="59394" grpId="1"/>
      <p:bldP spid="59395" grpId="0" build="p"/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E:\En turno\Comprimidas\1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6" y="-30832"/>
            <a:ext cx="9145666" cy="6888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2" name="Picture 6" descr="C:\Users\capiA\Desktop\Muros\4778062w-640x640x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0832"/>
            <a:ext cx="9144001" cy="6888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Picture 3" descr="E:\En turno\Comprimidas\EEUU-Méxic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09" y="0"/>
            <a:ext cx="915880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1" name="Picture 5" descr="C:\Users\capiA\Desktop\Muros\wall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contras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6479505" cy="4869159"/>
          </a:xfrm>
          <a:prstGeom prst="rect">
            <a:avLst/>
          </a:prstGeom>
          <a:solidFill>
            <a:srgbClr val="FFFFFF">
              <a:shade val="85000"/>
            </a:srgbClr>
          </a:solidFill>
          <a:ln w="95250">
            <a:gradFill flip="none" rotWithShape="1">
              <a:gsLst>
                <a:gs pos="25000">
                  <a:srgbClr val="009900"/>
                </a:gs>
                <a:gs pos="60000">
                  <a:schemeClr val="bg1"/>
                </a:gs>
                <a:gs pos="40000">
                  <a:schemeClr val="bg1"/>
                </a:gs>
                <a:gs pos="75000">
                  <a:srgbClr val="FF0000"/>
                </a:gs>
              </a:gsLst>
              <a:path path="circle">
                <a:fillToRect r="100000" b="100000"/>
              </a:path>
              <a:tileRect l="-100000" t="-100000"/>
            </a:gra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60420" name="Picture 4" descr="E:\En turno\Comprimidas\muro-reforma-migratori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931" y="-30156"/>
            <a:ext cx="9192495" cy="6899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3" name="Picture 7" descr="C:\Users\capiA\Desktop\Muros\wall-mexico-usa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930" y="-30832"/>
            <a:ext cx="9192495" cy="6916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291548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shred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8" presetClass="exit" presetSubtype="1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3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8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30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8" presetClass="exit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6" dur="30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0"/>
                            </p:stCondLst>
                            <p:childTnLst>
                              <p:par>
                                <p:cTn id="35" presetID="18" presetClass="exit" presetSubtype="9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30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3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000"/>
                            </p:stCondLst>
                            <p:childTnLst>
                              <p:par>
                                <p:cTn id="42" presetID="21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3" dur="3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0658" name="2 Rectángulo"/>
          <p:cNvSpPr>
            <a:spLocks noChangeArrowheads="1"/>
          </p:cNvSpPr>
          <p:nvPr/>
        </p:nvSpPr>
        <p:spPr bwMode="auto">
          <a:xfrm>
            <a:off x="683568" y="1411029"/>
            <a:ext cx="7776864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territorio israelí está prácticamente rodeado de vallas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marcan su separación de los de sus vecinos.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todas estas construcciones la más tristemente famosa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muro que se levanta en Cisjordania.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obras comenzaron en 2002 y cuando se concluya medirá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721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kilómetros.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Formado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vallas y alambradas en un 90% de su trazado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altos muros prefabricados en el 10% restante, su construcción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sido ampliamente denunciada por organismos internacionales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embargo, Israel parece decidida a culminar la construcción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este nuevo muro de la vergüenza que ha destruido las tierras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modo de vida de miles de palestinos.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141894" y="476672"/>
            <a:ext cx="686021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La barrera israelí de Cisjordania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  <p:sndAc>
          <p:stSnd>
            <p:snd r:embed="rId2" name="Born Free-1 Eaglenest.wav"/>
          </p:stSnd>
        </p:sndAc>
      </p:transition>
    </mc:Choice>
    <mc:Fallback xmlns="">
      <p:transition spd="slow" advTm="0">
        <p:fade/>
        <p:sndAc>
          <p:stSnd>
            <p:snd r:embed="rId4" name="Born Free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6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6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1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70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70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70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6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706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706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706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1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706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706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706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6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706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706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706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1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706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706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706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6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706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706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706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11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7065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7065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7065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46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7065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7065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7065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91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7065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7065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7065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26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7065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7065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7065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61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 build="p"/>
      <p:bldP spid="2" grpId="0"/>
      <p:bldP spid="2" grpId="1"/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3" name="Picture 2" descr="E:\En turno\Comprimidas\cisjordania--647x2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6993"/>
            <a:ext cx="9144000" cy="350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4" name="Picture 3" descr="E:\En turno\Comprimidas\muro-de-cisjordania_263688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" y="-27384"/>
            <a:ext cx="4571546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2" name="1 Imagen" descr="Diez muros de la vergüenza que aún siguen en pi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27384"/>
            <a:ext cx="4572000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eveal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30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8" dur="3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30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17" presetClass="exit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3" dur="30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1" presetClass="exit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42" dur="30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1" presetClass="exit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51" dur="3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706" name="1 Rectángulo"/>
          <p:cNvSpPr>
            <a:spLocks noChangeArrowheads="1"/>
          </p:cNvSpPr>
          <p:nvPr/>
        </p:nvSpPr>
        <p:spPr bwMode="auto">
          <a:xfrm>
            <a:off x="623020" y="1340768"/>
            <a:ext cx="7909420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medida que iba invadiendo los países del este de Europa,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régimen nazi confinaba a la población judía en guetos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donde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poder tenerla controlada.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Dos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los más famosos son los de las ciudades polacas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Cracovia y Varsovia, donde se hacinaron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miles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ciudadanos rodeados de una alta muralla.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Aunque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esta construcción ha desaparecido en su práctica totalidad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</a:t>
            </a: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Cracovia aun se conservan varios tramos del muro.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ellos puede observarse que fueron construidos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forma habitual de las lápidas de las tumbas judías.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sádica forma de anticipar el destino de la mayoría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los habitantes del gueto.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759418" y="476672"/>
            <a:ext cx="762516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Los muros de los guetos de Polonia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randomBar dir="vert"/>
        <p:sndAc>
          <p:stSnd>
            <p:snd r:embed="rId2" name="Concerto de Varsóvia-1 Eaglenest.wav"/>
          </p:stSnd>
        </p:sndAc>
      </p:transition>
    </mc:Choice>
    <mc:Fallback xmlns="">
      <p:transition spd="slow" advTm="0">
        <p:randomBar dir="vert"/>
        <p:sndAc>
          <p:stSnd>
            <p:snd r:embed="rId4" name="Concerto de Varsóvi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4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72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2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72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4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72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72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72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9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72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72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72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4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72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72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72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9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727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727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727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4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727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727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727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9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727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727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727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4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727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727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727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99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727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727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727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44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727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727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727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79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7270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7270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7270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24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7270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7270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7270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59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 build="p"/>
      <p:bldP spid="2" grpId="0"/>
      <p:bldP spid="2" grpId="1"/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3" descr="E:\En turno\Comprimidas\gheto de polon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91" y="0"/>
            <a:ext cx="430650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0" name="Picture 2" descr="E:\En turno\Comprimidas\Ghetto_wall_Walicow_11_Warsaw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916" y="-1"/>
            <a:ext cx="4869084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2" name="Picture 4" descr="E:\En turno\Comprimidas\varsovia polonia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92" y="3429000"/>
            <a:ext cx="431556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0">
        <p14:flythrough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4754" name="1 Rectángulo"/>
          <p:cNvSpPr>
            <a:spLocks noChangeArrowheads="1"/>
          </p:cNvSpPr>
          <p:nvPr/>
        </p:nvSpPr>
        <p:spPr bwMode="auto">
          <a:xfrm>
            <a:off x="683568" y="1908115"/>
            <a:ext cx="7776864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autoridades eslovacas están construyendo muros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varias localidades con el objetivo de separar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comunidad romaní del resto de la sociedad.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Algunas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las ciudades en las que se levantan estas paredes 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son:</a:t>
            </a: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Velka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Ida, </a:t>
            </a:r>
            <a:r>
              <a:rPr lang="es-MX" alt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Kosice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que fue Capital Cultural Europea en 2013,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Ostrovany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esta última localidad el alcalde asegura que el objetivo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construcción es evitar un «infierno diario»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personas que viven cerca de los barrios gitanos.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total, en Eslovaquia existen unos trece muros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propósito de aislar a la comunidad romaní.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712082" y="377369"/>
            <a:ext cx="5719836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El muro de la segregación </a:t>
            </a:r>
            <a:endParaRPr lang="es-MX" altLang="es-MX" sz="4000" b="1" dirty="0" smtClean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en </a:t>
            </a:r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Eslovaquia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prism isContent="1" isInverted="1"/>
        <p:sndAc>
          <p:stSnd>
            <p:snd r:embed="rId2" name="Menuet BWV Anh - BACH-1 Eaglenest.wav"/>
          </p:stSnd>
        </p:sndAc>
      </p:transition>
    </mc:Choice>
    <mc:Fallback xmlns="">
      <p:transition spd="slow" advTm="0">
        <p:fade/>
        <p:sndAc>
          <p:stSnd>
            <p:snd r:embed="rId4" name="Menuet BWV Anh - BACH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4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74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4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74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4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747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747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747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9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74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74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74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4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74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74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74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9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747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747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747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4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747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747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747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9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747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747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747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4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747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747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747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9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747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747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747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44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747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747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747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89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7475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7475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7475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24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 build="p"/>
      <p:bldP spid="2" grpId="0"/>
      <p:bldP spid="2" grpId="1"/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E:\En turno\Comprimidas\eslovaqu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3" y="-27384"/>
            <a:ext cx="7454603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79" name="Picture 3" descr="E:\En turno\Comprimidas\muros_verguenza_eslovaquia_velka_ida_bostok_photo_romanies_gitan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429000"/>
            <a:ext cx="7488832" cy="3437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52400" y="1524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:pull/>
      </p:transition>
    </mc:Choice>
    <mc:Fallback xmlns="">
      <p:transition spd="slow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6802" name="1 Rectángulo"/>
          <p:cNvSpPr>
            <a:spLocks noChangeArrowheads="1"/>
          </p:cNvSpPr>
          <p:nvPr/>
        </p:nvSpPr>
        <p:spPr bwMode="auto">
          <a:xfrm>
            <a:off x="683568" y="1207780"/>
            <a:ext cx="7776864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Tras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guerra turco-chipriota de 1974,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isla de Chipre quedó dividida en dos.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parte septentrional corresponde a la República Turca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del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Norte de Chipre, mientras que la meridional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encuentra bajo control de la República de Chipre.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ambas partes se encuentra una zona desmilitarizada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conocida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popularmente como la Línea Verde.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Esta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franja, que es patrullada por las Naciones Unidas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no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solo divide la isla en dos, sino que partió por la mitad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multitud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pueblos y ciudades, entre ellos su capital.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origen del muro se remonta a 1964, cuando Nicosia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fue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escenario de violentos enfrentamientos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comunidades turca y griega.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muro divide la isla a lo largo de unos 180 kilómetros,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creando auténticos pueblos fantasmas dentro de la ciudad.</a:t>
            </a: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932078" y="467380"/>
            <a:ext cx="527984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La línea verde de Chipre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over/>
        <p:sndAc>
          <p:stSnd>
            <p:snd r:embed="rId2" name="Serenata-1 Eaglenest.wav"/>
          </p:stSnd>
        </p:sndAc>
      </p:transition>
    </mc:Choice>
    <mc:Fallback xmlns="">
      <p:transition spd="slow" advTm="0">
        <p:cover/>
        <p:sndAc>
          <p:stSnd>
            <p:snd r:embed="rId4" name="Serenat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8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76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6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76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8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76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76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76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3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768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768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768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8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768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768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768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3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768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768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768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8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768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768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768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3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768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768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768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38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768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768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768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3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768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768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768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8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768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768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768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3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7680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7680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7680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98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7680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7680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7680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3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7680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7680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7680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68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7680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7680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7680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13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500"/>
                                        <p:tgtEl>
                                          <p:spTgt spid="7680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7680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500" fill="hold"/>
                                        <p:tgtEl>
                                          <p:spTgt spid="7680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480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 build="p"/>
      <p:bldP spid="2" grpId="0"/>
      <p:bldP spid="2" grpId="1"/>
      <p:bldP spid="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7" name="Picture 3" descr="E:\En turno\Comprimidas\Chipre 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58885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8" name="Picture 4" descr="E:\En turno\Comprimidas\Chip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915665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6" name="Picture 2" descr="E:\En turno\Comprimidas\Chipre 0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7" y="-1"/>
            <a:ext cx="9161879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 dir="vert"/>
      </p:transition>
    </mc:Choice>
    <mc:Fallback xmlns="">
      <p:transition spd="slow" advTm="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8850" name="1 Rectángulo"/>
          <p:cNvSpPr>
            <a:spLocks noChangeArrowheads="1"/>
          </p:cNvSpPr>
          <p:nvPr/>
        </p:nvSpPr>
        <p:spPr bwMode="auto">
          <a:xfrm>
            <a:off x="683568" y="1128801"/>
            <a:ext cx="7776864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trata de un conjunto de ocho muros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más de 2.700 kilómetros 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longitud delimitados con arena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</a:t>
            </a: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piedras, zanjas, alambradas 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campos minados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recorre el Sáhara Occidental.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Su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construcción,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ordenada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las autoridades de Marruecos 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comenzó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1980.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Desde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entonces, se ha ido ampliando en varias fases,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cada una de las cuales el ejército marroquí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ocupado una nueva porción del Sáhara.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Vigilado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unos 100.000 soldados, el objetivo de la pared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impedir a los saharauis el acceso a las zonas más ricas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del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Sáhara Occidental, incluidas las minas de </a:t>
            </a:r>
            <a:r>
              <a:rPr lang="es-MX" alt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Bucraa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zona pesquera de la costa,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ocupadas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Marruecos tras la retirada española.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403682" y="404664"/>
            <a:ext cx="43366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La Pared del Sáhara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wedge/>
        <p:sndAc>
          <p:stSnd>
            <p:snd r:embed="rId2" name="Mario Kirlis-1 Eaglenest.wav"/>
          </p:stSnd>
        </p:sndAc>
      </p:transition>
    </mc:Choice>
    <mc:Fallback xmlns="">
      <p:transition spd="slow" advTm="0">
        <p:wedge/>
        <p:sndAc>
          <p:stSnd>
            <p:snd r:embed="rId4" name="Mario Kirlis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78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8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78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78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78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78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78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78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78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788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788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788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788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788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788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3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788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788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788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6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788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788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788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7885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7885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7885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5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7885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7885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7885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8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7885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7885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7885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7885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7885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7885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0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7885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7885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7885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8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 build="p"/>
      <p:bldP spid="2" grpId="0"/>
      <p:bldP spid="2" grpId="1"/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5" name="Picture 3" descr="E:\En turno\Comprimidas\sahara marroqu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4" name="Picture 2" descr="E:\En turno\Comprimidas\cadena-al-muro-Saha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50" y="-34316"/>
            <a:ext cx="9175250" cy="3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6" name="Picture 4" descr="E:\En turno\Comprimidas\Sahar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50" y="3429000"/>
            <a:ext cx="917525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vortex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2946" name="1 Rectángulo"/>
          <p:cNvSpPr>
            <a:spLocks noChangeArrowheads="1"/>
          </p:cNvSpPr>
          <p:nvPr/>
        </p:nvSpPr>
        <p:spPr bwMode="auto">
          <a:xfrm>
            <a:off x="683568" y="2962687"/>
            <a:ext cx="777686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frontera entre Corea del Norte y Corea del Sur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fue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establecida en 1953, siguiendo el curso del paralelo 38.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Posee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238 kilómetros de largo y una anchura de unos cuatro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Escenario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continuas escaramuzas y foco de tensión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ambos países, esta zona desmilitarizada constituye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las fronteras más vigiladas e inexpugnables del mundo.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045813" y="1331159"/>
            <a:ext cx="305237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El paralelo 38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0">
        <p14:honeycomb/>
        <p:sndAc>
          <p:stSnd>
            <p:snd r:embed="rId2" name="M.A.S.H.-1 Eaglenest.wav"/>
          </p:stSnd>
        </p:sndAc>
      </p:transition>
    </mc:Choice>
    <mc:Fallback xmlns="">
      <p:transition spd="slow" advTm="0">
        <p:fade/>
        <p:sndAc>
          <p:stSnd>
            <p:snd r:embed="rId4" name="M.A.S.H.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2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829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829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829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2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829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29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29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7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829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829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829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2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829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829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829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7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829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829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829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2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829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829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829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7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 build="p"/>
      <p:bldP spid="2" grpId="0"/>
      <p:bldP spid="2" grpId="1"/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E:\En turno\Comprimidas\paralelo 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1" name="Picture 3" descr="E:\En turno\Comprimidas\par 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30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4994" name="1 Rectángulo"/>
          <p:cNvSpPr>
            <a:spLocks noChangeArrowheads="1"/>
          </p:cNvSpPr>
          <p:nvPr/>
        </p:nvSpPr>
        <p:spPr bwMode="auto">
          <a:xfrm>
            <a:off x="683568" y="1528331"/>
            <a:ext cx="7776864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excusa de </a:t>
            </a:r>
            <a:r>
              <a:rPr lang="es-MX" alt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proteger la fauna y la flora de las colinas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rodean Río de Janeiro, en 2009, el Gobierno brasileño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prefectura de la capital comenzaron a construir muros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cemento alrededor de las favelas del barrio de Santa Marta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Posteriormente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levantaron en </a:t>
            </a:r>
            <a:r>
              <a:rPr lang="es-MX" alt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Rocinha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plan contempla llevarlos a varias favelas más.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Asociaciones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críticas con la construcción aseguran que el 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muro</a:t>
            </a: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pretende aislar los barrios más empobrecidos y separarlos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zonas más ricas de la ciudad, mientras que el alcalde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lo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vincula a la lucha contra el narcotráfico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Gobierno habla de la protección medioambiental.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proyecto aún no está concluido.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095760" y="476672"/>
            <a:ext cx="695248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Muros para contener las favelas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gallery dir="l"/>
        <p:sndAc>
          <p:stSnd>
            <p:snd r:embed="rId2" name="LapromesadelpescadorSergioMendes&amp;Brasil66--1 Eaglenest.wav"/>
          </p:stSnd>
        </p:sndAc>
      </p:transition>
    </mc:Choice>
    <mc:Fallback xmlns="">
      <p:transition spd="slow" advTm="0">
        <p:fade/>
        <p:sndAc>
          <p:stSnd>
            <p:snd r:embed="rId4" name="LapromesadelpescadorSergioMendes&amp;Brasil66-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2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84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84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84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2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849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49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49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7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849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849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849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2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849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849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849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7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849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849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849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2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849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849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849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7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849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849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849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2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849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849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849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97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849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849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849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2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849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849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849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7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849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849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849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2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849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849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849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47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 build="p"/>
      <p:bldP spid="2" grpId="0"/>
      <p:bldP spid="2" grpId="1"/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9" name="Picture 3" descr="E:\En turno\Comprimidas\favel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17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18" name="Picture 2" descr="E:\En turno\Comprimidas\142480742406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69" y="0"/>
            <a:ext cx="920521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Content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860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7042" name="1 Rectángulo"/>
          <p:cNvSpPr>
            <a:spLocks noChangeArrowheads="1"/>
          </p:cNvSpPr>
          <p:nvPr/>
        </p:nvSpPr>
        <p:spPr bwMode="auto">
          <a:xfrm>
            <a:off x="683568" y="1303015"/>
            <a:ext cx="7776864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2006, el ayuntamiento de Padua inició la construcción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tapia de tres metros de altura y 84 de largo que pretendía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aislar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zona habitada principalmente por personas extranjeras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barrera, que fue 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derribada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 año más tarde, 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rodeaba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 conjunto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edificios conocidos como La </a:t>
            </a:r>
            <a:r>
              <a:rPr lang="es-MX" alt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Serenissima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en 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mayor parte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sus vecinos eran africanos 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donde se habían producido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enfrentamientos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entre bandas rivales en los meses 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anteriores.</a:t>
            </a:r>
          </a:p>
          <a:p>
            <a:pPr algn="ctr">
              <a:spcAft>
                <a:spcPts val="0"/>
              </a:spcAft>
            </a:pPr>
            <a:endParaRPr lang="es-MX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autoridades argumentaron que se trataba de una acción 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temporal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para luchar contra el narcotráfico y acabar con el gueto existente,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mientras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</a:t>
            </a:r>
            <a:r>
              <a:rPr lang="es-MX" alt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reurbanizaba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la zona.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Durante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año en que se mantuvo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pie hubo protestas tanto en contra como a favor de la construcción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actualidad, la zona se ha recuperado urbanísticamente,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aunque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todavía quedan restos de aquel muro.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848739" y="476672"/>
            <a:ext cx="344652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 de Padua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lythrough/>
        <p:sndAc>
          <p:stSnd>
            <p:snd r:embed="rId2" name="RossiniIlTurcoInItalia-Act1BellaItaliaAlfinTiMiro-1 Eaglenest.wav"/>
          </p:stSnd>
        </p:sndAc>
      </p:transition>
    </mc:Choice>
    <mc:Fallback xmlns="">
      <p:transition spd="slow" advTm="0">
        <p:fade/>
        <p:sndAc>
          <p:stSnd>
            <p:snd r:embed="rId4" name="RossiniIlTurcoInItalia-Act1BellaItaliaAlfinTiMiro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87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87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87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87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7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7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87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87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87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87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87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87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87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87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87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870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870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870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870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870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870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870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870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870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870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870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870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870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870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870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25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870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870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870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6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870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870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870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9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8704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8704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8704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40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8704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8704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8704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2" grpId="0" build="p"/>
      <p:bldP spid="2" grpId="0"/>
      <p:bldP spid="2" grpId="1"/>
      <p:bldP spid="5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E:\En turno\Comprimidas\muros_verguenza_mundo_italia_padua_padova_wall_via_anelli_ital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67" name="Picture 3" descr="E:\En turno\Comprimidas\muros_verguenza_mundo_italia_padua_padova_wall_via_anell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9090" name="1 Rectángulo"/>
          <p:cNvSpPr>
            <a:spLocks noChangeArrowheads="1"/>
          </p:cNvSpPr>
          <p:nvPr/>
        </p:nvSpPr>
        <p:spPr bwMode="auto">
          <a:xfrm>
            <a:off x="683568" y="3408918"/>
            <a:ext cx="777686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Son las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concertinas que impiden el paso de los elefantes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Mozambique y Sudáfrica o la zona especial fronteriza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China y Hong Kong forman también parte de la veintena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vergonzosas murallas levantadas por el 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hombre.</a:t>
            </a: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531025" y="2348880"/>
            <a:ext cx="408195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 de </a:t>
            </a:r>
            <a:r>
              <a:rPr lang="es-MX" altLang="es-MX" sz="4000" b="1" dirty="0" err="1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Adamiya</a:t>
            </a:r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  <p:sndAc>
          <p:stSnd>
            <p:snd r:embed="rId2" name="Jungle Drums-1 Eaglenest.wav"/>
          </p:stSnd>
        </p:sndAc>
      </p:transition>
    </mc:Choice>
    <mc:Fallback xmlns="">
      <p:transition spd="slow" advTm="0">
        <p:fade/>
        <p:sndAc>
          <p:stSnd>
            <p:snd r:embed="rId4" name="Jungle Drums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4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4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89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9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9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9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89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89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89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4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890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890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890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9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build="p"/>
      <p:bldP spid="2" grpId="0"/>
      <p:bldP spid="2" grpId="1"/>
      <p:bldP spid="5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E:\En turno\Comprimidas\muros_verguenza_irak_bagdad_hormigon_ocupacion Adami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6" name="Picture 4" descr="E:\En turno\Comprimidas\Foto_1mu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9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5" name="Picture 3" descr="E:\En turno\Comprimidas\Muro_4 adamiy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" y="1"/>
            <a:ext cx="9191197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7" name="Picture 5" descr="E:\En turno\Comprimidas\4-de-enero-de-2013-protestas-en-el-barrio-de-adamiya-bagdad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Content="1"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3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6" presetClass="exit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30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30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3000"/>
                                        <p:tgtEl>
                                          <p:spTgt spid="90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pic>
        <p:nvPicPr>
          <p:cNvPr id="2050" name="Picture 2" descr="E:\Multimedia\Imagenes\Joe photo\33de5d429f050fc912cd3ab732439a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10" y="554146"/>
            <a:ext cx="7860580" cy="5881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932040" y="3140968"/>
            <a:ext cx="3456384" cy="144016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doni MT Black" panose="02070A03080606020203" pitchFamily="18" charset="0"/>
              </a:rPr>
              <a:t>Para tocar el cielo</a:t>
            </a:r>
          </a:p>
          <a:p>
            <a:pPr algn="ctr"/>
            <a:r>
              <a:rPr lang="es-ES_tradnl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doni MT Black" panose="02070A03080606020203" pitchFamily="18" charset="0"/>
              </a:rPr>
              <a:t>Debe crecerse</a:t>
            </a:r>
          </a:p>
          <a:p>
            <a:pPr algn="ctr"/>
            <a:r>
              <a:rPr lang="es-ES_tradnl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doni MT Black" panose="02070A03080606020203" pitchFamily="18" charset="0"/>
              </a:rPr>
              <a:t>ante la adversidad</a:t>
            </a:r>
            <a:endParaRPr lang="es-MX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doni MT Black" panose="02070A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165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doors dir="vert"/>
        <p:sndAc>
          <p:stSnd>
            <p:snd r:embed="rId2" name="introrobot-1EMA-1-EMA.wav"/>
          </p:stSnd>
        </p:sndAc>
      </p:transition>
    </mc:Choice>
    <mc:Fallback xmlns="">
      <p:transition spd="slow" advTm="0">
        <p:fade/>
        <p:sndAc>
          <p:stSnd>
            <p:snd r:embed="rId5" name="introrobot-1EMA-1-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3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243408"/>
            <a:ext cx="9649071" cy="7272808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14:11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03 de mayo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899592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Diversa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Varios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50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0">
        <p14:warp dir="in"/>
        <p:sndAc>
          <p:stSnd>
            <p:snd r:embed="rId2" name="Ema -  1 Rapsodia En Azul (Final).wav"/>
          </p:stSnd>
        </p:sndAc>
      </p:transition>
    </mc:Choice>
    <mc:Fallback xmlns="">
      <p:transition spd="slow" advClick="0" advTm="0">
        <p:fade/>
        <p:sndAc>
          <p:stSnd>
            <p:snd r:embed="rId6" name="Ema -  1 Rapsodia En Azul (Fin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4691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4692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4694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4695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6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7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8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9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00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701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5595</TotalTime>
  <Words>3346</Words>
  <Application>Microsoft Office PowerPoint</Application>
  <PresentationFormat>Presentación en pantalla (4:3)</PresentationFormat>
  <Paragraphs>641</Paragraphs>
  <Slides>69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69</vt:i4>
      </vt:variant>
    </vt:vector>
  </HeadingPairs>
  <TitlesOfParts>
    <vt:vector size="73" baseType="lpstr">
      <vt:lpstr>1_(SUb170)  Recopilaciones Facebook Vol 1   902</vt:lpstr>
      <vt:lpstr>2_Diseño predeterminado</vt:lpstr>
      <vt:lpstr>2_Tema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Muros famosos en el mundo   Versión completa</dc:title>
  <dc:creator>Eaglenest</dc:creator>
  <cp:lastModifiedBy>Eaglenest</cp:lastModifiedBy>
  <cp:revision>296</cp:revision>
  <dcterms:created xsi:type="dcterms:W3CDTF">2015-03-21T13:32:37Z</dcterms:created>
  <dcterms:modified xsi:type="dcterms:W3CDTF">2015-05-03T20:07:30Z</dcterms:modified>
</cp:coreProperties>
</file>