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9" r:id="rId3"/>
    <p:sldId id="256" r:id="rId4"/>
    <p:sldId id="257" r:id="rId5"/>
    <p:sldId id="258" r:id="rId6"/>
    <p:sldId id="259" r:id="rId7"/>
    <p:sldId id="260" r:id="rId8"/>
    <p:sldId id="304" r:id="rId9"/>
    <p:sldId id="302" r:id="rId10"/>
    <p:sldId id="270" r:id="rId11"/>
    <p:sldId id="263" r:id="rId12"/>
    <p:sldId id="264" r:id="rId13"/>
    <p:sldId id="265" r:id="rId14"/>
    <p:sldId id="273" r:id="rId15"/>
    <p:sldId id="300" r:id="rId16"/>
    <p:sldId id="277" r:id="rId17"/>
    <p:sldId id="294" r:id="rId18"/>
    <p:sldId id="298" r:id="rId19"/>
    <p:sldId id="278" r:id="rId20"/>
    <p:sldId id="305" r:id="rId21"/>
    <p:sldId id="303" r:id="rId22"/>
    <p:sldId id="310" r:id="rId23"/>
    <p:sldId id="285" r:id="rId24"/>
    <p:sldId id="291" r:id="rId25"/>
    <p:sldId id="301" r:id="rId26"/>
    <p:sldId id="279" r:id="rId27"/>
    <p:sldId id="296" r:id="rId28"/>
    <p:sldId id="295" r:id="rId29"/>
    <p:sldId id="309" r:id="rId30"/>
    <p:sldId id="306" r:id="rId31"/>
    <p:sldId id="308" r:id="rId32"/>
    <p:sldId id="307" r:id="rId33"/>
    <p:sldId id="297" r:id="rId34"/>
    <p:sldId id="292" r:id="rId35"/>
    <p:sldId id="283" r:id="rId36"/>
    <p:sldId id="311" r:id="rId37"/>
  </p:sldIdLst>
  <p:sldSz cx="9144000" cy="6858000" type="screen4x3"/>
  <p:notesSz cx="6858000" cy="9144000"/>
  <p:defaultTextStyle>
    <a:defPPr>
      <a:defRPr lang="es-V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7tagiK1vtATihfNLpPAAw==" hashData="z/RcksUiTd/Tp28qigvTwjTV84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00FF"/>
    <a:srgbClr val="000099"/>
    <a:srgbClr val="003399"/>
    <a:srgbClr val="009999"/>
    <a:srgbClr val="61B6C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9069" autoAdjust="0"/>
  </p:normalViewPr>
  <p:slideViewPr>
    <p:cSldViewPr>
      <p:cViewPr>
        <p:scale>
          <a:sx n="70" d="100"/>
          <a:sy n="70" d="100"/>
        </p:scale>
        <p:origin x="-996" y="-13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VE"/>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VE"/>
          </a:p>
        </p:txBody>
      </p:sp>
      <p:sp>
        <p:nvSpPr>
          <p:cNvPr id="4" name="3 Marcador de fecha"/>
          <p:cNvSpPr>
            <a:spLocks noGrp="1"/>
          </p:cNvSpPr>
          <p:nvPr>
            <p:ph type="dt" sz="half" idx="10"/>
          </p:nvPr>
        </p:nvSpPr>
        <p:spPr/>
        <p:txBody>
          <a:bodyPr/>
          <a:lstStyle>
            <a:lvl1pPr>
              <a:defRPr/>
            </a:lvl1pPr>
          </a:lstStyle>
          <a:p>
            <a:pPr>
              <a:defRPr/>
            </a:pPr>
            <a:fld id="{B2A474B5-6155-4A14-B950-95DBD3097958}" type="datetimeFigureOut">
              <a:rPr lang="es-VE"/>
              <a:pPr>
                <a:defRPr/>
              </a:pPr>
              <a:t>15/10/2014</a:t>
            </a:fld>
            <a:endParaRPr lang="es-VE"/>
          </a:p>
        </p:txBody>
      </p:sp>
      <p:sp>
        <p:nvSpPr>
          <p:cNvPr id="5" name="4 Marcador de pie de página"/>
          <p:cNvSpPr>
            <a:spLocks noGrp="1"/>
          </p:cNvSpPr>
          <p:nvPr>
            <p:ph type="ftr" sz="quarter" idx="11"/>
          </p:nvPr>
        </p:nvSpPr>
        <p:spPr/>
        <p:txBody>
          <a:bodyPr/>
          <a:lstStyle>
            <a:lvl1pPr>
              <a:defRPr/>
            </a:lvl1pPr>
          </a:lstStyle>
          <a:p>
            <a:pPr>
              <a:defRPr/>
            </a:pPr>
            <a:endParaRPr lang="es-VE"/>
          </a:p>
        </p:txBody>
      </p:sp>
      <p:sp>
        <p:nvSpPr>
          <p:cNvPr id="6" name="5 Marcador de número de diapositiva"/>
          <p:cNvSpPr>
            <a:spLocks noGrp="1"/>
          </p:cNvSpPr>
          <p:nvPr>
            <p:ph type="sldNum" sz="quarter" idx="12"/>
          </p:nvPr>
        </p:nvSpPr>
        <p:spPr/>
        <p:txBody>
          <a:bodyPr/>
          <a:lstStyle>
            <a:lvl1pPr>
              <a:defRPr/>
            </a:lvl1pPr>
          </a:lstStyle>
          <a:p>
            <a:pPr>
              <a:defRPr/>
            </a:pPr>
            <a:fld id="{2746BA9E-22B0-4A68-B145-A80D1BFF7755}" type="slidenum">
              <a:rPr lang="es-VE"/>
              <a:pPr>
                <a:defRPr/>
              </a:pPr>
              <a:t>‹Nº›</a:t>
            </a:fld>
            <a:endParaRPr lang="es-VE"/>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V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3 Marcador de fecha"/>
          <p:cNvSpPr>
            <a:spLocks noGrp="1"/>
          </p:cNvSpPr>
          <p:nvPr>
            <p:ph type="dt" sz="half" idx="10"/>
          </p:nvPr>
        </p:nvSpPr>
        <p:spPr/>
        <p:txBody>
          <a:bodyPr/>
          <a:lstStyle>
            <a:lvl1pPr>
              <a:defRPr/>
            </a:lvl1pPr>
          </a:lstStyle>
          <a:p>
            <a:pPr>
              <a:defRPr/>
            </a:pPr>
            <a:fld id="{396DAB24-A31C-4176-AA1C-13C3996606B4}" type="datetimeFigureOut">
              <a:rPr lang="es-VE"/>
              <a:pPr>
                <a:defRPr/>
              </a:pPr>
              <a:t>15/10/2014</a:t>
            </a:fld>
            <a:endParaRPr lang="es-VE"/>
          </a:p>
        </p:txBody>
      </p:sp>
      <p:sp>
        <p:nvSpPr>
          <p:cNvPr id="5" name="4 Marcador de pie de página"/>
          <p:cNvSpPr>
            <a:spLocks noGrp="1"/>
          </p:cNvSpPr>
          <p:nvPr>
            <p:ph type="ftr" sz="quarter" idx="11"/>
          </p:nvPr>
        </p:nvSpPr>
        <p:spPr/>
        <p:txBody>
          <a:bodyPr/>
          <a:lstStyle>
            <a:lvl1pPr>
              <a:defRPr/>
            </a:lvl1pPr>
          </a:lstStyle>
          <a:p>
            <a:pPr>
              <a:defRPr/>
            </a:pPr>
            <a:endParaRPr lang="es-VE"/>
          </a:p>
        </p:txBody>
      </p:sp>
      <p:sp>
        <p:nvSpPr>
          <p:cNvPr id="6" name="5 Marcador de número de diapositiva"/>
          <p:cNvSpPr>
            <a:spLocks noGrp="1"/>
          </p:cNvSpPr>
          <p:nvPr>
            <p:ph type="sldNum" sz="quarter" idx="12"/>
          </p:nvPr>
        </p:nvSpPr>
        <p:spPr/>
        <p:txBody>
          <a:bodyPr/>
          <a:lstStyle>
            <a:lvl1pPr>
              <a:defRPr/>
            </a:lvl1pPr>
          </a:lstStyle>
          <a:p>
            <a:pPr>
              <a:defRPr/>
            </a:pPr>
            <a:fld id="{D190BD28-868C-4F8C-81D7-38A778CD2B6D}" type="slidenum">
              <a:rPr lang="es-VE"/>
              <a:pPr>
                <a:defRPr/>
              </a:pPr>
              <a:t>‹Nº›</a:t>
            </a:fld>
            <a:endParaRPr lang="es-VE"/>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VE"/>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7CE4D2B-1BB1-4F7E-9ACB-2FF7B6EB6E48}" type="datetimeFigureOut">
              <a:rPr lang="es-VE"/>
              <a:pPr>
                <a:defRPr/>
              </a:pPr>
              <a:t>15/10/2014</a:t>
            </a:fld>
            <a:endParaRPr lang="es-VE"/>
          </a:p>
        </p:txBody>
      </p:sp>
      <p:sp>
        <p:nvSpPr>
          <p:cNvPr id="5" name="4 Marcador de pie de página"/>
          <p:cNvSpPr>
            <a:spLocks noGrp="1"/>
          </p:cNvSpPr>
          <p:nvPr>
            <p:ph type="ftr" sz="quarter" idx="11"/>
          </p:nvPr>
        </p:nvSpPr>
        <p:spPr/>
        <p:txBody>
          <a:bodyPr/>
          <a:lstStyle>
            <a:lvl1pPr>
              <a:defRPr/>
            </a:lvl1pPr>
          </a:lstStyle>
          <a:p>
            <a:pPr>
              <a:defRPr/>
            </a:pPr>
            <a:endParaRPr lang="es-VE"/>
          </a:p>
        </p:txBody>
      </p:sp>
      <p:sp>
        <p:nvSpPr>
          <p:cNvPr id="6" name="5 Marcador de número de diapositiva"/>
          <p:cNvSpPr>
            <a:spLocks noGrp="1"/>
          </p:cNvSpPr>
          <p:nvPr>
            <p:ph type="sldNum" sz="quarter" idx="12"/>
          </p:nvPr>
        </p:nvSpPr>
        <p:spPr/>
        <p:txBody>
          <a:bodyPr/>
          <a:lstStyle>
            <a:lvl1pPr>
              <a:defRPr/>
            </a:lvl1pPr>
          </a:lstStyle>
          <a:p>
            <a:pPr>
              <a:defRPr/>
            </a:pPr>
            <a:fld id="{77E400BE-2978-4F46-B0A2-0085112922B7}" type="slidenum">
              <a:rPr lang="es-VE"/>
              <a:pPr>
                <a:defRPr/>
              </a:pPr>
              <a:t>‹Nº›</a:t>
            </a:fld>
            <a:endParaRPr lang="es-VE"/>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VE"/>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3 Marcador de fecha"/>
          <p:cNvSpPr>
            <a:spLocks noGrp="1"/>
          </p:cNvSpPr>
          <p:nvPr>
            <p:ph type="dt" sz="half" idx="10"/>
          </p:nvPr>
        </p:nvSpPr>
        <p:spPr/>
        <p:txBody>
          <a:bodyPr/>
          <a:lstStyle>
            <a:lvl1pPr>
              <a:defRPr/>
            </a:lvl1pPr>
          </a:lstStyle>
          <a:p>
            <a:pPr>
              <a:defRPr/>
            </a:pPr>
            <a:fld id="{C3DBD326-6B11-4578-8610-7F789EF03CA4}" type="datetimeFigureOut">
              <a:rPr lang="es-VE"/>
              <a:pPr>
                <a:defRPr/>
              </a:pPr>
              <a:t>15/10/2014</a:t>
            </a:fld>
            <a:endParaRPr lang="es-VE"/>
          </a:p>
        </p:txBody>
      </p:sp>
      <p:sp>
        <p:nvSpPr>
          <p:cNvPr id="6" name="4 Marcador de pie de página"/>
          <p:cNvSpPr>
            <a:spLocks noGrp="1"/>
          </p:cNvSpPr>
          <p:nvPr>
            <p:ph type="ftr" sz="quarter" idx="11"/>
          </p:nvPr>
        </p:nvSpPr>
        <p:spPr/>
        <p:txBody>
          <a:bodyPr/>
          <a:lstStyle>
            <a:lvl1pPr>
              <a:defRPr/>
            </a:lvl1pPr>
          </a:lstStyle>
          <a:p>
            <a:pPr>
              <a:defRPr/>
            </a:pPr>
            <a:endParaRPr lang="es-VE"/>
          </a:p>
        </p:txBody>
      </p:sp>
      <p:sp>
        <p:nvSpPr>
          <p:cNvPr id="7" name="5 Marcador de número de diapositiva"/>
          <p:cNvSpPr>
            <a:spLocks noGrp="1"/>
          </p:cNvSpPr>
          <p:nvPr>
            <p:ph type="sldNum" sz="quarter" idx="12"/>
          </p:nvPr>
        </p:nvSpPr>
        <p:spPr/>
        <p:txBody>
          <a:bodyPr/>
          <a:lstStyle>
            <a:lvl1pPr>
              <a:defRPr/>
            </a:lvl1pPr>
          </a:lstStyle>
          <a:p>
            <a:pPr>
              <a:defRPr/>
            </a:pPr>
            <a:fld id="{697160A7-E8AC-4693-8F8C-DE8742C41177}" type="slidenum">
              <a:rPr lang="es-VE"/>
              <a:pPr>
                <a:defRPr/>
              </a:pPr>
              <a:t>‹Nº›</a:t>
            </a:fld>
            <a:endParaRPr lang="es-VE"/>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VE"/>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3 Marcador de fecha"/>
          <p:cNvSpPr>
            <a:spLocks noGrp="1"/>
          </p:cNvSpPr>
          <p:nvPr>
            <p:ph type="dt" sz="half" idx="10"/>
          </p:nvPr>
        </p:nvSpPr>
        <p:spPr/>
        <p:txBody>
          <a:bodyPr/>
          <a:lstStyle>
            <a:lvl1pPr>
              <a:defRPr/>
            </a:lvl1pPr>
          </a:lstStyle>
          <a:p>
            <a:pPr>
              <a:defRPr/>
            </a:pPr>
            <a:fld id="{8EBA6236-90B5-4602-AF26-F45F37D40195}" type="datetimeFigureOut">
              <a:rPr lang="es-VE"/>
              <a:pPr>
                <a:defRPr/>
              </a:pPr>
              <a:t>15/10/2014</a:t>
            </a:fld>
            <a:endParaRPr lang="es-VE"/>
          </a:p>
        </p:txBody>
      </p:sp>
      <p:sp>
        <p:nvSpPr>
          <p:cNvPr id="8" name="4 Marcador de pie de página"/>
          <p:cNvSpPr>
            <a:spLocks noGrp="1"/>
          </p:cNvSpPr>
          <p:nvPr>
            <p:ph type="ftr" sz="quarter" idx="11"/>
          </p:nvPr>
        </p:nvSpPr>
        <p:spPr/>
        <p:txBody>
          <a:bodyPr/>
          <a:lstStyle>
            <a:lvl1pPr>
              <a:defRPr/>
            </a:lvl1pPr>
          </a:lstStyle>
          <a:p>
            <a:pPr>
              <a:defRPr/>
            </a:pPr>
            <a:endParaRPr lang="es-VE"/>
          </a:p>
        </p:txBody>
      </p:sp>
      <p:sp>
        <p:nvSpPr>
          <p:cNvPr id="9" name="5 Marcador de número de diapositiva"/>
          <p:cNvSpPr>
            <a:spLocks noGrp="1"/>
          </p:cNvSpPr>
          <p:nvPr>
            <p:ph type="sldNum" sz="quarter" idx="12"/>
          </p:nvPr>
        </p:nvSpPr>
        <p:spPr/>
        <p:txBody>
          <a:bodyPr/>
          <a:lstStyle>
            <a:lvl1pPr>
              <a:defRPr/>
            </a:lvl1pPr>
          </a:lstStyle>
          <a:p>
            <a:pPr>
              <a:defRPr/>
            </a:pPr>
            <a:fld id="{E481A4A4-AFF0-408B-8AB4-DEC81FADB9C0}" type="slidenum">
              <a:rPr lang="es-VE"/>
              <a:pPr>
                <a:defRPr/>
              </a:pPr>
              <a:t>‹Nº›</a:t>
            </a:fld>
            <a:endParaRPr lang="es-VE"/>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VE"/>
          </a:p>
        </p:txBody>
      </p:sp>
      <p:sp>
        <p:nvSpPr>
          <p:cNvPr id="3" name="3 Marcador de fecha"/>
          <p:cNvSpPr>
            <a:spLocks noGrp="1"/>
          </p:cNvSpPr>
          <p:nvPr>
            <p:ph type="dt" sz="half" idx="10"/>
          </p:nvPr>
        </p:nvSpPr>
        <p:spPr/>
        <p:txBody>
          <a:bodyPr/>
          <a:lstStyle>
            <a:lvl1pPr>
              <a:defRPr/>
            </a:lvl1pPr>
          </a:lstStyle>
          <a:p>
            <a:pPr>
              <a:defRPr/>
            </a:pPr>
            <a:fld id="{2CB5833F-0B17-4CDE-9B6B-EB9845A62C26}" type="datetimeFigureOut">
              <a:rPr lang="es-VE"/>
              <a:pPr>
                <a:defRPr/>
              </a:pPr>
              <a:t>15/10/2014</a:t>
            </a:fld>
            <a:endParaRPr lang="es-VE"/>
          </a:p>
        </p:txBody>
      </p:sp>
      <p:sp>
        <p:nvSpPr>
          <p:cNvPr id="4" name="4 Marcador de pie de página"/>
          <p:cNvSpPr>
            <a:spLocks noGrp="1"/>
          </p:cNvSpPr>
          <p:nvPr>
            <p:ph type="ftr" sz="quarter" idx="11"/>
          </p:nvPr>
        </p:nvSpPr>
        <p:spPr/>
        <p:txBody>
          <a:bodyPr/>
          <a:lstStyle>
            <a:lvl1pPr>
              <a:defRPr/>
            </a:lvl1pPr>
          </a:lstStyle>
          <a:p>
            <a:pPr>
              <a:defRPr/>
            </a:pPr>
            <a:endParaRPr lang="es-VE"/>
          </a:p>
        </p:txBody>
      </p:sp>
      <p:sp>
        <p:nvSpPr>
          <p:cNvPr id="5" name="5 Marcador de número de diapositiva"/>
          <p:cNvSpPr>
            <a:spLocks noGrp="1"/>
          </p:cNvSpPr>
          <p:nvPr>
            <p:ph type="sldNum" sz="quarter" idx="12"/>
          </p:nvPr>
        </p:nvSpPr>
        <p:spPr/>
        <p:txBody>
          <a:bodyPr/>
          <a:lstStyle>
            <a:lvl1pPr>
              <a:defRPr/>
            </a:lvl1pPr>
          </a:lstStyle>
          <a:p>
            <a:pPr>
              <a:defRPr/>
            </a:pPr>
            <a:fld id="{9896E0A9-03EA-4099-ADD3-26856B1C8C21}" type="slidenum">
              <a:rPr lang="es-VE"/>
              <a:pPr>
                <a:defRPr/>
              </a:pPr>
              <a:t>‹Nº›</a:t>
            </a:fld>
            <a:endParaRPr lang="es-VE"/>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8692F39-E38C-4DFD-8AF5-0C6404070503}" type="datetimeFigureOut">
              <a:rPr lang="es-VE"/>
              <a:pPr>
                <a:defRPr/>
              </a:pPr>
              <a:t>15/10/2014</a:t>
            </a:fld>
            <a:endParaRPr lang="es-VE"/>
          </a:p>
        </p:txBody>
      </p:sp>
      <p:sp>
        <p:nvSpPr>
          <p:cNvPr id="3" name="4 Marcador de pie de página"/>
          <p:cNvSpPr>
            <a:spLocks noGrp="1"/>
          </p:cNvSpPr>
          <p:nvPr>
            <p:ph type="ftr" sz="quarter" idx="11"/>
          </p:nvPr>
        </p:nvSpPr>
        <p:spPr/>
        <p:txBody>
          <a:bodyPr/>
          <a:lstStyle>
            <a:lvl1pPr>
              <a:defRPr/>
            </a:lvl1pPr>
          </a:lstStyle>
          <a:p>
            <a:pPr>
              <a:defRPr/>
            </a:pPr>
            <a:endParaRPr lang="es-VE"/>
          </a:p>
        </p:txBody>
      </p:sp>
      <p:sp>
        <p:nvSpPr>
          <p:cNvPr id="4" name="5 Marcador de número de diapositiva"/>
          <p:cNvSpPr>
            <a:spLocks noGrp="1"/>
          </p:cNvSpPr>
          <p:nvPr>
            <p:ph type="sldNum" sz="quarter" idx="12"/>
          </p:nvPr>
        </p:nvSpPr>
        <p:spPr/>
        <p:txBody>
          <a:bodyPr/>
          <a:lstStyle>
            <a:lvl1pPr>
              <a:defRPr/>
            </a:lvl1pPr>
          </a:lstStyle>
          <a:p>
            <a:pPr>
              <a:defRPr/>
            </a:pPr>
            <a:fld id="{C0B9049E-AAAD-4E53-BA87-08D45A1252F4}" type="slidenum">
              <a:rPr lang="es-VE"/>
              <a:pPr>
                <a:defRPr/>
              </a:pPr>
              <a:t>‹Nº›</a:t>
            </a:fld>
            <a:endParaRPr lang="es-VE"/>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VE"/>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D441F36-F6FE-4DEB-B8A2-AB3E3D62C2AC}" type="datetimeFigureOut">
              <a:rPr lang="es-VE"/>
              <a:pPr>
                <a:defRPr/>
              </a:pPr>
              <a:t>15/10/2014</a:t>
            </a:fld>
            <a:endParaRPr lang="es-VE"/>
          </a:p>
        </p:txBody>
      </p:sp>
      <p:sp>
        <p:nvSpPr>
          <p:cNvPr id="6" name="4 Marcador de pie de página"/>
          <p:cNvSpPr>
            <a:spLocks noGrp="1"/>
          </p:cNvSpPr>
          <p:nvPr>
            <p:ph type="ftr" sz="quarter" idx="11"/>
          </p:nvPr>
        </p:nvSpPr>
        <p:spPr/>
        <p:txBody>
          <a:bodyPr/>
          <a:lstStyle>
            <a:lvl1pPr>
              <a:defRPr/>
            </a:lvl1pPr>
          </a:lstStyle>
          <a:p>
            <a:pPr>
              <a:defRPr/>
            </a:pPr>
            <a:endParaRPr lang="es-VE"/>
          </a:p>
        </p:txBody>
      </p:sp>
      <p:sp>
        <p:nvSpPr>
          <p:cNvPr id="7" name="5 Marcador de número de diapositiva"/>
          <p:cNvSpPr>
            <a:spLocks noGrp="1"/>
          </p:cNvSpPr>
          <p:nvPr>
            <p:ph type="sldNum" sz="quarter" idx="12"/>
          </p:nvPr>
        </p:nvSpPr>
        <p:spPr/>
        <p:txBody>
          <a:bodyPr/>
          <a:lstStyle>
            <a:lvl1pPr>
              <a:defRPr/>
            </a:lvl1pPr>
          </a:lstStyle>
          <a:p>
            <a:pPr>
              <a:defRPr/>
            </a:pPr>
            <a:fld id="{46930215-B0B1-4D4C-8258-DCFB97F884A1}" type="slidenum">
              <a:rPr lang="es-VE"/>
              <a:pPr>
                <a:defRPr/>
              </a:pPr>
              <a:t>‹Nº›</a:t>
            </a:fld>
            <a:endParaRPr lang="es-VE"/>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VE"/>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VE"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6C9618B-1F30-4B36-9595-9AABCDE36ADC}" type="datetimeFigureOut">
              <a:rPr lang="es-VE"/>
              <a:pPr>
                <a:defRPr/>
              </a:pPr>
              <a:t>15/10/2014</a:t>
            </a:fld>
            <a:endParaRPr lang="es-VE"/>
          </a:p>
        </p:txBody>
      </p:sp>
      <p:sp>
        <p:nvSpPr>
          <p:cNvPr id="6" name="4 Marcador de pie de página"/>
          <p:cNvSpPr>
            <a:spLocks noGrp="1"/>
          </p:cNvSpPr>
          <p:nvPr>
            <p:ph type="ftr" sz="quarter" idx="11"/>
          </p:nvPr>
        </p:nvSpPr>
        <p:spPr/>
        <p:txBody>
          <a:bodyPr/>
          <a:lstStyle>
            <a:lvl1pPr>
              <a:defRPr/>
            </a:lvl1pPr>
          </a:lstStyle>
          <a:p>
            <a:pPr>
              <a:defRPr/>
            </a:pPr>
            <a:endParaRPr lang="es-VE"/>
          </a:p>
        </p:txBody>
      </p:sp>
      <p:sp>
        <p:nvSpPr>
          <p:cNvPr id="7" name="5 Marcador de número de diapositiva"/>
          <p:cNvSpPr>
            <a:spLocks noGrp="1"/>
          </p:cNvSpPr>
          <p:nvPr>
            <p:ph type="sldNum" sz="quarter" idx="12"/>
          </p:nvPr>
        </p:nvSpPr>
        <p:spPr/>
        <p:txBody>
          <a:bodyPr/>
          <a:lstStyle>
            <a:lvl1pPr>
              <a:defRPr/>
            </a:lvl1pPr>
          </a:lstStyle>
          <a:p>
            <a:pPr>
              <a:defRPr/>
            </a:pPr>
            <a:fld id="{9E30FFF7-CA60-4778-BE4F-C6912F5A669E}" type="slidenum">
              <a:rPr lang="es-VE"/>
              <a:pPr>
                <a:defRPr/>
              </a:pPr>
              <a:t>‹Nº›</a:t>
            </a:fld>
            <a:endParaRPr lang="es-VE"/>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V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3 Marcador de fecha"/>
          <p:cNvSpPr>
            <a:spLocks noGrp="1"/>
          </p:cNvSpPr>
          <p:nvPr>
            <p:ph type="dt" sz="half" idx="10"/>
          </p:nvPr>
        </p:nvSpPr>
        <p:spPr/>
        <p:txBody>
          <a:bodyPr/>
          <a:lstStyle>
            <a:lvl1pPr>
              <a:defRPr/>
            </a:lvl1pPr>
          </a:lstStyle>
          <a:p>
            <a:pPr>
              <a:defRPr/>
            </a:pPr>
            <a:fld id="{E31868E5-8DFF-42C2-9F26-99DED81AB1E6}" type="datetimeFigureOut">
              <a:rPr lang="es-VE"/>
              <a:pPr>
                <a:defRPr/>
              </a:pPr>
              <a:t>15/10/2014</a:t>
            </a:fld>
            <a:endParaRPr lang="es-VE"/>
          </a:p>
        </p:txBody>
      </p:sp>
      <p:sp>
        <p:nvSpPr>
          <p:cNvPr id="5" name="4 Marcador de pie de página"/>
          <p:cNvSpPr>
            <a:spLocks noGrp="1"/>
          </p:cNvSpPr>
          <p:nvPr>
            <p:ph type="ftr" sz="quarter" idx="11"/>
          </p:nvPr>
        </p:nvSpPr>
        <p:spPr/>
        <p:txBody>
          <a:bodyPr/>
          <a:lstStyle>
            <a:lvl1pPr>
              <a:defRPr/>
            </a:lvl1pPr>
          </a:lstStyle>
          <a:p>
            <a:pPr>
              <a:defRPr/>
            </a:pPr>
            <a:endParaRPr lang="es-VE"/>
          </a:p>
        </p:txBody>
      </p:sp>
      <p:sp>
        <p:nvSpPr>
          <p:cNvPr id="6" name="5 Marcador de número de diapositiva"/>
          <p:cNvSpPr>
            <a:spLocks noGrp="1"/>
          </p:cNvSpPr>
          <p:nvPr>
            <p:ph type="sldNum" sz="quarter" idx="12"/>
          </p:nvPr>
        </p:nvSpPr>
        <p:spPr/>
        <p:txBody>
          <a:bodyPr/>
          <a:lstStyle>
            <a:lvl1pPr>
              <a:defRPr/>
            </a:lvl1pPr>
          </a:lstStyle>
          <a:p>
            <a:pPr>
              <a:defRPr/>
            </a:pPr>
            <a:fld id="{1DE489F9-99A8-4397-9DBD-3842E806F460}" type="slidenum">
              <a:rPr lang="es-VE"/>
              <a:pPr>
                <a:defRPr/>
              </a:pPr>
              <a:t>‹Nº›</a:t>
            </a:fld>
            <a:endParaRPr lang="es-VE"/>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VE"/>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3 Marcador de fecha"/>
          <p:cNvSpPr>
            <a:spLocks noGrp="1"/>
          </p:cNvSpPr>
          <p:nvPr>
            <p:ph type="dt" sz="half" idx="10"/>
          </p:nvPr>
        </p:nvSpPr>
        <p:spPr/>
        <p:txBody>
          <a:bodyPr/>
          <a:lstStyle>
            <a:lvl1pPr>
              <a:defRPr/>
            </a:lvl1pPr>
          </a:lstStyle>
          <a:p>
            <a:pPr>
              <a:defRPr/>
            </a:pPr>
            <a:fld id="{C6E1B2FD-C556-4805-B3FB-813E99092AFE}" type="datetimeFigureOut">
              <a:rPr lang="es-VE"/>
              <a:pPr>
                <a:defRPr/>
              </a:pPr>
              <a:t>15/10/2014</a:t>
            </a:fld>
            <a:endParaRPr lang="es-VE"/>
          </a:p>
        </p:txBody>
      </p:sp>
      <p:sp>
        <p:nvSpPr>
          <p:cNvPr id="5" name="4 Marcador de pie de página"/>
          <p:cNvSpPr>
            <a:spLocks noGrp="1"/>
          </p:cNvSpPr>
          <p:nvPr>
            <p:ph type="ftr" sz="quarter" idx="11"/>
          </p:nvPr>
        </p:nvSpPr>
        <p:spPr/>
        <p:txBody>
          <a:bodyPr/>
          <a:lstStyle>
            <a:lvl1pPr>
              <a:defRPr/>
            </a:lvl1pPr>
          </a:lstStyle>
          <a:p>
            <a:pPr>
              <a:defRPr/>
            </a:pPr>
            <a:endParaRPr lang="es-VE"/>
          </a:p>
        </p:txBody>
      </p:sp>
      <p:sp>
        <p:nvSpPr>
          <p:cNvPr id="6" name="5 Marcador de número de diapositiva"/>
          <p:cNvSpPr>
            <a:spLocks noGrp="1"/>
          </p:cNvSpPr>
          <p:nvPr>
            <p:ph type="sldNum" sz="quarter" idx="12"/>
          </p:nvPr>
        </p:nvSpPr>
        <p:spPr/>
        <p:txBody>
          <a:bodyPr/>
          <a:lstStyle>
            <a:lvl1pPr>
              <a:defRPr/>
            </a:lvl1pPr>
          </a:lstStyle>
          <a:p>
            <a:pPr>
              <a:defRPr/>
            </a:pPr>
            <a:fld id="{A268BF97-70C9-4016-A1A5-691BF80FF886}" type="slidenum">
              <a:rPr lang="es-VE"/>
              <a:pPr>
                <a:defRPr/>
              </a:pPr>
              <a:t>‹Nº›</a:t>
            </a:fld>
            <a:endParaRPr lang="es-VE"/>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299B73E-89F5-4E33-ABC3-C248CB9953C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gs>
            <a:gs pos="47000">
              <a:srgbClr val="00CCCC"/>
            </a:gs>
            <a:gs pos="60000">
              <a:srgbClr val="9999FF"/>
            </a:gs>
            <a:gs pos="71001">
              <a:srgbClr val="3333CC"/>
            </a:gs>
            <a:gs pos="81000">
              <a:srgbClr val="1170FF"/>
            </a:gs>
            <a:gs pos="100000">
              <a:srgbClr val="006699"/>
            </a:gs>
          </a:gsLst>
          <a:lin ang="2700000" scaled="1"/>
          <a:tileRect/>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VE"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C0F46F3C-DD5E-46F6-8755-47C49EC2AB39}" type="datetimeFigureOut">
              <a:rPr lang="es-VE"/>
              <a:pPr>
                <a:defRPr/>
              </a:pPr>
              <a:t>15/10/2014</a:t>
            </a:fld>
            <a:endParaRPr lang="es-VE"/>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VE"/>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36A25DB-1058-40CC-8E1F-6BDBFCDFA7E2}" type="slidenum">
              <a:rPr lang="es-VE"/>
              <a:pPr>
                <a:defRPr/>
              </a:pPr>
              <a:t>‹Nº›</a:t>
            </a:fld>
            <a:endParaRPr 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9D9E44C-8DE3-41FC-ABA7-96B281203CF5}"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3.bp.blogspot.com/-3xqnp4GkGPc/UISxh7gmbZI/AAAAAAAAICA/i1Gv41_eabk/s1600/estrellas+w.jpg" TargetMode="Externa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google.es/url?sa=i&amp;rct=j&amp;q=&amp;esrc=s&amp;frm=1&amp;source=images&amp;cd=&amp;cad=rja&amp;docid=hTo8nwvHYZrS-M&amp;tbnid=vDvpGxpFXdUTsM:&amp;ved=0CAUQjRw&amp;url=http://es.123rf.com/photo_6219836_patron-en-forma-de-una-mujer-en-los-fondos-de-color-purpuras-con-destellos.html&amp;ei=0pNOUq-9Ecnvswa8hoD4BQ&amp;bvm=bv.53537100,d.Yms&amp;psig=AFQjCNGnCcSh6-786GzOa_jlNRrHFO95WQ&amp;ust=1380967714119564" TargetMode="Externa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google.es/url?sa=i&amp;rct=j&amp;q=&amp;esrc=s&amp;frm=1&amp;source=images&amp;cd=&amp;cad=rja&amp;docid=nDmacemxbfiDAM&amp;tbnid=MNCoS7WSu46XhM:&amp;ved=0CAUQjRw&amp;url=http://es.123rf.com/photo_5564407_tres-ninfas-frescas-de-blancos-puros-flotando-en-agua-azul-claro.html&amp;ei=lUBMUpfmFaSZ0QXUyIDgBg&amp;bvm=bv.53371865,d.Yms&amp;psig=AFQjCNFIfto-vixuwPZOoTgnuQDH1WyOrw&amp;ust=1380815081608468" TargetMode="Externa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google.es/url?sa=i&amp;rct=j&amp;q=&amp;esrc=s&amp;frm=1&amp;source=images&amp;cd=&amp;cad=rja&amp;docid=3F2BSiGFLxRShM&amp;tbnid=EC_Gb5lIp5bpnM:&amp;ved=0CAUQjRw&amp;url=http://www.youtube.com/watch?v=HpznQ8kWenM&amp;ei=1UFNUqv6BoqV0QXBs4GYCg&amp;bvm=bv.53537100,d.Yms&amp;psig=AFQjCNFRnLGyW66ww_loYUiW-0VkEXHjoA&amp;ust=1380881127461403" TargetMode="Externa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www.google.es/url?sa=i&amp;rct=j&amp;q=&amp;esrc=s&amp;frm=1&amp;source=images&amp;cd=&amp;cad=rja&amp;docid=-bZaQrOcrsu_oM&amp;tbnid=8y-oeSamyPO0AM:&amp;ved=0CAUQjRw&amp;url=http://www.taringa.net/posts/imagenes/16410907/Criaturas-Mitologicas.html&amp;ei=5ENMUt_YD-X30gXdnoGABg&amp;bvm=bv.53371865,d.Yms&amp;psig=AFQjCNFSSvuVvU66sK8-2hWmdjNywDaO_Q&amp;ust=1380816092864688"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larazon.es/detalle_hemeroteca/noticias/LA_RAZON_495610/9484-los-mossos-advierten-a-puig-de-que-no-somos-el-ejercito-de-cataluna"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3.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title"/>
          </p:nvPr>
        </p:nvSpPr>
        <p:spPr>
          <a:xfrm>
            <a:off x="611188" y="1125538"/>
            <a:ext cx="7993062" cy="4000500"/>
          </a:xfrm>
        </p:spPr>
        <p:txBody>
          <a:bodyPr/>
          <a:lstStyle/>
          <a:p>
            <a:pPr algn="l" eaLnBrk="1" hangingPunct="1"/>
            <a:r>
              <a:rPr lang="es-ES" sz="9600" b="1" dirty="0" smtClean="0">
                <a:solidFill>
                  <a:srgbClr val="FFFF00"/>
                </a:solidFill>
                <a:latin typeface="AdLib" pitchFamily="34" charset="0"/>
              </a:rPr>
              <a:t>¡¡SUERTE,</a:t>
            </a:r>
            <a:r>
              <a:rPr lang="es-ES" sz="2400" b="1" dirty="0" smtClean="0">
                <a:solidFill>
                  <a:srgbClr val="FFFF00"/>
                </a:solidFill>
                <a:latin typeface="AdLib" pitchFamily="34" charset="0"/>
              </a:rPr>
              <a:t/>
            </a:r>
            <a:br>
              <a:rPr lang="es-ES" sz="2400" b="1" dirty="0" smtClean="0">
                <a:solidFill>
                  <a:srgbClr val="FFFF00"/>
                </a:solidFill>
                <a:latin typeface="AdLib" pitchFamily="34" charset="0"/>
              </a:rPr>
            </a:br>
            <a:r>
              <a:rPr lang="es-ES" sz="2400" b="1" dirty="0" smtClean="0">
                <a:solidFill>
                  <a:srgbClr val="FFFF00"/>
                </a:solidFill>
                <a:latin typeface="AdLib" pitchFamily="34" charset="0"/>
              </a:rPr>
              <a:t>                  </a:t>
            </a:r>
            <a:r>
              <a:rPr lang="es-ES" sz="9600" b="1" dirty="0" smtClean="0">
                <a:solidFill>
                  <a:srgbClr val="FFFF00"/>
                </a:solidFill>
                <a:latin typeface="AdLib" pitchFamily="34" charset="0"/>
              </a:rPr>
              <a:t>CATALUÑA!!</a:t>
            </a:r>
          </a:p>
        </p:txBody>
      </p:sp>
      <p:sp>
        <p:nvSpPr>
          <p:cNvPr id="2051" name="2 CuadroTexto"/>
          <p:cNvSpPr txBox="1">
            <a:spLocks noChangeArrowheads="1"/>
          </p:cNvSpPr>
          <p:nvPr/>
        </p:nvSpPr>
        <p:spPr bwMode="auto">
          <a:xfrm>
            <a:off x="179388" y="5589588"/>
            <a:ext cx="8820150" cy="1108075"/>
          </a:xfrm>
          <a:prstGeom prst="rect">
            <a:avLst/>
          </a:prstGeom>
          <a:noFill/>
          <a:ln w="9525">
            <a:noFill/>
            <a:miter lim="800000"/>
            <a:headEnd/>
            <a:tailEnd/>
          </a:ln>
        </p:spPr>
        <p:txBody>
          <a:bodyPr>
            <a:spAutoFit/>
          </a:bodyPr>
          <a:lstStyle/>
          <a:p>
            <a:pPr algn="just"/>
            <a:r>
              <a:rPr lang="es-ES" sz="2200">
                <a:solidFill>
                  <a:schemeClr val="bg1"/>
                </a:solidFill>
              </a:rPr>
              <a:t>Cuatro veces te has separado de España y cuatro veces has vuelto a unirte de nuevo.  Pero hay quien se cansa ya de aguantar tantos vaivenes y devaneos…</a:t>
            </a:r>
            <a:endParaRPr lang="es-ES_tradnl" sz="2200">
              <a:solidFill>
                <a:schemeClr val="bg1"/>
              </a:solidFill>
            </a:endParaRPr>
          </a:p>
        </p:txBody>
      </p:sp>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dor\Mis documentos\Para Carpeta de PPS\Templatespps\bkg_trab\trab01-03conimagen.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 name="2 Subtítulo"/>
          <p:cNvSpPr txBox="1">
            <a:spLocks/>
          </p:cNvSpPr>
          <p:nvPr/>
        </p:nvSpPr>
        <p:spPr>
          <a:xfrm>
            <a:off x="2057400" y="6176963"/>
            <a:ext cx="3667125" cy="498475"/>
          </a:xfrm>
          <a:prstGeom prst="rect">
            <a:avLst/>
          </a:prstGeom>
        </p:spPr>
        <p:txBody>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fontAlgn="auto">
              <a:spcBef>
                <a:spcPts val="0"/>
              </a:spcBef>
              <a:spcAft>
                <a:spcPts val="0"/>
              </a:spcAft>
              <a:defRPr/>
            </a:pPr>
            <a:endParaRPr lang="es-VE" sz="1600" b="1" dirty="0">
              <a:solidFill>
                <a:schemeClr val="bg1"/>
              </a:solidFill>
              <a:effectLst>
                <a:outerShdw blurRad="38100" dist="38100" dir="2700000" algn="tl">
                  <a:srgbClr val="000000">
                    <a:alpha val="43137"/>
                  </a:srgbClr>
                </a:outerShdw>
              </a:effectLst>
              <a:latin typeface="Garamond" pitchFamily="18" charset="0"/>
            </a:endParaRPr>
          </a:p>
        </p:txBody>
      </p:sp>
      <p:sp>
        <p:nvSpPr>
          <p:cNvPr id="5" name="4 Rectángulo"/>
          <p:cNvSpPr/>
          <p:nvPr/>
        </p:nvSpPr>
        <p:spPr>
          <a:xfrm>
            <a:off x="2928926" y="53303"/>
            <a:ext cx="6000792" cy="1877437"/>
          </a:xfrm>
          <a:prstGeom prst="rect">
            <a:avLst/>
          </a:prstGeom>
          <a:noFill/>
        </p:spPr>
        <p:txBody>
          <a:bodyPr>
            <a:spAutoFit/>
          </a:bodyPr>
          <a:lstStyle/>
          <a:p>
            <a:pPr algn="ctr" fontAlgn="auto">
              <a:spcBef>
                <a:spcPts val="0"/>
              </a:spcBef>
              <a:spcAft>
                <a:spcPts val="0"/>
              </a:spcAft>
              <a:defRPr/>
            </a:pPr>
            <a:r>
              <a:rPr lang="es-ES" sz="4400" b="1" i="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Arial" pitchFamily="34" charset="0"/>
                <a:cs typeface="Arial" pitchFamily="34" charset="0"/>
              </a:rPr>
              <a:t>Primera separación</a:t>
            </a:r>
          </a:p>
          <a:p>
            <a:pPr algn="ctr" fontAlgn="auto">
              <a:spcBef>
                <a:spcPts val="0"/>
              </a:spcBef>
              <a:spcAft>
                <a:spcPts val="0"/>
              </a:spcAft>
              <a:defRPr/>
            </a:pPr>
            <a:r>
              <a:rPr lang="es-ES" sz="3600" b="1" i="1" dirty="0">
                <a:ln w="17780" cmpd="sng">
                  <a:solidFill>
                    <a:schemeClr val="accent1">
                      <a:tint val="3000"/>
                    </a:schemeClr>
                  </a:solidFill>
                  <a:prstDash val="solid"/>
                  <a:miter lim="800000"/>
                </a:ln>
                <a:gradFill>
                  <a:gsLst>
                    <a:gs pos="0">
                      <a:srgbClr val="FFFFFF">
                        <a:lumMod val="42000"/>
                        <a:lumOff val="58000"/>
                        <a:alpha val="87000"/>
                      </a:srgbClr>
                    </a:gs>
                    <a:gs pos="7001">
                      <a:srgbClr val="E6E6E6"/>
                    </a:gs>
                    <a:gs pos="32001">
                      <a:srgbClr val="7D8496"/>
                    </a:gs>
                    <a:gs pos="47000">
                      <a:srgbClr val="E6E6E6"/>
                    </a:gs>
                    <a:gs pos="85001">
                      <a:srgbClr val="7D8496"/>
                    </a:gs>
                    <a:gs pos="100000">
                      <a:srgbClr val="E6E6E6"/>
                    </a:gs>
                  </a:gsLst>
                  <a:lin ang="5400000" scaled="0"/>
                </a:gradFill>
                <a:effectLst>
                  <a:outerShdw blurRad="55000" dist="50800" dir="5400000" algn="tl">
                    <a:srgbClr val="000000">
                      <a:alpha val="33000"/>
                    </a:srgbClr>
                  </a:outerShdw>
                </a:effectLst>
                <a:latin typeface="Arial" pitchFamily="34" charset="0"/>
                <a:cs typeface="Arial" pitchFamily="34" charset="0"/>
              </a:rPr>
              <a:t>17 de enero de </a:t>
            </a:r>
            <a:r>
              <a:rPr lang="es-ES" sz="3600" b="1" i="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Arial" pitchFamily="34" charset="0"/>
                <a:cs typeface="Arial" pitchFamily="34" charset="0"/>
              </a:rPr>
              <a:t>1641</a:t>
            </a:r>
          </a:p>
          <a:p>
            <a:pPr algn="ctr" fontAlgn="auto">
              <a:spcBef>
                <a:spcPts val="0"/>
              </a:spcBef>
              <a:spcAft>
                <a:spcPts val="0"/>
              </a:spcAft>
              <a:defRPr/>
            </a:pPr>
            <a:r>
              <a:rPr lang="es-ES" sz="3600" b="1" i="1" dirty="0">
                <a:ln w="17780" cmpd="sng">
                  <a:solidFill>
                    <a:schemeClr val="accent1">
                      <a:tint val="3000"/>
                    </a:schemeClr>
                  </a:solidFill>
                  <a:prstDash val="solid"/>
                  <a:miter lim="800000"/>
                </a:ln>
                <a:gradFill>
                  <a:gsLst>
                    <a:gs pos="0">
                      <a:srgbClr val="FFFFFF">
                        <a:lumMod val="42000"/>
                        <a:lumOff val="58000"/>
                        <a:alpha val="87000"/>
                      </a:srgbClr>
                    </a:gs>
                    <a:gs pos="7001">
                      <a:srgbClr val="E6E6E6"/>
                    </a:gs>
                    <a:gs pos="32001">
                      <a:srgbClr val="7D8496"/>
                    </a:gs>
                    <a:gs pos="47000">
                      <a:srgbClr val="E6E6E6"/>
                    </a:gs>
                    <a:gs pos="85001">
                      <a:srgbClr val="7D8496"/>
                    </a:gs>
                    <a:gs pos="100000">
                      <a:srgbClr val="E6E6E6"/>
                    </a:gs>
                  </a:gsLst>
                  <a:lin ang="5400000" scaled="0"/>
                </a:gradFill>
                <a:effectLst>
                  <a:outerShdw blurRad="55000" dist="50800" dir="5400000" algn="tl">
                    <a:srgbClr val="000000">
                      <a:alpha val="33000"/>
                    </a:srgbClr>
                  </a:outerShdw>
                </a:effectLst>
                <a:latin typeface="Arial" pitchFamily="34" charset="0"/>
                <a:cs typeface="Arial" pitchFamily="34" charset="0"/>
              </a:rPr>
              <a:t>Duración: </a:t>
            </a:r>
            <a:r>
              <a:rPr lang="es-ES" sz="3600" b="1" i="1" u="sng" dirty="0">
                <a:ln w="17780" cmpd="sng">
                  <a:solidFill>
                    <a:schemeClr val="accent1">
                      <a:tint val="3000"/>
                    </a:schemeClr>
                  </a:solidFill>
                  <a:prstDash val="solid"/>
                  <a:miter lim="800000"/>
                </a:ln>
                <a:gradFill>
                  <a:gsLst>
                    <a:gs pos="0">
                      <a:srgbClr val="FFFFFF">
                        <a:lumMod val="42000"/>
                        <a:lumOff val="58000"/>
                        <a:alpha val="87000"/>
                      </a:srgbClr>
                    </a:gs>
                    <a:gs pos="7001">
                      <a:srgbClr val="E6E6E6"/>
                    </a:gs>
                    <a:gs pos="32001">
                      <a:srgbClr val="7D8496"/>
                    </a:gs>
                    <a:gs pos="47000">
                      <a:srgbClr val="E6E6E6"/>
                    </a:gs>
                    <a:gs pos="85001">
                      <a:srgbClr val="7D8496"/>
                    </a:gs>
                    <a:gs pos="100000">
                      <a:srgbClr val="E6E6E6"/>
                    </a:gs>
                  </a:gsLst>
                  <a:lin ang="5400000" scaled="0"/>
                </a:gradFill>
                <a:effectLst>
                  <a:outerShdw blurRad="55000" dist="50800" dir="5400000" algn="tl">
                    <a:srgbClr val="000000">
                      <a:alpha val="33000"/>
                    </a:srgbClr>
                  </a:outerShdw>
                </a:effectLst>
                <a:latin typeface="Arial" pitchFamily="34" charset="0"/>
                <a:cs typeface="Arial" pitchFamily="34" charset="0"/>
              </a:rPr>
              <a:t>12 años</a:t>
            </a:r>
          </a:p>
        </p:txBody>
      </p:sp>
      <p:pic>
        <p:nvPicPr>
          <p:cNvPr id="3077" name="Picture 9" descr="F:\Documentos de Ledamirella\Para Carpeta de PPS\Templatespps\bkg_trab\moon_trail_starbase-white.png"/>
          <p:cNvPicPr>
            <a:picLocks noChangeAspect="1" noChangeArrowheads="1"/>
          </p:cNvPicPr>
          <p:nvPr/>
        </p:nvPicPr>
        <p:blipFill>
          <a:blip r:embed="rId4" cstate="print"/>
          <a:srcRect/>
          <a:stretch>
            <a:fillRect/>
          </a:stretch>
        </p:blipFill>
        <p:spPr bwMode="auto">
          <a:xfrm>
            <a:off x="14288" y="38100"/>
            <a:ext cx="3967162" cy="3967163"/>
          </a:xfrm>
          <a:prstGeom prst="rect">
            <a:avLst/>
          </a:prstGeom>
          <a:noFill/>
          <a:ln w="9525">
            <a:noFill/>
            <a:miter lim="800000"/>
            <a:headEnd/>
            <a:tailEnd/>
          </a:ln>
        </p:spPr>
      </p:pic>
      <p:pic>
        <p:nvPicPr>
          <p:cNvPr id="3078" name="Picture 5" descr="F:\VocesInoidas\Fondos Descargados\04 - Festividades\1 gif's - ornaments\Estrellas\XmasGifs (96).gif"/>
          <p:cNvPicPr>
            <a:picLocks noChangeAspect="1" noChangeArrowheads="1"/>
          </p:cNvPicPr>
          <p:nvPr/>
        </p:nvPicPr>
        <p:blipFill>
          <a:blip r:embed="rId5" cstate="print"/>
          <a:srcRect/>
          <a:stretch>
            <a:fillRect/>
          </a:stretch>
        </p:blipFill>
        <p:spPr bwMode="auto">
          <a:xfrm rot="-2576354">
            <a:off x="2270125" y="768350"/>
            <a:ext cx="1143000" cy="1747838"/>
          </a:xfrm>
          <a:prstGeom prst="rect">
            <a:avLst/>
          </a:prstGeom>
          <a:noFill/>
          <a:ln w="9525">
            <a:noFill/>
            <a:miter lim="800000"/>
            <a:headEnd/>
            <a:tailEnd/>
          </a:ln>
        </p:spPr>
      </p:pic>
      <p:pic>
        <p:nvPicPr>
          <p:cNvPr id="3079" name="Picture 5" descr="F:\VocesInoidas\Fondos Descargados\04 - Festividades\1 gif's - ornaments\Estrellas\XmasGifs (96).gif"/>
          <p:cNvPicPr>
            <a:picLocks noChangeAspect="1" noChangeArrowheads="1"/>
          </p:cNvPicPr>
          <p:nvPr/>
        </p:nvPicPr>
        <p:blipFill>
          <a:blip r:embed="rId5" cstate="print"/>
          <a:srcRect/>
          <a:stretch>
            <a:fillRect/>
          </a:stretch>
        </p:blipFill>
        <p:spPr bwMode="auto">
          <a:xfrm rot="-1368331">
            <a:off x="1257300" y="1282700"/>
            <a:ext cx="1143000" cy="1747838"/>
          </a:xfrm>
          <a:prstGeom prst="rect">
            <a:avLst/>
          </a:prstGeom>
          <a:noFill/>
          <a:ln w="9525">
            <a:noFill/>
            <a:miter lim="800000"/>
            <a:headEnd/>
            <a:tailEnd/>
          </a:ln>
        </p:spPr>
      </p:pic>
      <p:sp>
        <p:nvSpPr>
          <p:cNvPr id="35" name="2 Subtítulo"/>
          <p:cNvSpPr txBox="1">
            <a:spLocks/>
          </p:cNvSpPr>
          <p:nvPr/>
        </p:nvSpPr>
        <p:spPr>
          <a:xfrm>
            <a:off x="7116763" y="6511925"/>
            <a:ext cx="1979612" cy="346075"/>
          </a:xfrm>
          <a:prstGeom prst="rect">
            <a:avLst/>
          </a:prstGeom>
        </p:spPr>
        <p:txBody>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fontAlgn="auto">
              <a:spcBef>
                <a:spcPts val="0"/>
              </a:spcBef>
              <a:spcAft>
                <a:spcPts val="0"/>
              </a:spcAft>
              <a:defRPr/>
            </a:pPr>
            <a:r>
              <a:rPr lang="es-VE" sz="1600" b="1" dirty="0" smtClean="0">
                <a:solidFill>
                  <a:schemeClr val="bg1"/>
                </a:solidFill>
                <a:effectLst>
                  <a:outerShdw blurRad="38100" dist="38100" dir="2700000" algn="tl">
                    <a:srgbClr val="000000">
                      <a:alpha val="43137"/>
                    </a:srgbClr>
                  </a:outerShdw>
                </a:effectLst>
                <a:latin typeface="Garamond" pitchFamily="18" charset="0"/>
              </a:rPr>
              <a:t>Clic para avanzar</a:t>
            </a:r>
            <a:endParaRPr lang="es-VE" sz="1600" b="1" dirty="0">
              <a:solidFill>
                <a:schemeClr val="bg1"/>
              </a:solidFill>
              <a:effectLst>
                <a:outerShdw blurRad="38100" dist="38100" dir="2700000" algn="tl">
                  <a:srgbClr val="000000">
                    <a:alpha val="43137"/>
                  </a:srgbClr>
                </a:outerShdw>
              </a:effectLst>
              <a:latin typeface="Garamond" pitchFamily="18" charset="0"/>
            </a:endParaRPr>
          </a:p>
        </p:txBody>
      </p:sp>
    </p:spTree>
  </p:cSld>
  <p:clrMapOvr>
    <a:masterClrMapping/>
  </p:clrMapOvr>
  <p:transition spd="slow">
    <p:pull/>
    <p:sndAc>
      <p:stSnd loop="1">
        <p:snd r:embed="rId2" name="RendezvousPachelb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circle(in)">
                                      <p:cBhvr>
                                        <p:cTn id="10" dur="2000"/>
                                        <p:tgtEl>
                                          <p:spTgt spid="5">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circle(in)">
                                      <p:cBhvr>
                                        <p:cTn id="13" dur="2000"/>
                                        <p:tgtEl>
                                          <p:spTgt spid="5">
                                            <p:txEl>
                                              <p:pRg st="2" end="2"/>
                                            </p:txEl>
                                          </p:spTgt>
                                        </p:tgtEl>
                                      </p:cBhvr>
                                    </p:animEffect>
                                  </p:childTnLst>
                                </p:cTn>
                              </p:par>
                            </p:childTnLst>
                          </p:cTn>
                        </p:par>
                        <p:par>
                          <p:cTn id="14" fill="hold">
                            <p:stCondLst>
                              <p:cond delay="2000"/>
                            </p:stCondLst>
                            <p:childTnLst>
                              <p:par>
                                <p:cTn id="15" presetID="2" presetClass="entr" presetSubtype="4" fill="hold" grpId="0" nodeType="afterEffect" nodePh="1">
                                  <p:stCondLst>
                                    <p:cond delay="0"/>
                                  </p:stCondLst>
                                  <p:endCondLst>
                                    <p:cond evt="begin" delay="0">
                                      <p:tn val="15"/>
                                    </p:cond>
                                  </p:endCondLst>
                                  <p:childTnLst>
                                    <p:set>
                                      <p:cBhvr>
                                        <p:cTn id="16" dur="1" fill="hold">
                                          <p:stCondLst>
                                            <p:cond delay="0"/>
                                          </p:stCondLst>
                                        </p:cTn>
                                        <p:tgtEl>
                                          <p:spTgt spid="6">
                                            <p:txEl>
                                              <p:pRg st="0" end="0"/>
                                            </p:txEl>
                                          </p:spTgt>
                                        </p:tgtEl>
                                        <p:attrNameLst>
                                          <p:attrName>style.visibility</p:attrName>
                                        </p:attrNameLst>
                                      </p:cBhvr>
                                      <p:to>
                                        <p:strVal val="visible"/>
                                      </p:to>
                                    </p:set>
                                    <p:anim calcmode="lin" valueType="num">
                                      <p:cBhvr additive="base">
                                        <p:cTn id="17"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19" fill="hold">
                            <p:stCondLst>
                              <p:cond delay="4000"/>
                            </p:stCondLst>
                            <p:childTnLst>
                              <p:par>
                                <p:cTn id="20" presetID="2" presetClass="entr" presetSubtype="4" fill="hold" grpId="0" nodeType="afterEffect">
                                  <p:stCondLst>
                                    <p:cond delay="0"/>
                                  </p:stCondLst>
                                  <p:childTnLst>
                                    <p:set>
                                      <p:cBhvr>
                                        <p:cTn id="21" dur="1" fill="hold">
                                          <p:stCondLst>
                                            <p:cond delay="0"/>
                                          </p:stCondLst>
                                        </p:cTn>
                                        <p:tgtEl>
                                          <p:spTgt spid="35">
                                            <p:txEl>
                                              <p:pRg st="0" end="0"/>
                                            </p:txEl>
                                          </p:spTgt>
                                        </p:tgtEl>
                                        <p:attrNameLst>
                                          <p:attrName>style.visibility</p:attrName>
                                        </p:attrNameLst>
                                      </p:cBhvr>
                                      <p:to>
                                        <p:strVal val="visible"/>
                                      </p:to>
                                    </p:set>
                                    <p:anim calcmode="lin" valueType="num">
                                      <p:cBhvr additive="base">
                                        <p:cTn id="22" dur="2000" fill="hold"/>
                                        <p:tgtEl>
                                          <p:spTgt spid="35">
                                            <p:txEl>
                                              <p:pRg st="0" end="0"/>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3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dministrador\Mis documentos\Para Carpeta de PPS\Templatespps\bkg_trab\trab01-02-caballos.jpg"/>
          <p:cNvPicPr>
            <a:picLocks noChangeAspect="1" noChangeArrowheads="1"/>
          </p:cNvPicPr>
          <p:nvPr/>
        </p:nvPicPr>
        <p:blipFill>
          <a:blip r:embed="rId2" cstate="print"/>
          <a:srcRect/>
          <a:stretch>
            <a:fillRect/>
          </a:stretch>
        </p:blipFill>
        <p:spPr bwMode="auto">
          <a:xfrm>
            <a:off x="-1044575" y="0"/>
            <a:ext cx="10188575" cy="7639050"/>
          </a:xfrm>
          <a:prstGeom prst="rect">
            <a:avLst/>
          </a:prstGeom>
          <a:noFill/>
          <a:ln w="9525">
            <a:noFill/>
            <a:miter lim="800000"/>
            <a:headEnd/>
            <a:tailEnd/>
          </a:ln>
        </p:spPr>
      </p:pic>
      <p:sp>
        <p:nvSpPr>
          <p:cNvPr id="4099" name="2 Subtítulo"/>
          <p:cNvSpPr>
            <a:spLocks noGrp="1"/>
          </p:cNvSpPr>
          <p:nvPr>
            <p:ph type="subTitle" idx="1"/>
          </p:nvPr>
        </p:nvSpPr>
        <p:spPr>
          <a:xfrm>
            <a:off x="250825" y="3573463"/>
            <a:ext cx="8567738" cy="3024187"/>
          </a:xfrm>
        </p:spPr>
        <p:txBody>
          <a:bodyPr/>
          <a:lstStyle/>
          <a:p>
            <a:pPr algn="just" eaLnBrk="1" hangingPunct="1"/>
            <a:r>
              <a:rPr lang="es-ES" sz="2000" smtClean="0">
                <a:solidFill>
                  <a:schemeClr val="bg1"/>
                </a:solidFill>
                <a:latin typeface="Arial" charset="0"/>
                <a:cs typeface="Arial" charset="0"/>
              </a:rPr>
              <a:t>La primera proclamación de una </a:t>
            </a:r>
            <a:r>
              <a:rPr lang="es-ES" sz="2000" b="1" smtClean="0">
                <a:solidFill>
                  <a:schemeClr val="bg1"/>
                </a:solidFill>
                <a:latin typeface="Arial" charset="0"/>
                <a:cs typeface="Arial" charset="0"/>
              </a:rPr>
              <a:t>República Catalana </a:t>
            </a:r>
            <a:r>
              <a:rPr lang="es-ES" sz="2000" smtClean="0">
                <a:solidFill>
                  <a:schemeClr val="bg1"/>
                </a:solidFill>
                <a:latin typeface="Arial" charset="0"/>
                <a:cs typeface="Arial" charset="0"/>
              </a:rPr>
              <a:t>se produjo el 17 de enero de 1641. Tras el </a:t>
            </a:r>
            <a:r>
              <a:rPr lang="es-ES" sz="2000" i="1" smtClean="0">
                <a:solidFill>
                  <a:schemeClr val="bg1"/>
                </a:solidFill>
                <a:latin typeface="Arial" charset="0"/>
                <a:cs typeface="Arial" charset="0"/>
              </a:rPr>
              <a:t>Corpus de Sangre </a:t>
            </a:r>
            <a:r>
              <a:rPr lang="es-ES" sz="2000" smtClean="0">
                <a:solidFill>
                  <a:schemeClr val="bg1"/>
                </a:solidFill>
                <a:latin typeface="Arial" charset="0"/>
                <a:cs typeface="Arial" charset="0"/>
              </a:rPr>
              <a:t>(7-VI-1640, véase arriba) y el asesinato del noble catalán Dalmau de Queralt y Codina, conde de Santa Coloma y virrey de Cataluña,  la </a:t>
            </a:r>
            <a:r>
              <a:rPr lang="es-ES" sz="2000" b="1" i="1" smtClean="0">
                <a:solidFill>
                  <a:schemeClr val="bg1"/>
                </a:solidFill>
                <a:latin typeface="Arial" charset="0"/>
                <a:cs typeface="Arial" charset="0"/>
              </a:rPr>
              <a:t>Revuelta de los Segadores </a:t>
            </a:r>
            <a:r>
              <a:rPr lang="es-ES" sz="2000" smtClean="0">
                <a:solidFill>
                  <a:schemeClr val="bg1"/>
                </a:solidFill>
                <a:latin typeface="Arial" charset="0"/>
                <a:cs typeface="Arial" charset="0"/>
              </a:rPr>
              <a:t>se había escapado al efímero control de la oligarquía catalana. La sublevación derivó en una revuelta de campesinos empobrecidos contra la nobleza y los ricos burgueses catalanes de las ciudades, que también fueron masacrados. La oligarquía catalana, que inicialmente estuvo del lado del levantamiento popular, se encontró en medio de una auténtica revolución social de los catalanes más pobres.</a:t>
            </a:r>
          </a:p>
        </p:txBody>
      </p:sp>
      <p:sp>
        <p:nvSpPr>
          <p:cNvPr id="4100" name="3 Rectángulo"/>
          <p:cNvSpPr>
            <a:spLocks noChangeArrowheads="1"/>
          </p:cNvSpPr>
          <p:nvPr/>
        </p:nvSpPr>
        <p:spPr bwMode="auto">
          <a:xfrm>
            <a:off x="1571625" y="642938"/>
            <a:ext cx="6643688" cy="307975"/>
          </a:xfrm>
          <a:prstGeom prst="rect">
            <a:avLst/>
          </a:prstGeom>
          <a:noFill/>
          <a:ln w="9525">
            <a:noFill/>
            <a:miter lim="800000"/>
            <a:headEnd/>
            <a:tailEnd/>
          </a:ln>
        </p:spPr>
        <p:txBody>
          <a:bodyPr>
            <a:spAutoFit/>
          </a:bodyPr>
          <a:lstStyle/>
          <a:p>
            <a:pPr algn="ctr"/>
            <a:endParaRPr lang="es-ES" sz="1400" u="sng">
              <a:solidFill>
                <a:srgbClr val="FF0000"/>
              </a:solidFill>
            </a:endParaRPr>
          </a:p>
        </p:txBody>
      </p:sp>
      <p:pic>
        <p:nvPicPr>
          <p:cNvPr id="4101" name="Picture 5"/>
          <p:cNvPicPr>
            <a:picLocks noChangeAspect="1" noChangeArrowheads="1"/>
          </p:cNvPicPr>
          <p:nvPr/>
        </p:nvPicPr>
        <p:blipFill>
          <a:blip r:embed="rId3" cstate="print"/>
          <a:srcRect/>
          <a:stretch>
            <a:fillRect/>
          </a:stretch>
        </p:blipFill>
        <p:spPr bwMode="auto">
          <a:xfrm>
            <a:off x="3694113" y="44450"/>
            <a:ext cx="5414962" cy="345598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dministrador\Mis documentos\Para Carpeta de PPS\Templatespps\bkg_trab\trab01-03-oooblossom1.jpg"/>
          <p:cNvPicPr>
            <a:picLocks noChangeAspect="1" noChangeArrowheads="1"/>
          </p:cNvPicPr>
          <p:nvPr/>
        </p:nvPicPr>
        <p:blipFill>
          <a:blip r:embed="rId2" cstate="print"/>
          <a:srcRect/>
          <a:stretch>
            <a:fillRect/>
          </a:stretch>
        </p:blipFill>
        <p:spPr bwMode="auto">
          <a:xfrm>
            <a:off x="0" y="-26988"/>
            <a:ext cx="9144000" cy="7993063"/>
          </a:xfrm>
          <a:prstGeom prst="rect">
            <a:avLst/>
          </a:prstGeom>
          <a:noFill/>
          <a:ln w="9525">
            <a:noFill/>
            <a:miter lim="800000"/>
            <a:headEnd/>
            <a:tailEnd/>
          </a:ln>
        </p:spPr>
      </p:pic>
      <p:sp>
        <p:nvSpPr>
          <p:cNvPr id="6" name="2 Subtítulo"/>
          <p:cNvSpPr txBox="1">
            <a:spLocks/>
          </p:cNvSpPr>
          <p:nvPr/>
        </p:nvSpPr>
        <p:spPr>
          <a:xfrm>
            <a:off x="69850" y="333375"/>
            <a:ext cx="4286250" cy="6480175"/>
          </a:xfrm>
          <a:prstGeom prst="rect">
            <a:avLst/>
          </a:prstGeom>
        </p:spPr>
        <p:txBody>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defRPr/>
            </a:pPr>
            <a:r>
              <a:rPr lang="es-ES" sz="2000" dirty="0" smtClean="0">
                <a:solidFill>
                  <a:schemeClr val="bg1"/>
                </a:solidFill>
                <a:latin typeface="Arial" pitchFamily="34" charset="0"/>
                <a:cs typeface="Arial" pitchFamily="34" charset="0"/>
              </a:rPr>
              <a:t>Con objeto de distraer y calmar los ánimos de los crispados y exaltados campesinos, el 17 de enero de 1641 </a:t>
            </a:r>
            <a:r>
              <a:rPr lang="es-ES" sz="2000" b="1" dirty="0" smtClean="0">
                <a:solidFill>
                  <a:schemeClr val="bg1"/>
                </a:solidFill>
                <a:latin typeface="Arial" pitchFamily="34" charset="0"/>
                <a:cs typeface="Arial" pitchFamily="34" charset="0"/>
              </a:rPr>
              <a:t>Pau Claris</a:t>
            </a:r>
            <a:r>
              <a:rPr lang="es-ES" sz="2000" dirty="0" smtClean="0">
                <a:solidFill>
                  <a:schemeClr val="bg1"/>
                </a:solidFill>
                <a:latin typeface="Arial" pitchFamily="34" charset="0"/>
                <a:cs typeface="Arial" pitchFamily="34" charset="0"/>
              </a:rPr>
              <a:t>, al frente de la </a:t>
            </a:r>
            <a:r>
              <a:rPr lang="es-ES" sz="2000" i="1" dirty="0" smtClean="0">
                <a:solidFill>
                  <a:schemeClr val="bg1"/>
                </a:solidFill>
                <a:latin typeface="Arial" pitchFamily="34" charset="0"/>
                <a:cs typeface="Arial" pitchFamily="34" charset="0"/>
              </a:rPr>
              <a:t>Generalidad de Cataluña</a:t>
            </a:r>
            <a:r>
              <a:rPr lang="es-ES" sz="2000" dirty="0" smtClean="0">
                <a:solidFill>
                  <a:schemeClr val="bg1"/>
                </a:solidFill>
                <a:latin typeface="Arial" pitchFamily="34" charset="0"/>
                <a:cs typeface="Arial" pitchFamily="34" charset="0"/>
              </a:rPr>
              <a:t>, proclamó la “</a:t>
            </a:r>
            <a:r>
              <a:rPr lang="es-ES" sz="2000" b="1" i="1" dirty="0" smtClean="0">
                <a:solidFill>
                  <a:schemeClr val="bg1"/>
                </a:solidFill>
                <a:latin typeface="Arial" pitchFamily="34" charset="0"/>
                <a:cs typeface="Arial" pitchFamily="34" charset="0"/>
              </a:rPr>
              <a:t>República Catalana</a:t>
            </a:r>
            <a:r>
              <a:rPr lang="es-ES" sz="2000" dirty="0" smtClean="0">
                <a:solidFill>
                  <a:schemeClr val="bg1"/>
                </a:solidFill>
                <a:latin typeface="Arial" pitchFamily="34" charset="0"/>
                <a:cs typeface="Arial" pitchFamily="34" charset="0"/>
              </a:rPr>
              <a:t>”. Pero una semana después de anunciar su independencia de España, entró en Barcelona el ejército de Felipe IV para recuperar el control. </a:t>
            </a:r>
          </a:p>
          <a:p>
            <a:pPr algn="just">
              <a:defRPr/>
            </a:pPr>
            <a:endParaRPr lang="es-ES" sz="2000" dirty="0" smtClean="0">
              <a:solidFill>
                <a:schemeClr val="bg1"/>
              </a:solidFill>
              <a:latin typeface="Arial" pitchFamily="34" charset="0"/>
              <a:cs typeface="Arial" pitchFamily="34" charset="0"/>
            </a:endParaRPr>
          </a:p>
          <a:p>
            <a:pPr algn="just">
              <a:defRPr/>
            </a:pPr>
            <a:r>
              <a:rPr lang="es-ES" sz="2000" dirty="0" smtClean="0">
                <a:solidFill>
                  <a:schemeClr val="bg1"/>
                </a:solidFill>
                <a:latin typeface="Arial" pitchFamily="34" charset="0"/>
                <a:cs typeface="Arial" pitchFamily="34" charset="0"/>
              </a:rPr>
              <a:t>Sin embargo, como presidente de la </a:t>
            </a:r>
            <a:r>
              <a:rPr lang="es-ES" sz="2000" i="1" dirty="0" smtClean="0">
                <a:solidFill>
                  <a:schemeClr val="bg1"/>
                </a:solidFill>
                <a:latin typeface="Arial" pitchFamily="34" charset="0"/>
                <a:cs typeface="Arial" pitchFamily="34" charset="0"/>
              </a:rPr>
              <a:t>Generalidad</a:t>
            </a:r>
            <a:r>
              <a:rPr lang="es-ES" sz="2000" dirty="0" smtClean="0">
                <a:solidFill>
                  <a:schemeClr val="bg1"/>
                </a:solidFill>
                <a:latin typeface="Arial" pitchFamily="34" charset="0"/>
                <a:cs typeface="Arial" pitchFamily="34" charset="0"/>
              </a:rPr>
              <a:t>, </a:t>
            </a:r>
            <a:r>
              <a:rPr lang="es-ES" sz="2000" dirty="0" err="1" smtClean="0">
                <a:solidFill>
                  <a:schemeClr val="bg1"/>
                </a:solidFill>
                <a:latin typeface="Arial" pitchFamily="34" charset="0"/>
                <a:cs typeface="Arial" pitchFamily="34" charset="0"/>
              </a:rPr>
              <a:t>Claris</a:t>
            </a:r>
            <a:r>
              <a:rPr lang="es-ES" sz="2000" dirty="0" smtClean="0">
                <a:solidFill>
                  <a:schemeClr val="bg1"/>
                </a:solidFill>
                <a:latin typeface="Arial" pitchFamily="34" charset="0"/>
                <a:cs typeface="Arial" pitchFamily="34" charset="0"/>
              </a:rPr>
              <a:t> proclamó el 23 de enero </a:t>
            </a:r>
            <a:r>
              <a:rPr lang="es-ES" sz="2000" b="1" i="1" dirty="0" smtClean="0">
                <a:solidFill>
                  <a:schemeClr val="bg1"/>
                </a:solidFill>
                <a:latin typeface="Arial" pitchFamily="34" charset="0"/>
                <a:cs typeface="Arial" pitchFamily="34" charset="0"/>
              </a:rPr>
              <a:t>Conde de Barcelona</a:t>
            </a:r>
            <a:r>
              <a:rPr lang="es-ES" sz="2000" i="1" dirty="0" smtClean="0">
                <a:solidFill>
                  <a:schemeClr val="bg1"/>
                </a:solidFill>
                <a:latin typeface="Arial" pitchFamily="34" charset="0"/>
                <a:cs typeface="Arial" pitchFamily="34" charset="0"/>
              </a:rPr>
              <a:t> </a:t>
            </a:r>
            <a:r>
              <a:rPr lang="es-ES" sz="2000" dirty="0" smtClean="0">
                <a:solidFill>
                  <a:schemeClr val="bg1"/>
                </a:solidFill>
                <a:latin typeface="Arial" pitchFamily="34" charset="0"/>
                <a:cs typeface="Arial" pitchFamily="34" charset="0"/>
              </a:rPr>
              <a:t>al Rey de Francia Luis XIII, entregan-do así el Principado de Cataluña a la soberanía francesa. </a:t>
            </a:r>
          </a:p>
          <a:p>
            <a:pPr algn="just">
              <a:defRPr/>
            </a:pPr>
            <a:endParaRPr lang="es-ES" sz="2000" dirty="0" smtClean="0">
              <a:solidFill>
                <a:schemeClr val="bg1"/>
              </a:solidFill>
              <a:latin typeface="Arial" pitchFamily="34" charset="0"/>
              <a:cs typeface="Arial" pitchFamily="34" charset="0"/>
            </a:endParaRPr>
          </a:p>
          <a:p>
            <a:pPr algn="just">
              <a:defRPr/>
            </a:pPr>
            <a:r>
              <a:rPr lang="es-ES" sz="2000" b="1" dirty="0" smtClean="0">
                <a:solidFill>
                  <a:schemeClr val="bg1"/>
                </a:solidFill>
                <a:latin typeface="Arial" pitchFamily="34" charset="0"/>
                <a:cs typeface="Arial" pitchFamily="34" charset="0"/>
              </a:rPr>
              <a:t>Luis XIII </a:t>
            </a:r>
            <a:r>
              <a:rPr lang="es-ES" sz="2000" dirty="0" smtClean="0">
                <a:solidFill>
                  <a:schemeClr val="bg1"/>
                </a:solidFill>
                <a:latin typeface="Arial" pitchFamily="34" charset="0"/>
                <a:cs typeface="Arial" pitchFamily="34" charset="0"/>
              </a:rPr>
              <a:t>sería sucedido en 1643 por Luis XIV, el famoso “</a:t>
            </a:r>
            <a:r>
              <a:rPr lang="es-ES" sz="2000" i="1" dirty="0" smtClean="0">
                <a:solidFill>
                  <a:schemeClr val="bg1"/>
                </a:solidFill>
                <a:latin typeface="Arial" pitchFamily="34" charset="0"/>
                <a:cs typeface="Arial" pitchFamily="34" charset="0"/>
              </a:rPr>
              <a:t>rey sol</a:t>
            </a:r>
            <a:r>
              <a:rPr lang="es-ES" sz="2000" dirty="0" smtClean="0">
                <a:solidFill>
                  <a:schemeClr val="bg1"/>
                </a:solidFill>
                <a:latin typeface="Arial" pitchFamily="34" charset="0"/>
                <a:cs typeface="Arial" pitchFamily="34" charset="0"/>
              </a:rPr>
              <a:t>”.</a:t>
            </a:r>
            <a:endParaRPr lang="es-VE" sz="2000" b="1" dirty="0" smtClean="0">
              <a:solidFill>
                <a:schemeClr val="accent5">
                  <a:lumMod val="20000"/>
                  <a:lumOff val="80000"/>
                </a:schemeClr>
              </a:solidFill>
              <a:effectLst>
                <a:outerShdw blurRad="38100" dist="38100" dir="2700000" algn="tl">
                  <a:srgbClr val="000000">
                    <a:alpha val="43137"/>
                  </a:srgbClr>
                </a:outerShdw>
              </a:effectLst>
            </a:endParaRPr>
          </a:p>
        </p:txBody>
      </p:sp>
      <p:pic>
        <p:nvPicPr>
          <p:cNvPr id="5124" name="Picture 5" descr="http://www.pedresdegirona.com/Imatges/pau_claris.jpg"/>
          <p:cNvPicPr>
            <a:picLocks noChangeAspect="1" noChangeArrowheads="1"/>
          </p:cNvPicPr>
          <p:nvPr/>
        </p:nvPicPr>
        <p:blipFill>
          <a:blip r:embed="rId3" cstate="print"/>
          <a:srcRect/>
          <a:stretch>
            <a:fillRect/>
          </a:stretch>
        </p:blipFill>
        <p:spPr bwMode="auto">
          <a:xfrm>
            <a:off x="5924550" y="188913"/>
            <a:ext cx="2987675" cy="42767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additive="base">
                                        <p:cTn id="12"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 calcmode="lin" valueType="num">
                                      <p:cBhvr additive="base">
                                        <p:cTn id="1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dministrador\Mis documentos\Para Carpeta de PPS\Templatespps\bkg_trab\trab01-02-pajaritos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Subtítulo"/>
          <p:cNvSpPr>
            <a:spLocks noGrp="1"/>
          </p:cNvSpPr>
          <p:nvPr>
            <p:ph type="subTitle" idx="1"/>
          </p:nvPr>
        </p:nvSpPr>
        <p:spPr>
          <a:xfrm>
            <a:off x="395288" y="3644900"/>
            <a:ext cx="8569325" cy="2952750"/>
          </a:xfrm>
        </p:spPr>
        <p:txBody>
          <a:bodyPr rtlCol="0">
            <a:normAutofit fontScale="92500" lnSpcReduction="20000"/>
          </a:bodyPr>
          <a:lstStyle/>
          <a:p>
            <a:pPr algn="just" eaLnBrk="1" hangingPunct="1">
              <a:defRPr/>
            </a:pPr>
            <a:r>
              <a:rPr lang="es-ES" sz="2200" dirty="0" smtClean="0">
                <a:solidFill>
                  <a:schemeClr val="bg1"/>
                </a:solidFill>
                <a:latin typeface="Arial" pitchFamily="34" charset="0"/>
                <a:cs typeface="Arial" pitchFamily="34" charset="0"/>
              </a:rPr>
              <a:t>Luis XIII -lógicamente- nombró un virrey francés y copó las instituciones catalanas con una administración  de pro-franceses</a:t>
            </a:r>
            <a:r>
              <a:rPr lang="es-ES" sz="2200" dirty="0" smtClean="0">
                <a:latin typeface="Arial" pitchFamily="34" charset="0"/>
                <a:cs typeface="Arial" pitchFamily="34" charset="0"/>
              </a:rPr>
              <a:t>.</a:t>
            </a:r>
            <a:r>
              <a:rPr lang="es-ES" sz="2200" dirty="0" smtClean="0">
                <a:solidFill>
                  <a:schemeClr val="bg1"/>
                </a:solidFill>
                <a:latin typeface="Arial" pitchFamily="34" charset="0"/>
                <a:cs typeface="Arial" pitchFamily="34" charset="0"/>
              </a:rPr>
              <a:t> </a:t>
            </a:r>
          </a:p>
          <a:p>
            <a:pPr algn="just" eaLnBrk="1" hangingPunct="1">
              <a:defRPr/>
            </a:pPr>
            <a:r>
              <a:rPr lang="es-ES" sz="2200" dirty="0" smtClean="0">
                <a:solidFill>
                  <a:schemeClr val="bg1"/>
                </a:solidFill>
                <a:latin typeface="Arial" pitchFamily="34" charset="0"/>
                <a:cs typeface="Arial" pitchFamily="34" charset="0"/>
              </a:rPr>
              <a:t>Los comerciantes franceses, favorecidos por aquel gobierno catalán </a:t>
            </a:r>
            <a:r>
              <a:rPr lang="es-ES" sz="2200" dirty="0" err="1" smtClean="0">
                <a:solidFill>
                  <a:schemeClr val="bg1"/>
                </a:solidFill>
                <a:latin typeface="Arial" pitchFamily="34" charset="0"/>
                <a:cs typeface="Arial" pitchFamily="34" charset="0"/>
              </a:rPr>
              <a:t>profrancés</a:t>
            </a:r>
            <a:r>
              <a:rPr lang="es-ES" sz="2200" dirty="0" smtClean="0">
                <a:solidFill>
                  <a:schemeClr val="bg1"/>
                </a:solidFill>
                <a:latin typeface="Arial" pitchFamily="34" charset="0"/>
                <a:cs typeface="Arial" pitchFamily="34" charset="0"/>
              </a:rPr>
              <a:t>, convirtieron a Cataluña en un nuevo mercado para los productos de Francia. Los catalanes habían descubierto cómo, tras una estela de virreyes franceses, llegaban cantidades inmensas de telas fabricadas por sus colegas (y ahora “compatriotas”) del otro lado de los Pirineos: la competencia les trajo la ruina de sus negocios.</a:t>
            </a:r>
          </a:p>
          <a:p>
            <a:pPr algn="just" eaLnBrk="1" hangingPunct="1">
              <a:defRPr/>
            </a:pPr>
            <a:r>
              <a:rPr lang="es-ES" sz="2200" dirty="0" smtClean="0">
                <a:solidFill>
                  <a:schemeClr val="bg1"/>
                </a:solidFill>
                <a:latin typeface="Arial" pitchFamily="34" charset="0"/>
                <a:cs typeface="Arial" pitchFamily="34" charset="0"/>
              </a:rPr>
              <a:t>Fueron años terribles: la amistad con Francia no trajo ningún beneficio ni al pueblo ni  a la burguesía catalana.  </a:t>
            </a:r>
            <a:r>
              <a:rPr lang="es-ES" sz="2200" b="1" dirty="0" smtClean="0">
                <a:solidFill>
                  <a:schemeClr val="bg1"/>
                </a:solidFill>
                <a:latin typeface="Arial" pitchFamily="34" charset="0"/>
                <a:cs typeface="Arial" pitchFamily="34" charset="0"/>
              </a:rPr>
              <a:t>Los catalanes se separaron de Francia y volvieron a  ESPAÑA</a:t>
            </a:r>
            <a:r>
              <a:rPr lang="es-ES" sz="2200" dirty="0" smtClean="0">
                <a:solidFill>
                  <a:schemeClr val="bg1"/>
                </a:solidFill>
                <a:latin typeface="Arial" pitchFamily="34" charset="0"/>
                <a:cs typeface="Arial" pitchFamily="34" charset="0"/>
              </a:rPr>
              <a:t>.</a:t>
            </a:r>
            <a:endParaRPr lang="es-VE"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2000"/>
                                        <p:tgtEl>
                                          <p:spTgt spid="3">
                                            <p:txEl>
                                              <p:pRg st="0" end="0"/>
                                            </p:txEl>
                                          </p:spTgt>
                                        </p:tgtEl>
                                      </p:cBhvr>
                                    </p:animEffect>
                                  </p:childTnLst>
                                </p:cTn>
                              </p:par>
                            </p:childTnLst>
                          </p:cTn>
                        </p:par>
                        <p:par>
                          <p:cTn id="8" fill="hold">
                            <p:stCondLst>
                              <p:cond delay="2000"/>
                            </p:stCondLst>
                            <p:childTnLst>
                              <p:par>
                                <p:cTn id="9" presetID="16" presetClass="entr" presetSubtype="21"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inVertical)">
                                      <p:cBhvr>
                                        <p:cTn id="11" dur="2000"/>
                                        <p:tgtEl>
                                          <p:spTgt spid="3">
                                            <p:txEl>
                                              <p:pRg st="1" end="1"/>
                                            </p:txEl>
                                          </p:spTgt>
                                        </p:tgtEl>
                                      </p:cBhvr>
                                    </p:animEffect>
                                  </p:childTnLst>
                                </p:cTn>
                              </p:par>
                            </p:childTnLst>
                          </p:cTn>
                        </p:par>
                        <p:par>
                          <p:cTn id="12" fill="hold">
                            <p:stCondLst>
                              <p:cond delay="4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Documentos de Ledamirella\Para Carpeta de PPS\Templatespps\bkg_trab\trab01-03womanflow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Subtítulo"/>
          <p:cNvSpPr>
            <a:spLocks noGrp="1"/>
          </p:cNvSpPr>
          <p:nvPr>
            <p:ph type="subTitle" idx="1"/>
          </p:nvPr>
        </p:nvSpPr>
        <p:spPr>
          <a:xfrm>
            <a:off x="3276600" y="1125538"/>
            <a:ext cx="5722938" cy="4535487"/>
          </a:xfrm>
        </p:spPr>
        <p:txBody>
          <a:bodyPr rtlCol="0">
            <a:noAutofit/>
          </a:bodyPr>
          <a:lstStyle/>
          <a:p>
            <a:pPr algn="just" eaLnBrk="1" fontAlgn="auto" hangingPunct="1">
              <a:spcAft>
                <a:spcPts val="0"/>
              </a:spcAft>
              <a:defRPr/>
            </a:pPr>
            <a:r>
              <a:rPr lang="es-ES" sz="2400" b="1" dirty="0" smtClean="0">
                <a:solidFill>
                  <a:srgbClr val="FFFF00"/>
                </a:solidFill>
                <a:latin typeface="Arial" pitchFamily="34" charset="0"/>
                <a:ea typeface="Times New Roman" pitchFamily="18" charset="0"/>
                <a:cs typeface="Arial" pitchFamily="34" charset="0"/>
              </a:rPr>
              <a:t>1700:  Guerra de Sucesión española:  </a:t>
            </a:r>
            <a:r>
              <a:rPr lang="es-ES" sz="2000" b="1" dirty="0" smtClean="0">
                <a:solidFill>
                  <a:schemeClr val="bg1"/>
                </a:solidFill>
                <a:latin typeface="Arial" pitchFamily="34" charset="0"/>
                <a:ea typeface="Times New Roman" pitchFamily="18" charset="0"/>
                <a:cs typeface="Arial" pitchFamily="34" charset="0"/>
              </a:rPr>
              <a:t>¿El trono para los </a:t>
            </a:r>
            <a:r>
              <a:rPr lang="es-ES" sz="2000" b="1" dirty="0" err="1" smtClean="0">
                <a:solidFill>
                  <a:schemeClr val="bg1"/>
                </a:solidFill>
                <a:latin typeface="Arial" pitchFamily="34" charset="0"/>
                <a:ea typeface="Times New Roman" pitchFamily="18" charset="0"/>
                <a:cs typeface="Arial" pitchFamily="34" charset="0"/>
              </a:rPr>
              <a:t>Austrias</a:t>
            </a:r>
            <a:r>
              <a:rPr lang="es-ES" sz="2000" b="1" dirty="0" smtClean="0">
                <a:solidFill>
                  <a:schemeClr val="bg1"/>
                </a:solidFill>
                <a:latin typeface="Arial" pitchFamily="34" charset="0"/>
                <a:ea typeface="Times New Roman" pitchFamily="18" charset="0"/>
                <a:cs typeface="Arial" pitchFamily="34" charset="0"/>
              </a:rPr>
              <a:t> o para los Borbones?</a:t>
            </a:r>
          </a:p>
          <a:p>
            <a:pPr algn="just" eaLnBrk="1" fontAlgn="auto" hangingPunct="1">
              <a:spcAft>
                <a:spcPts val="0"/>
              </a:spcAft>
              <a:defRPr/>
            </a:pPr>
            <a:endParaRPr lang="es-ES" sz="2000" b="1" dirty="0" smtClean="0">
              <a:solidFill>
                <a:schemeClr val="bg1"/>
              </a:solidFill>
              <a:latin typeface="Arial" pitchFamily="34" charset="0"/>
              <a:ea typeface="Times New Roman" pitchFamily="18" charset="0"/>
              <a:cs typeface="Arial" pitchFamily="34" charset="0"/>
            </a:endParaRPr>
          </a:p>
          <a:p>
            <a:pPr algn="just" eaLnBrk="1" fontAlgn="auto" hangingPunct="1">
              <a:spcAft>
                <a:spcPts val="0"/>
              </a:spcAft>
              <a:defRPr/>
            </a:pPr>
            <a:r>
              <a:rPr lang="es-ES" sz="2000" b="1" dirty="0" smtClean="0">
                <a:solidFill>
                  <a:schemeClr val="tx1"/>
                </a:solidFill>
                <a:latin typeface="Arial" pitchFamily="34" charset="0"/>
                <a:ea typeface="Times New Roman" pitchFamily="18" charset="0"/>
                <a:cs typeface="Arial" pitchFamily="34" charset="0"/>
              </a:rPr>
              <a:t>La extraña “muerte”  de  Rafael de Casanova</a:t>
            </a:r>
            <a:endParaRPr lang="es-ES" sz="900" b="1" dirty="0" smtClean="0">
              <a:solidFill>
                <a:schemeClr val="tx1"/>
              </a:solidFill>
              <a:latin typeface="Arial" pitchFamily="34" charset="0"/>
              <a:ea typeface="Times New Roman" pitchFamily="18" charset="0"/>
              <a:cs typeface="Arial" pitchFamily="34" charset="0"/>
            </a:endParaRPr>
          </a:p>
          <a:p>
            <a:pPr algn="just" eaLnBrk="1" fontAlgn="auto" hangingPunct="1">
              <a:spcAft>
                <a:spcPts val="0"/>
              </a:spcAft>
              <a:defRPr/>
            </a:pPr>
            <a:endParaRPr lang="es-ES" sz="900" dirty="0" smtClean="0">
              <a:solidFill>
                <a:schemeClr val="tx1"/>
              </a:solidFill>
              <a:latin typeface="Arial" pitchFamily="34" charset="0"/>
              <a:cs typeface="Arial" pitchFamily="34" charset="0"/>
            </a:endParaRPr>
          </a:p>
          <a:p>
            <a:pPr algn="just" eaLnBrk="1" fontAlgn="auto" hangingPunct="1">
              <a:spcAft>
                <a:spcPts val="0"/>
              </a:spcAft>
              <a:defRPr/>
            </a:pPr>
            <a:r>
              <a:rPr lang="es-ES" sz="1800" dirty="0" smtClean="0">
                <a:solidFill>
                  <a:schemeClr val="bg1"/>
                </a:solidFill>
                <a:latin typeface="Arial" pitchFamily="34" charset="0"/>
                <a:ea typeface="Times New Roman" pitchFamily="18" charset="0"/>
                <a:cs typeface="Arial" pitchFamily="34" charset="0"/>
              </a:rPr>
              <a:t>Rafael Casanova tuvo un comportamiento heroico, pero no fue un mártir del catalanismo separatista.</a:t>
            </a:r>
          </a:p>
          <a:p>
            <a:pPr algn="just" eaLnBrk="1" fontAlgn="auto" hangingPunct="1">
              <a:spcAft>
                <a:spcPts val="0"/>
              </a:spcAft>
              <a:defRPr/>
            </a:pPr>
            <a:r>
              <a:rPr lang="es-ES" sz="1800" dirty="0" smtClean="0">
                <a:solidFill>
                  <a:schemeClr val="bg1"/>
                </a:solidFill>
                <a:latin typeface="Arial" pitchFamily="34" charset="0"/>
                <a:ea typeface="Times New Roman" pitchFamily="18" charset="0"/>
                <a:cs typeface="Arial" pitchFamily="34" charset="0"/>
              </a:rPr>
              <a:t>Este </a:t>
            </a:r>
            <a:r>
              <a:rPr lang="es-ES" sz="1800" i="1" dirty="0" smtClean="0">
                <a:solidFill>
                  <a:schemeClr val="bg1"/>
                </a:solidFill>
                <a:latin typeface="Arial" pitchFamily="34" charset="0"/>
                <a:ea typeface="Times New Roman" pitchFamily="18" charset="0"/>
                <a:cs typeface="Arial" pitchFamily="34" charset="0"/>
              </a:rPr>
              <a:t>conseller en cap,</a:t>
            </a:r>
            <a:r>
              <a:rPr lang="es-ES" sz="1800" dirty="0" smtClean="0">
                <a:solidFill>
                  <a:schemeClr val="bg1"/>
                </a:solidFill>
                <a:latin typeface="Arial" pitchFamily="34" charset="0"/>
                <a:ea typeface="Times New Roman" pitchFamily="18" charset="0"/>
                <a:cs typeface="Arial" pitchFamily="34" charset="0"/>
              </a:rPr>
              <a:t> cuya muerte heroica en defensa de Cataluña se ha exaltado tantas veces desde la mitología separatista, realmente </a:t>
            </a:r>
            <a:r>
              <a:rPr lang="es-ES" sz="1800" b="1" dirty="0" smtClean="0">
                <a:solidFill>
                  <a:schemeClr val="bg1"/>
                </a:solidFill>
                <a:latin typeface="Arial" pitchFamily="34" charset="0"/>
                <a:ea typeface="Times New Roman" pitchFamily="18" charset="0"/>
                <a:cs typeface="Arial" pitchFamily="34" charset="0"/>
              </a:rPr>
              <a:t>no murió </a:t>
            </a:r>
            <a:r>
              <a:rPr lang="es-ES" sz="1800" dirty="0" smtClean="0">
                <a:solidFill>
                  <a:schemeClr val="bg1"/>
                </a:solidFill>
                <a:latin typeface="Arial" pitchFamily="34" charset="0"/>
                <a:ea typeface="Times New Roman" pitchFamily="18" charset="0"/>
                <a:cs typeface="Arial" pitchFamily="34" charset="0"/>
              </a:rPr>
              <a:t>entregando su vida por la defensa de las instituciones catalanas </a:t>
            </a:r>
            <a:r>
              <a:rPr lang="es-ES" sz="1800" b="1" dirty="0" smtClean="0">
                <a:solidFill>
                  <a:schemeClr val="bg1"/>
                </a:solidFill>
                <a:latin typeface="Arial" pitchFamily="34" charset="0"/>
                <a:ea typeface="Times New Roman" pitchFamily="18" charset="0"/>
                <a:cs typeface="Arial" pitchFamily="34" charset="0"/>
              </a:rPr>
              <a:t>contra</a:t>
            </a:r>
            <a:r>
              <a:rPr lang="es-ES" sz="1800" dirty="0" smtClean="0">
                <a:solidFill>
                  <a:schemeClr val="bg1"/>
                </a:solidFill>
                <a:latin typeface="Arial" pitchFamily="34" charset="0"/>
                <a:ea typeface="Times New Roman" pitchFamily="18" charset="0"/>
                <a:cs typeface="Arial" pitchFamily="34" charset="0"/>
              </a:rPr>
              <a:t>  España, sino </a:t>
            </a:r>
            <a:r>
              <a:rPr lang="es-ES" sz="1800" b="1" dirty="0" smtClean="0">
                <a:solidFill>
                  <a:srgbClr val="FFFF00"/>
                </a:solidFill>
                <a:latin typeface="Arial" pitchFamily="34" charset="0"/>
                <a:ea typeface="Times New Roman" pitchFamily="18" charset="0"/>
                <a:cs typeface="Arial" pitchFamily="34" charset="0"/>
              </a:rPr>
              <a:t>por</a:t>
            </a:r>
            <a:r>
              <a:rPr lang="es-ES" sz="1800" dirty="0" smtClean="0">
                <a:solidFill>
                  <a:srgbClr val="FFFF00"/>
                </a:solidFill>
                <a:latin typeface="Arial" pitchFamily="34" charset="0"/>
                <a:ea typeface="Times New Roman" pitchFamily="18" charset="0"/>
                <a:cs typeface="Arial" pitchFamily="34" charset="0"/>
              </a:rPr>
              <a:t> España</a:t>
            </a:r>
            <a:r>
              <a:rPr lang="es-ES" sz="1800" dirty="0" smtClean="0">
                <a:solidFill>
                  <a:schemeClr val="bg1"/>
                </a:solidFill>
                <a:latin typeface="Arial" pitchFamily="34" charset="0"/>
                <a:ea typeface="Times New Roman" pitchFamily="18" charset="0"/>
                <a:cs typeface="Arial" pitchFamily="34" charset="0"/>
              </a:rPr>
              <a:t>.</a:t>
            </a:r>
            <a:endParaRPr lang="es-VE" sz="2000" b="1" dirty="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2000"/>
                                        <p:tgtEl>
                                          <p:spTgt spid="3">
                                            <p:txEl>
                                              <p:pRg st="4" end="4"/>
                                            </p:txEl>
                                          </p:spTgt>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grandesbatallas.es/objetos/DIADA%20DINASTIAS%20AUSTRIAS%20Y%20BORBONES.jpg"/>
          <p:cNvPicPr>
            <a:picLocks noChangeAspect="1" noChangeArrowheads="1"/>
          </p:cNvPicPr>
          <p:nvPr/>
        </p:nvPicPr>
        <p:blipFill>
          <a:blip r:embed="rId2" cstate="print"/>
          <a:srcRect/>
          <a:stretch>
            <a:fillRect/>
          </a:stretch>
        </p:blipFill>
        <p:spPr bwMode="auto">
          <a:xfrm>
            <a:off x="107950" y="188913"/>
            <a:ext cx="8943975" cy="6408737"/>
          </a:xfrm>
          <a:prstGeom prst="rect">
            <a:avLst/>
          </a:prstGeom>
          <a:solidFill>
            <a:srgbClr val="FFFF00"/>
          </a:solidFill>
          <a:ln w="9525">
            <a:noFill/>
            <a:miter lim="800000"/>
            <a:headEnd/>
            <a:tailEnd/>
          </a:ln>
          <a:effectLst>
            <a:outerShdw blurRad="50800" dist="50800" dir="5400000" algn="ctr" rotWithShape="0">
              <a:srgbClr val="000000">
                <a:alpha val="0"/>
              </a:srgbClr>
            </a:outerShdw>
          </a:effectLst>
        </p:spPr>
      </p:pic>
      <p:sp>
        <p:nvSpPr>
          <p:cNvPr id="3" name="2 Elipse"/>
          <p:cNvSpPr/>
          <p:nvPr/>
        </p:nvSpPr>
        <p:spPr>
          <a:xfrm>
            <a:off x="2051050" y="4149725"/>
            <a:ext cx="1441450" cy="1295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sp>
        <p:nvSpPr>
          <p:cNvPr id="4" name="3 Elipse"/>
          <p:cNvSpPr/>
          <p:nvPr/>
        </p:nvSpPr>
        <p:spPr>
          <a:xfrm>
            <a:off x="7451725" y="4076700"/>
            <a:ext cx="1441450" cy="12969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spTree>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dministrador\Mis documentos\Para Carpeta de PPS\Templatespps\bkg_trab\trab01-04-floresyvela.jpg"/>
          <p:cNvPicPr>
            <a:picLocks noChangeAspect="1" noChangeArrowheads="1"/>
          </p:cNvPicPr>
          <p:nvPr/>
        </p:nvPicPr>
        <p:blipFill>
          <a:blip r:embed="rId2" cstate="print">
            <a:lum bright="20000"/>
          </a:blip>
          <a:srcRect/>
          <a:stretch>
            <a:fillRect/>
          </a:stretch>
        </p:blipFill>
        <p:spPr bwMode="auto">
          <a:xfrm>
            <a:off x="-973138" y="-458788"/>
            <a:ext cx="10369551" cy="9199563"/>
          </a:xfrm>
          <a:prstGeom prst="rect">
            <a:avLst/>
          </a:prstGeom>
          <a:noFill/>
          <a:ln w="9525">
            <a:noFill/>
            <a:miter lim="800000"/>
            <a:headEnd/>
            <a:tailEnd/>
          </a:ln>
        </p:spPr>
      </p:pic>
      <p:pic>
        <p:nvPicPr>
          <p:cNvPr id="9219" name="Picture 2" descr="http://upload.wikimedia.org/wikipedia/commons/f/fe/Sitio-barcelona-11-septiembre-1714.jpg"/>
          <p:cNvPicPr>
            <a:picLocks noChangeAspect="1" noChangeArrowheads="1"/>
          </p:cNvPicPr>
          <p:nvPr/>
        </p:nvPicPr>
        <p:blipFill>
          <a:blip r:embed="rId3" cstate="print"/>
          <a:srcRect/>
          <a:stretch>
            <a:fillRect/>
          </a:stretch>
        </p:blipFill>
        <p:spPr bwMode="auto">
          <a:xfrm>
            <a:off x="0" y="-26988"/>
            <a:ext cx="9161463" cy="5111751"/>
          </a:xfrm>
          <a:prstGeom prst="rect">
            <a:avLst/>
          </a:prstGeom>
          <a:noFill/>
          <a:ln w="9525">
            <a:noFill/>
            <a:miter lim="800000"/>
            <a:headEnd/>
            <a:tailEnd/>
          </a:ln>
        </p:spPr>
      </p:pic>
      <p:sp>
        <p:nvSpPr>
          <p:cNvPr id="4" name="3 CuadroTexto"/>
          <p:cNvSpPr txBox="1"/>
          <p:nvPr/>
        </p:nvSpPr>
        <p:spPr>
          <a:xfrm>
            <a:off x="3419475" y="5013325"/>
            <a:ext cx="5689600" cy="1908175"/>
          </a:xfrm>
          <a:prstGeom prst="rect">
            <a:avLst/>
          </a:prstGeom>
          <a:noFill/>
        </p:spPr>
        <p:txBody>
          <a:bodyPr>
            <a:spAutoFit/>
          </a:bodyPr>
          <a:lstStyle/>
          <a:p>
            <a:pPr algn="just">
              <a:defRPr/>
            </a:pPr>
            <a:r>
              <a:rPr lang="es-ES" dirty="0">
                <a:solidFill>
                  <a:schemeClr val="bg1"/>
                </a:solidFill>
                <a:latin typeface="+mj-lt"/>
              </a:rPr>
              <a:t>El asalto de Barcelona por las tropas borbónicas  del Duque de </a:t>
            </a:r>
            <a:r>
              <a:rPr lang="es-ES" dirty="0" err="1">
                <a:solidFill>
                  <a:schemeClr val="bg1"/>
                </a:solidFill>
                <a:latin typeface="+mj-lt"/>
              </a:rPr>
              <a:t>Berwick</a:t>
            </a:r>
            <a:r>
              <a:rPr lang="es-ES" dirty="0">
                <a:solidFill>
                  <a:schemeClr val="bg1"/>
                </a:solidFill>
                <a:latin typeface="+mj-lt"/>
              </a:rPr>
              <a:t>  se produjo el  </a:t>
            </a:r>
            <a:r>
              <a:rPr lang="es-ES" b="1" dirty="0">
                <a:solidFill>
                  <a:schemeClr val="bg1"/>
                </a:solidFill>
                <a:latin typeface="+mj-lt"/>
              </a:rPr>
              <a:t>11 de septiembre de 1714</a:t>
            </a:r>
            <a:r>
              <a:rPr lang="es-ES" dirty="0">
                <a:solidFill>
                  <a:schemeClr val="bg1"/>
                </a:solidFill>
                <a:latin typeface="+mj-lt"/>
              </a:rPr>
              <a:t>. </a:t>
            </a:r>
          </a:p>
          <a:p>
            <a:pPr algn="just">
              <a:defRPr/>
            </a:pPr>
            <a:r>
              <a:rPr lang="es-ES" dirty="0">
                <a:solidFill>
                  <a:schemeClr val="bg1"/>
                </a:solidFill>
                <a:latin typeface="+mj-lt"/>
              </a:rPr>
              <a:t> </a:t>
            </a:r>
            <a:r>
              <a:rPr lang="es-ES" sz="1600" dirty="0">
                <a:latin typeface="+mj-lt"/>
              </a:rPr>
              <a:t>Los diputados de los  </a:t>
            </a:r>
            <a:r>
              <a:rPr lang="es-ES" sz="1600" b="1" i="1" dirty="0">
                <a:latin typeface="+mj-lt"/>
              </a:rPr>
              <a:t>Tres Comunes de Barcelona </a:t>
            </a:r>
            <a:r>
              <a:rPr lang="es-ES" sz="1600" dirty="0">
                <a:latin typeface="+mj-lt"/>
              </a:rPr>
              <a:t>dirían en su bando: …“</a:t>
            </a:r>
            <a:r>
              <a:rPr lang="es-ES" sz="1600" i="1" dirty="0">
                <a:latin typeface="+mj-lt"/>
              </a:rPr>
              <a:t>atendiendo que la deplorable infelicidad de esta ciudad, en la que hoy reside la libertad de todo el Principado y de toda España, está expuesta al último extremo, de someterse a una entera esclavitud”… </a:t>
            </a:r>
            <a:endParaRPr lang="es-ES_tradnl" sz="1600" i="1" dirty="0">
              <a:solidFill>
                <a:schemeClr val="bg1"/>
              </a:solidFill>
              <a:latin typeface="+mj-lt"/>
            </a:endParaRPr>
          </a:p>
        </p:txBody>
      </p:sp>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dministrador\Mis documentos\Para Carpeta de PPS\Templatespps\bkg_trab\trab01-04-floresyvela.jpg"/>
          <p:cNvPicPr>
            <a:picLocks noChangeAspect="1" noChangeArrowheads="1"/>
          </p:cNvPicPr>
          <p:nvPr/>
        </p:nvPicPr>
        <p:blipFill>
          <a:blip r:embed="rId2" cstate="print"/>
          <a:srcRect/>
          <a:stretch>
            <a:fillRect/>
          </a:stretch>
        </p:blipFill>
        <p:spPr bwMode="auto">
          <a:xfrm>
            <a:off x="0" y="-892175"/>
            <a:ext cx="9144000" cy="7723188"/>
          </a:xfrm>
          <a:prstGeom prst="rect">
            <a:avLst/>
          </a:prstGeom>
          <a:noFill/>
          <a:ln w="9525">
            <a:noFill/>
            <a:miter lim="800000"/>
            <a:headEnd/>
            <a:tailEnd/>
          </a:ln>
        </p:spPr>
      </p:pic>
      <p:sp>
        <p:nvSpPr>
          <p:cNvPr id="3" name="2 Rectángulo"/>
          <p:cNvSpPr/>
          <p:nvPr/>
        </p:nvSpPr>
        <p:spPr>
          <a:xfrm>
            <a:off x="250825" y="227013"/>
            <a:ext cx="8497888" cy="2554287"/>
          </a:xfrm>
          <a:prstGeom prst="rect">
            <a:avLst/>
          </a:prstGeom>
        </p:spPr>
        <p:txBody>
          <a:bodyPr>
            <a:spAutoFit/>
          </a:bodyPr>
          <a:lstStyle/>
          <a:p>
            <a:pPr algn="just" fontAlgn="auto">
              <a:spcAft>
                <a:spcPts val="0"/>
              </a:spcAft>
              <a:defRPr/>
            </a:pPr>
            <a:r>
              <a:rPr lang="es-ES" sz="2000" dirty="0">
                <a:solidFill>
                  <a:schemeClr val="bg1"/>
                </a:solidFill>
                <a:latin typeface="Arial" pitchFamily="34" charset="0"/>
                <a:ea typeface="Calibri" pitchFamily="34" charset="0"/>
                <a:cs typeface="Arial" pitchFamily="34" charset="0"/>
              </a:rPr>
              <a:t>En efecto, avisado por su general Antonio de Villarroel de los problemas para resistir, el </a:t>
            </a:r>
            <a:r>
              <a:rPr lang="es-ES" sz="2000" i="1" dirty="0" err="1">
                <a:solidFill>
                  <a:schemeClr val="bg1"/>
                </a:solidFill>
                <a:latin typeface="Arial" pitchFamily="34" charset="0"/>
                <a:ea typeface="Calibri" pitchFamily="34" charset="0"/>
                <a:cs typeface="Arial" pitchFamily="34" charset="0"/>
              </a:rPr>
              <a:t>conseller</a:t>
            </a:r>
            <a:r>
              <a:rPr lang="es-ES" sz="2000" i="1" dirty="0">
                <a:solidFill>
                  <a:schemeClr val="bg1"/>
                </a:solidFill>
                <a:latin typeface="Arial" pitchFamily="34" charset="0"/>
                <a:ea typeface="Calibri" pitchFamily="34" charset="0"/>
                <a:cs typeface="Arial" pitchFamily="34" charset="0"/>
              </a:rPr>
              <a:t> en </a:t>
            </a:r>
            <a:r>
              <a:rPr lang="es-ES" sz="2000" i="1" dirty="0" err="1">
                <a:solidFill>
                  <a:schemeClr val="bg1"/>
                </a:solidFill>
                <a:latin typeface="Arial" pitchFamily="34" charset="0"/>
                <a:ea typeface="Calibri" pitchFamily="34" charset="0"/>
                <a:cs typeface="Arial" pitchFamily="34" charset="0"/>
              </a:rPr>
              <a:t>cap</a:t>
            </a:r>
            <a:r>
              <a:rPr lang="es-ES" sz="2000" i="1" dirty="0">
                <a:solidFill>
                  <a:schemeClr val="bg1"/>
                </a:solidFill>
                <a:latin typeface="Arial" pitchFamily="34" charset="0"/>
                <a:ea typeface="Calibri" pitchFamily="34" charset="0"/>
                <a:cs typeface="Arial" pitchFamily="34" charset="0"/>
              </a:rPr>
              <a:t> </a:t>
            </a:r>
            <a:r>
              <a:rPr lang="es-ES" sz="2000" dirty="0">
                <a:solidFill>
                  <a:schemeClr val="bg1"/>
                </a:solidFill>
                <a:latin typeface="Arial" pitchFamily="34" charset="0"/>
                <a:ea typeface="Calibri" pitchFamily="34" charset="0"/>
                <a:cs typeface="Arial" pitchFamily="34" charset="0"/>
              </a:rPr>
              <a:t>se presentó aquel día en las murallas de Barcelona con el estandarte de Santa Eulalia, la santa patrona venerada por  los barceloneses. </a:t>
            </a:r>
          </a:p>
          <a:p>
            <a:pPr algn="just" fontAlgn="auto">
              <a:spcAft>
                <a:spcPts val="0"/>
              </a:spcAft>
              <a:defRPr/>
            </a:pPr>
            <a:r>
              <a:rPr lang="es-ES" sz="2000" dirty="0">
                <a:solidFill>
                  <a:schemeClr val="bg1"/>
                </a:solidFill>
                <a:latin typeface="Arial" pitchFamily="34" charset="0"/>
                <a:ea typeface="Calibri" pitchFamily="34" charset="0"/>
                <a:cs typeface="Arial" pitchFamily="34" charset="0"/>
              </a:rPr>
              <a:t>Allí dio  ánimos a los defensores con aquel famoso </a:t>
            </a:r>
            <a:r>
              <a:rPr lang="es-ES" sz="2000" i="1" dirty="0">
                <a:solidFill>
                  <a:schemeClr val="bg1"/>
                </a:solidFill>
                <a:latin typeface="Arial" pitchFamily="34" charset="0"/>
                <a:ea typeface="Calibri" pitchFamily="34" charset="0"/>
                <a:cs typeface="Arial" pitchFamily="34" charset="0"/>
              </a:rPr>
              <a:t>bando,</a:t>
            </a:r>
            <a:r>
              <a:rPr lang="es-ES" sz="2000" dirty="0">
                <a:solidFill>
                  <a:schemeClr val="bg1"/>
                </a:solidFill>
                <a:latin typeface="Arial" pitchFamily="34" charset="0"/>
                <a:ea typeface="Calibri" pitchFamily="34" charset="0"/>
                <a:cs typeface="Arial" pitchFamily="34" charset="0"/>
              </a:rPr>
              <a:t> nítido y lleno de</a:t>
            </a:r>
            <a:r>
              <a:rPr lang="es-ES" sz="2000" dirty="0">
                <a:latin typeface="Arial" pitchFamily="34" charset="0"/>
                <a:ea typeface="Calibri" pitchFamily="34" charset="0"/>
                <a:cs typeface="Arial" pitchFamily="34" charset="0"/>
              </a:rPr>
              <a:t> </a:t>
            </a:r>
            <a:r>
              <a:rPr lang="es-ES" sz="2000" dirty="0">
                <a:solidFill>
                  <a:schemeClr val="bg1"/>
                </a:solidFill>
                <a:latin typeface="Arial" pitchFamily="34" charset="0"/>
                <a:ea typeface="Calibri" pitchFamily="34" charset="0"/>
                <a:cs typeface="Arial" pitchFamily="34" charset="0"/>
              </a:rPr>
              <a:t>patriotismo español, en el que afirmaba que los catalanes debían jugarse la vida por </a:t>
            </a:r>
            <a:r>
              <a:rPr lang="es-ES" sz="2000" b="1" dirty="0">
                <a:solidFill>
                  <a:schemeClr val="bg1"/>
                </a:solidFill>
                <a:latin typeface="Arial" pitchFamily="34" charset="0"/>
                <a:ea typeface="Calibri" pitchFamily="34" charset="0"/>
                <a:cs typeface="Arial" pitchFamily="34" charset="0"/>
              </a:rPr>
              <a:t>Carlos de Habsburgo</a:t>
            </a:r>
            <a:r>
              <a:rPr lang="es-ES" sz="2000" dirty="0">
                <a:solidFill>
                  <a:schemeClr val="bg1"/>
                </a:solidFill>
                <a:latin typeface="Arial" pitchFamily="34" charset="0"/>
                <a:ea typeface="Calibri" pitchFamily="34" charset="0"/>
                <a:cs typeface="Arial" pitchFamily="34" charset="0"/>
              </a:rPr>
              <a:t>, al que consideraban el legítimo Rey de España:</a:t>
            </a:r>
            <a:endParaRPr lang="es-VE" b="1" dirty="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pic>
        <p:nvPicPr>
          <p:cNvPr id="10244" name="Picture 9" descr="http://www.11setembre1714.org/imatges/personatges/casanova-comes-rafael.jpg"/>
          <p:cNvPicPr>
            <a:picLocks noChangeAspect="1" noChangeArrowheads="1"/>
          </p:cNvPicPr>
          <p:nvPr/>
        </p:nvPicPr>
        <p:blipFill>
          <a:blip r:embed="rId3" cstate="print">
            <a:lum bright="-10000" contrast="20000"/>
          </a:blip>
          <a:srcRect/>
          <a:stretch>
            <a:fillRect/>
          </a:stretch>
        </p:blipFill>
        <p:spPr bwMode="auto">
          <a:xfrm>
            <a:off x="6588125" y="2708275"/>
            <a:ext cx="2246313" cy="465137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1266" name="Picture 2" descr="C:\Documents and Settings\Administrador\Mis documentos\Para Carpeta de PPS\Templatespps\bkg_trab\trab01-02-rosasrosadas.jpg"/>
          <p:cNvPicPr>
            <a:picLocks noChangeAspect="1" noChangeArrowheads="1"/>
          </p:cNvPicPr>
          <p:nvPr/>
        </p:nvPicPr>
        <p:blipFill>
          <a:blip r:embed="rId2" cstate="print"/>
          <a:srcRect/>
          <a:stretch>
            <a:fillRect/>
          </a:stretch>
        </p:blipFill>
        <p:spPr bwMode="auto">
          <a:xfrm>
            <a:off x="0" y="-26988"/>
            <a:ext cx="9144000" cy="6858001"/>
          </a:xfrm>
          <a:prstGeom prst="rect">
            <a:avLst/>
          </a:prstGeom>
          <a:noFill/>
          <a:ln w="9525">
            <a:noFill/>
            <a:miter lim="800000"/>
            <a:headEnd/>
            <a:tailEnd/>
          </a:ln>
        </p:spPr>
      </p:pic>
      <p:sp>
        <p:nvSpPr>
          <p:cNvPr id="3" name="2 Subtítulo"/>
          <p:cNvSpPr>
            <a:spLocks noGrp="1"/>
          </p:cNvSpPr>
          <p:nvPr>
            <p:ph type="subTitle" idx="1"/>
          </p:nvPr>
        </p:nvSpPr>
        <p:spPr>
          <a:xfrm>
            <a:off x="3059113" y="2492375"/>
            <a:ext cx="5976937" cy="4392613"/>
          </a:xfrm>
        </p:spPr>
        <p:txBody>
          <a:bodyPr rtlCol="0">
            <a:noAutofit/>
          </a:bodyPr>
          <a:lstStyle/>
          <a:p>
            <a:pPr algn="just" eaLnBrk="1" fontAlgn="auto" hangingPunct="1">
              <a:spcBef>
                <a:spcPts val="800"/>
              </a:spcBef>
              <a:spcAft>
                <a:spcPts val="0"/>
              </a:spcAft>
              <a:defRPr/>
            </a:pPr>
            <a:r>
              <a:rPr lang="es-ES" sz="2200" i="1" dirty="0" smtClean="0">
                <a:solidFill>
                  <a:schemeClr val="bg1"/>
                </a:solidFill>
                <a:latin typeface="Arial" pitchFamily="34" charset="0"/>
                <a:ea typeface="Calibri" pitchFamily="34" charset="0"/>
                <a:cs typeface="Arial" pitchFamily="34" charset="0"/>
              </a:rPr>
              <a:t>“Señores, hijos y hermanos: hoy es el día en que se han de acordar del valor y acciones que en todos tiempos ha ejecutado nuestra Nación. No diga la </a:t>
            </a:r>
            <a:r>
              <a:rPr lang="es-ES" sz="2200" i="1" dirty="0" smtClean="0">
                <a:solidFill>
                  <a:schemeClr val="bg1"/>
                </a:solidFill>
                <a:latin typeface="Arial" pitchFamily="34" charset="0"/>
                <a:cs typeface="Arial" pitchFamily="34" charset="0"/>
              </a:rPr>
              <a:t>malicia o la envidia que no somos dignos de ser catalanes e hijos legítimos de nuestros mayores. </a:t>
            </a:r>
          </a:p>
          <a:p>
            <a:pPr algn="just" eaLnBrk="1" fontAlgn="auto" hangingPunct="1">
              <a:spcBef>
                <a:spcPts val="800"/>
              </a:spcBef>
              <a:spcAft>
                <a:spcPts val="0"/>
              </a:spcAft>
              <a:defRPr/>
            </a:pPr>
            <a:r>
              <a:rPr lang="es-ES" sz="2200" i="1" dirty="0" smtClean="0">
                <a:solidFill>
                  <a:schemeClr val="bg1"/>
                </a:solidFill>
                <a:latin typeface="Arial" pitchFamily="34" charset="0"/>
                <a:cs typeface="Arial" pitchFamily="34" charset="0"/>
              </a:rPr>
              <a:t>Por nosotros y </a:t>
            </a:r>
            <a:r>
              <a:rPr lang="es-ES" sz="2200" b="1" i="1" u="sng" dirty="0" smtClean="0">
                <a:solidFill>
                  <a:schemeClr val="bg1"/>
                </a:solidFill>
                <a:latin typeface="Arial" pitchFamily="34" charset="0"/>
                <a:cs typeface="Arial" pitchFamily="34" charset="0"/>
              </a:rPr>
              <a:t>por la nación española</a:t>
            </a:r>
            <a:r>
              <a:rPr lang="es-ES" sz="2200" b="1" i="1" dirty="0" smtClean="0">
                <a:solidFill>
                  <a:schemeClr val="bg1"/>
                </a:solidFill>
                <a:latin typeface="Arial" pitchFamily="34" charset="0"/>
                <a:cs typeface="Arial" pitchFamily="34" charset="0"/>
              </a:rPr>
              <a:t> </a:t>
            </a:r>
            <a:r>
              <a:rPr lang="es-ES" sz="2200" i="1" dirty="0" smtClean="0">
                <a:solidFill>
                  <a:schemeClr val="bg1"/>
                </a:solidFill>
                <a:latin typeface="Arial" pitchFamily="34" charset="0"/>
                <a:cs typeface="Arial" pitchFamily="34" charset="0"/>
              </a:rPr>
              <a:t>peleamos</a:t>
            </a:r>
            <a:r>
              <a:rPr lang="es-ES" sz="2200" b="1" i="1" dirty="0" smtClean="0">
                <a:solidFill>
                  <a:schemeClr val="bg1"/>
                </a:solidFill>
                <a:latin typeface="Arial" pitchFamily="34" charset="0"/>
                <a:cs typeface="Arial" pitchFamily="34" charset="0"/>
              </a:rPr>
              <a:t>.</a:t>
            </a:r>
            <a:r>
              <a:rPr lang="es-ES" sz="2200" i="1" dirty="0" smtClean="0">
                <a:solidFill>
                  <a:schemeClr val="bg1"/>
                </a:solidFill>
                <a:latin typeface="Arial" pitchFamily="34" charset="0"/>
                <a:cs typeface="Arial" pitchFamily="34" charset="0"/>
              </a:rPr>
              <a:t> 	</a:t>
            </a:r>
          </a:p>
          <a:p>
            <a:pPr algn="just" eaLnBrk="1" fontAlgn="auto" hangingPunct="1">
              <a:spcBef>
                <a:spcPts val="800"/>
              </a:spcBef>
              <a:spcAft>
                <a:spcPts val="0"/>
              </a:spcAft>
              <a:defRPr/>
            </a:pPr>
            <a:r>
              <a:rPr lang="es-ES" sz="2200" i="1" dirty="0" smtClean="0">
                <a:solidFill>
                  <a:schemeClr val="bg1"/>
                </a:solidFill>
                <a:latin typeface="Arial" pitchFamily="34" charset="0"/>
                <a:cs typeface="Arial" pitchFamily="34" charset="0"/>
              </a:rPr>
              <a:t>Hoy es el día de morir o vencer. Y no será la primera vez que con gloria inmortal fuera poblada de nuevo esta ciudad defendiendo su rey,  la fe de su religión  y sus privilegios”.</a:t>
            </a:r>
            <a:endParaRPr lang="es-VE" sz="2000" b="1" dirty="0">
              <a:solidFill>
                <a:schemeClr val="accent5">
                  <a:lumMod val="20000"/>
                  <a:lumOff val="80000"/>
                </a:schemeClr>
              </a:solidFill>
              <a:effectLst>
                <a:outerShdw blurRad="38100" dist="38100" dir="2700000" algn="tl">
                  <a:srgbClr val="000000">
                    <a:alpha val="43137"/>
                  </a:srgbClr>
                </a:outerShdw>
              </a:effectLst>
            </a:endParaRPr>
          </a:p>
        </p:txBody>
      </p:sp>
      <p:pic>
        <p:nvPicPr>
          <p:cNvPr id="11268" name="Picture 5" descr="http://2.bp.blogspot.com/-sxG322_BoX4/Tbg-RQXem4I/AAAAAAAABtg/_xvazde4VYw/s1600/1714_Casanova_%2526_Co.jpg"/>
          <p:cNvPicPr>
            <a:picLocks noChangeAspect="1" noChangeArrowheads="1"/>
          </p:cNvPicPr>
          <p:nvPr/>
        </p:nvPicPr>
        <p:blipFill>
          <a:blip r:embed="rId3" cstate="print">
            <a:lum bright="6000" contrast="10000"/>
          </a:blip>
          <a:srcRect/>
          <a:stretch>
            <a:fillRect/>
          </a:stretch>
        </p:blipFill>
        <p:spPr bwMode="auto">
          <a:xfrm>
            <a:off x="0" y="2098675"/>
            <a:ext cx="2987675" cy="47593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3">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advAuto="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290" name="Picture 2" descr="C:\Documents and Settings\Administrador\Mis documentos\Para Carpeta de PPS\Templatespps\bkg_trab\trab01-04-puente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Subtítulo"/>
          <p:cNvSpPr>
            <a:spLocks noGrp="1"/>
          </p:cNvSpPr>
          <p:nvPr>
            <p:ph type="subTitle" idx="1"/>
          </p:nvPr>
        </p:nvSpPr>
        <p:spPr>
          <a:xfrm>
            <a:off x="468313" y="260350"/>
            <a:ext cx="8280400" cy="2952750"/>
          </a:xfrm>
        </p:spPr>
        <p:txBody>
          <a:bodyPr rtlCol="0">
            <a:normAutofit/>
          </a:bodyPr>
          <a:lstStyle/>
          <a:p>
            <a:pPr algn="just" eaLnBrk="1" fontAlgn="auto" hangingPunct="1">
              <a:spcBef>
                <a:spcPts val="1200"/>
              </a:spcBef>
              <a:spcAft>
                <a:spcPts val="0"/>
              </a:spcAft>
              <a:defRPr/>
            </a:pPr>
            <a:r>
              <a:rPr lang="es-ES" sz="2000" dirty="0" smtClean="0">
                <a:solidFill>
                  <a:schemeClr val="bg1"/>
                </a:solidFill>
                <a:latin typeface="Arial" pitchFamily="34" charset="0"/>
                <a:ea typeface="Calibri" pitchFamily="34" charset="0"/>
                <a:cs typeface="Arial" pitchFamily="34" charset="0"/>
              </a:rPr>
              <a:t>Después de recibir un balazo en el muslo fue trasladado al colegio de La Merced, donde fue atendido. </a:t>
            </a:r>
          </a:p>
          <a:p>
            <a:pPr algn="just" eaLnBrk="1" fontAlgn="auto" hangingPunct="1">
              <a:spcBef>
                <a:spcPts val="1200"/>
              </a:spcBef>
              <a:spcAft>
                <a:spcPts val="0"/>
              </a:spcAft>
              <a:defRPr/>
            </a:pPr>
            <a:r>
              <a:rPr lang="es-ES" sz="2000" dirty="0" smtClean="0">
                <a:solidFill>
                  <a:schemeClr val="bg1"/>
                </a:solidFill>
                <a:latin typeface="Arial" pitchFamily="34" charset="0"/>
                <a:ea typeface="Calibri" pitchFamily="34" charset="0"/>
                <a:cs typeface="Arial" pitchFamily="34" charset="0"/>
              </a:rPr>
              <a:t>Tras caer Barcelona en manos de las tropas de Felipe V, quemó los archivos, falsificó el certificado de su defunción y delegó la rendición en otro consejero.</a:t>
            </a:r>
          </a:p>
          <a:p>
            <a:pPr algn="just" eaLnBrk="1" fontAlgn="auto" hangingPunct="1">
              <a:spcBef>
                <a:spcPts val="1200"/>
              </a:spcBef>
              <a:spcAft>
                <a:spcPts val="0"/>
              </a:spcAft>
              <a:defRPr/>
            </a:pPr>
            <a:r>
              <a:rPr lang="es-ES" sz="2000" dirty="0" smtClean="0">
                <a:solidFill>
                  <a:schemeClr val="bg1"/>
                </a:solidFill>
                <a:latin typeface="Arial" pitchFamily="34" charset="0"/>
                <a:ea typeface="Calibri" pitchFamily="34" charset="0"/>
                <a:cs typeface="Arial" pitchFamily="34" charset="0"/>
              </a:rPr>
              <a:t>Tan sólo dos días más tarde de ser herido, logró escapar disfrazado de fraile del cerco de Barcelona y refugiarse en casa de su hijastro en Sant Boi de Llobregat.</a:t>
            </a:r>
            <a:endParaRPr lang="es-VE" sz="2000" b="1" dirty="0">
              <a:solidFill>
                <a:schemeClr val="accent5">
                  <a:lumMod val="20000"/>
                  <a:lumOff val="80000"/>
                </a:schemeClr>
              </a:solidFill>
              <a:effectLst>
                <a:outerShdw blurRad="38100" dist="38100" dir="2700000" algn="tl">
                  <a:srgbClr val="000000">
                    <a:alpha val="43137"/>
                  </a:srgbClr>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3">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advAuto="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0242" name="Picture 2" descr="C:\Documents and Settings\Administrador\Mis documentos\Para Carpeta de PPS\Templatespps\bkg_trab\trab01-03-butterfliesflying.jpg"/>
          <p:cNvPicPr>
            <a:picLocks noChangeAspect="1" noChangeArrowheads="1"/>
          </p:cNvPicPr>
          <p:nvPr/>
        </p:nvPicPr>
        <p:blipFill>
          <a:blip r:embed="rId2" cstate="print"/>
          <a:srcRect/>
          <a:stretch>
            <a:fillRect/>
          </a:stretch>
        </p:blipFill>
        <p:spPr bwMode="auto">
          <a:xfrm>
            <a:off x="-25400" y="-9525"/>
            <a:ext cx="9144000" cy="6858000"/>
          </a:xfrm>
          <a:prstGeom prst="rect">
            <a:avLst/>
          </a:prstGeom>
          <a:solidFill>
            <a:schemeClr val="accent5">
              <a:lumMod val="60000"/>
              <a:lumOff val="40000"/>
            </a:schemeClr>
          </a:solidFill>
          <a:ln w="9525">
            <a:noFill/>
            <a:miter lim="800000"/>
            <a:headEnd/>
            <a:tailEnd/>
          </a:ln>
        </p:spPr>
      </p:pic>
      <p:sp>
        <p:nvSpPr>
          <p:cNvPr id="2" name="1 Título"/>
          <p:cNvSpPr>
            <a:spLocks noGrp="1"/>
          </p:cNvSpPr>
          <p:nvPr>
            <p:ph type="ctrTitle"/>
          </p:nvPr>
        </p:nvSpPr>
        <p:spPr>
          <a:xfrm>
            <a:off x="3923928" y="476251"/>
            <a:ext cx="4751761" cy="2448694"/>
          </a:xfrm>
        </p:spPr>
        <p:txBody>
          <a:bodyPr rtlCol="0">
            <a:noAutofit/>
          </a:bodyPr>
          <a:lstStyle/>
          <a:p>
            <a:pPr algn="just" eaLnBrk="1" fontAlgn="auto" hangingPunct="1">
              <a:spcAft>
                <a:spcPts val="0"/>
              </a:spcAft>
              <a:defRPr/>
            </a:pPr>
            <a:r>
              <a:rPr lang="es-ES" sz="2000" dirty="0" smtClean="0">
                <a:solidFill>
                  <a:schemeClr val="bg1"/>
                </a:solidFill>
                <a:latin typeface="Arial" pitchFamily="34" charset="0"/>
                <a:ea typeface="Calibri" pitchFamily="34" charset="0"/>
                <a:cs typeface="Arial" pitchFamily="34" charset="0"/>
              </a:rPr>
              <a:t>En 1719 fue amnistiado por Felipe V, a quien juró acatamiento (el pragmatismo clásico catalán). Luego volvió a  ejercer como abogado hasta retirarse en 1737. 				</a:t>
            </a:r>
            <a:br>
              <a:rPr lang="es-ES" sz="2000" dirty="0" smtClean="0">
                <a:solidFill>
                  <a:schemeClr val="bg1"/>
                </a:solidFill>
                <a:latin typeface="Arial" pitchFamily="34" charset="0"/>
                <a:ea typeface="Calibri" pitchFamily="34" charset="0"/>
                <a:cs typeface="Arial" pitchFamily="34" charset="0"/>
              </a:rPr>
            </a:br>
            <a:r>
              <a:rPr lang="es-ES" sz="2000" dirty="0" smtClean="0">
                <a:solidFill>
                  <a:schemeClr val="bg1"/>
                </a:solidFill>
                <a:latin typeface="Arial" pitchFamily="34" charset="0"/>
                <a:ea typeface="Calibri" pitchFamily="34" charset="0"/>
                <a:cs typeface="Arial" pitchFamily="34" charset="0"/>
              </a:rPr>
              <a:t>Murió en </a:t>
            </a:r>
            <a:r>
              <a:rPr lang="es-ES" sz="2000" dirty="0" err="1" smtClean="0">
                <a:solidFill>
                  <a:schemeClr val="bg1"/>
                </a:solidFill>
                <a:latin typeface="Arial" pitchFamily="34" charset="0"/>
                <a:ea typeface="Calibri" pitchFamily="34" charset="0"/>
                <a:cs typeface="Arial" pitchFamily="34" charset="0"/>
              </a:rPr>
              <a:t>Sant</a:t>
            </a:r>
            <a:r>
              <a:rPr lang="es-ES" sz="2000" dirty="0" smtClean="0">
                <a:solidFill>
                  <a:schemeClr val="bg1"/>
                </a:solidFill>
                <a:latin typeface="Arial" pitchFamily="34" charset="0"/>
                <a:ea typeface="Calibri" pitchFamily="34" charset="0"/>
                <a:cs typeface="Arial" pitchFamily="34" charset="0"/>
              </a:rPr>
              <a:t> </a:t>
            </a:r>
            <a:r>
              <a:rPr lang="es-ES" sz="2000" dirty="0" err="1" smtClean="0">
                <a:solidFill>
                  <a:schemeClr val="bg1"/>
                </a:solidFill>
                <a:latin typeface="Arial" pitchFamily="34" charset="0"/>
                <a:ea typeface="Calibri" pitchFamily="34" charset="0"/>
                <a:cs typeface="Arial" pitchFamily="34" charset="0"/>
              </a:rPr>
              <a:t>Boí</a:t>
            </a:r>
            <a:r>
              <a:rPr lang="es-ES" sz="2000" dirty="0" smtClean="0">
                <a:solidFill>
                  <a:schemeClr val="bg1"/>
                </a:solidFill>
                <a:latin typeface="Arial" pitchFamily="34" charset="0"/>
                <a:ea typeface="Calibri" pitchFamily="34" charset="0"/>
                <a:cs typeface="Arial" pitchFamily="34" charset="0"/>
              </a:rPr>
              <a:t> de Llobregat en el año 1743 a la edad de 83 años.  Un “mártir” realmente  longevo.</a:t>
            </a:r>
            <a:endParaRPr lang="es-VE" sz="2400" b="1" i="1" dirty="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3.bp.blogspot.com/-3xqnp4GkGPc/UISxh7gmbZI/AAAAAAAAICA/i1Gv41_eabk/s640/estrellas+w.jpg">
            <a:hlinkClick r:id="rId2"/>
          </p:cNvPr>
          <p:cNvPicPr>
            <a:picLocks noChangeAspect="1" noChangeArrowheads="1"/>
          </p:cNvPicPr>
          <p:nvPr/>
        </p:nvPicPr>
        <p:blipFill>
          <a:blip r:embed="rId3" cstate="print"/>
          <a:srcRect/>
          <a:stretch>
            <a:fillRect/>
          </a:stretch>
        </p:blipFill>
        <p:spPr bwMode="auto">
          <a:xfrm>
            <a:off x="-3175" y="0"/>
            <a:ext cx="9147175" cy="7118350"/>
          </a:xfrm>
          <a:prstGeom prst="rect">
            <a:avLst/>
          </a:prstGeom>
          <a:noFill/>
          <a:ln w="9525">
            <a:noFill/>
            <a:miter lim="800000"/>
            <a:headEnd/>
            <a:tailEnd/>
          </a:ln>
        </p:spPr>
      </p:pic>
      <p:sp>
        <p:nvSpPr>
          <p:cNvPr id="14339" name="2 Rectángulo"/>
          <p:cNvSpPr>
            <a:spLocks noChangeArrowheads="1"/>
          </p:cNvSpPr>
          <p:nvPr/>
        </p:nvSpPr>
        <p:spPr bwMode="auto">
          <a:xfrm>
            <a:off x="3132138" y="4292600"/>
            <a:ext cx="5459412" cy="2246313"/>
          </a:xfrm>
          <a:prstGeom prst="rect">
            <a:avLst/>
          </a:prstGeom>
          <a:noFill/>
          <a:ln w="9525">
            <a:noFill/>
            <a:miter lim="800000"/>
            <a:headEnd/>
            <a:tailEnd/>
          </a:ln>
        </p:spPr>
        <p:txBody>
          <a:bodyPr>
            <a:spAutoFit/>
          </a:bodyPr>
          <a:lstStyle/>
          <a:p>
            <a:pPr algn="just"/>
            <a:r>
              <a:rPr lang="es-ES" sz="2000">
                <a:solidFill>
                  <a:schemeClr val="bg1"/>
                </a:solidFill>
              </a:rPr>
              <a:t>Conmemorando </a:t>
            </a:r>
            <a:r>
              <a:rPr lang="es-ES" sz="2000" b="1" i="1">
                <a:solidFill>
                  <a:schemeClr val="bg1"/>
                </a:solidFill>
              </a:rPr>
              <a:t>La Diada </a:t>
            </a:r>
            <a:r>
              <a:rPr lang="es-ES" sz="2000">
                <a:solidFill>
                  <a:schemeClr val="bg1"/>
                </a:solidFill>
              </a:rPr>
              <a:t>de Cataluña, el 11 de septiembre se realiza todos los años en Barcelona una ofrenda floral presentándolo como “</a:t>
            </a:r>
            <a:r>
              <a:rPr lang="es-ES" sz="2000" u="sng">
                <a:solidFill>
                  <a:schemeClr val="bg1"/>
                </a:solidFill>
              </a:rPr>
              <a:t>mártir de la caída de Barcelona</a:t>
            </a:r>
            <a:r>
              <a:rPr lang="es-ES" sz="2000">
                <a:solidFill>
                  <a:schemeClr val="bg1"/>
                </a:solidFill>
              </a:rPr>
              <a:t>”, cuando en realidad moriría veintinueve años más tarde en su domicilio en Sant Boi tras recibir el perdón real.</a:t>
            </a:r>
          </a:p>
        </p:txBody>
      </p:sp>
      <p:pic>
        <p:nvPicPr>
          <p:cNvPr id="14340" name="Picture 5" descr="http://www.diarioya.es/store/pronuncia-discurso-institucional-diada-Cataluna_TINIMA20120910_0043_18.jpg"/>
          <p:cNvPicPr>
            <a:picLocks noChangeAspect="1" noChangeArrowheads="1"/>
          </p:cNvPicPr>
          <p:nvPr/>
        </p:nvPicPr>
        <p:blipFill>
          <a:blip r:embed="rId4" cstate="print"/>
          <a:srcRect/>
          <a:stretch>
            <a:fillRect/>
          </a:stretch>
        </p:blipFill>
        <p:spPr bwMode="auto">
          <a:xfrm>
            <a:off x="4140200" y="620713"/>
            <a:ext cx="4459288" cy="250348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Onze de Setembre de 1714.Antoni Estruch. Any 1909. 250x400cm. Propietat d'Obra Social Caixa Sabadell"/>
          <p:cNvPicPr>
            <a:picLocks noChangeAspect="1" noChangeArrowheads="1"/>
          </p:cNvPicPr>
          <p:nvPr/>
        </p:nvPicPr>
        <p:blipFill>
          <a:blip r:embed="rId2" cstate="print"/>
          <a:srcRect/>
          <a:stretch>
            <a:fillRect/>
          </a:stretch>
        </p:blipFill>
        <p:spPr bwMode="auto">
          <a:xfrm>
            <a:off x="0" y="287338"/>
            <a:ext cx="9163050" cy="6597650"/>
          </a:xfrm>
          <a:prstGeom prst="rect">
            <a:avLst/>
          </a:prstGeom>
          <a:noFill/>
          <a:ln w="9525">
            <a:noFill/>
            <a:miter lim="800000"/>
            <a:headEnd/>
            <a:tailEnd/>
          </a:ln>
        </p:spPr>
      </p:pic>
      <p:sp>
        <p:nvSpPr>
          <p:cNvPr id="15363" name="2 CuadroTexto"/>
          <p:cNvSpPr txBox="1">
            <a:spLocks noChangeArrowheads="1"/>
          </p:cNvSpPr>
          <p:nvPr/>
        </p:nvSpPr>
        <p:spPr bwMode="auto">
          <a:xfrm>
            <a:off x="0" y="0"/>
            <a:ext cx="9144000" cy="646113"/>
          </a:xfrm>
          <a:prstGeom prst="rect">
            <a:avLst/>
          </a:prstGeom>
          <a:noFill/>
          <a:ln w="9525">
            <a:noFill/>
            <a:miter lim="800000"/>
            <a:headEnd/>
            <a:tailEnd/>
          </a:ln>
        </p:spPr>
        <p:txBody>
          <a:bodyPr>
            <a:spAutoFit/>
          </a:bodyPr>
          <a:lstStyle/>
          <a:p>
            <a:pPr algn="just"/>
            <a:r>
              <a:rPr lang="es-ES" b="1">
                <a:solidFill>
                  <a:schemeClr val="bg1"/>
                </a:solidFill>
              </a:rPr>
              <a:t>Así se creó entonces el mito y engaño por artistas;  ahora lo hacen los llamados  “historiadores”.    </a:t>
            </a:r>
            <a:r>
              <a:rPr lang="es-ES" sz="1400" b="1">
                <a:solidFill>
                  <a:schemeClr val="bg1"/>
                </a:solidFill>
              </a:rPr>
              <a:t>C</a:t>
            </a:r>
            <a:r>
              <a:rPr lang="es-ES_tradnl" sz="1400">
                <a:solidFill>
                  <a:schemeClr val="bg1"/>
                </a:solidFill>
              </a:rPr>
              <a:t>uadro  de  Antoni Estruch i Bros (1872 -1957):  “muerte” de Casanova  </a:t>
            </a:r>
            <a:endParaRPr lang="es-ES_tradnl" sz="1400" b="1">
              <a:solidFill>
                <a:schemeClr val="bg1"/>
              </a:solidFill>
            </a:endParaRPr>
          </a:p>
        </p:txBody>
      </p:sp>
      <p:cxnSp>
        <p:nvCxnSpPr>
          <p:cNvPr id="5" name="4 Conector recto de flecha"/>
          <p:cNvCxnSpPr/>
          <p:nvPr/>
        </p:nvCxnSpPr>
        <p:spPr>
          <a:xfrm flipH="1">
            <a:off x="5867400" y="620713"/>
            <a:ext cx="288925" cy="1728787"/>
          </a:xfrm>
          <a:prstGeom prst="straightConnector1">
            <a:avLst/>
          </a:prstGeom>
          <a:ln w="6350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http://www.ningo.com.ar/images/ninfa.jpg"/>
          <p:cNvPicPr>
            <a:picLocks noChangeAspect="1" noChangeArrowheads="1"/>
          </p:cNvPicPr>
          <p:nvPr/>
        </p:nvPicPr>
        <p:blipFill>
          <a:blip r:embed="rId2" cstate="print"/>
          <a:srcRect/>
          <a:stretch>
            <a:fillRect/>
          </a:stretch>
        </p:blipFill>
        <p:spPr bwMode="auto">
          <a:xfrm>
            <a:off x="0" y="-387350"/>
            <a:ext cx="9144000" cy="7777163"/>
          </a:xfrm>
          <a:prstGeom prst="rect">
            <a:avLst/>
          </a:prstGeom>
          <a:noFill/>
          <a:ln w="9525">
            <a:noFill/>
            <a:miter lim="800000"/>
            <a:headEnd/>
            <a:tailEnd/>
          </a:ln>
        </p:spPr>
      </p:pic>
      <p:sp>
        <p:nvSpPr>
          <p:cNvPr id="4" name="3 CuadroTexto"/>
          <p:cNvSpPr txBox="1"/>
          <p:nvPr/>
        </p:nvSpPr>
        <p:spPr>
          <a:xfrm>
            <a:off x="323850" y="188913"/>
            <a:ext cx="8640763" cy="2524125"/>
          </a:xfrm>
          <a:prstGeom prst="rect">
            <a:avLst/>
          </a:prstGeom>
          <a:noFill/>
        </p:spPr>
        <p:txBody>
          <a:bodyPr>
            <a:spAutoFit/>
          </a:bodyPr>
          <a:lstStyle/>
          <a:p>
            <a:pPr algn="just">
              <a:defRPr/>
            </a:pPr>
            <a:r>
              <a:rPr lang="es-ES" sz="2000" dirty="0">
                <a:solidFill>
                  <a:schemeClr val="bg1"/>
                </a:solidFill>
                <a:latin typeface="Arial" pitchFamily="34" charset="0"/>
                <a:ea typeface="Calibri" pitchFamily="34" charset="0"/>
                <a:cs typeface="Arial" pitchFamily="34" charset="0"/>
              </a:rPr>
              <a:t>Casanova fue un burgués de Barcelona y un patriota español que en un momento crítico de la Historia de España, </a:t>
            </a:r>
            <a:r>
              <a:rPr lang="es-ES" sz="2000" b="1" dirty="0">
                <a:solidFill>
                  <a:schemeClr val="bg1"/>
                </a:solidFill>
                <a:latin typeface="Arial" pitchFamily="34" charset="0"/>
                <a:ea typeface="Calibri" pitchFamily="34" charset="0"/>
                <a:cs typeface="Arial" pitchFamily="34" charset="0"/>
              </a:rPr>
              <a:t>defendió Barcelona en nombre de  España</a:t>
            </a:r>
            <a:r>
              <a:rPr lang="es-ES" sz="2000" dirty="0">
                <a:solidFill>
                  <a:schemeClr val="bg1"/>
                </a:solidFill>
                <a:latin typeface="Arial" pitchFamily="34" charset="0"/>
                <a:ea typeface="Calibri" pitchFamily="34" charset="0"/>
                <a:cs typeface="Arial" pitchFamily="34" charset="0"/>
              </a:rPr>
              <a:t>. </a:t>
            </a:r>
          </a:p>
          <a:p>
            <a:pPr algn="just">
              <a:defRPr/>
            </a:pPr>
            <a:endParaRPr lang="es-ES" sz="2000" dirty="0">
              <a:solidFill>
                <a:schemeClr val="bg1"/>
              </a:solidFill>
              <a:latin typeface="Arial" pitchFamily="34" charset="0"/>
              <a:ea typeface="Calibri" pitchFamily="34" charset="0"/>
              <a:cs typeface="Arial" pitchFamily="34" charset="0"/>
            </a:endParaRPr>
          </a:p>
          <a:p>
            <a:pPr algn="just">
              <a:defRPr/>
            </a:pPr>
            <a:r>
              <a:rPr lang="es-ES" sz="2000" b="1" dirty="0">
                <a:solidFill>
                  <a:schemeClr val="bg1"/>
                </a:solidFill>
                <a:latin typeface="Arial" pitchFamily="34" charset="0"/>
                <a:cs typeface="Arial" pitchFamily="34" charset="0"/>
              </a:rPr>
              <a:t>Pilar Paloma de Casanova y Barón</a:t>
            </a:r>
            <a:r>
              <a:rPr lang="es-ES" sz="2000" dirty="0">
                <a:solidFill>
                  <a:schemeClr val="bg1"/>
                </a:solidFill>
                <a:latin typeface="Arial" pitchFamily="34" charset="0"/>
                <a:cs typeface="Arial" pitchFamily="34" charset="0"/>
              </a:rPr>
              <a:t>, descendiente de Rafael de Casanova,  ha hablado de su antepasado y reivindica su "</a:t>
            </a:r>
            <a:r>
              <a:rPr lang="es-ES" sz="2000" b="1" dirty="0">
                <a:solidFill>
                  <a:schemeClr val="bg1"/>
                </a:solidFill>
                <a:latin typeface="Arial" pitchFamily="34" charset="0"/>
                <a:cs typeface="Arial" pitchFamily="34" charset="0"/>
              </a:rPr>
              <a:t>patriotismo</a:t>
            </a:r>
            <a:r>
              <a:rPr lang="es-ES" sz="2000" dirty="0">
                <a:solidFill>
                  <a:schemeClr val="bg1"/>
                </a:solidFill>
                <a:latin typeface="Arial" pitchFamily="34" charset="0"/>
                <a:cs typeface="Arial" pitchFamily="34" charset="0"/>
              </a:rPr>
              <a:t>" y "</a:t>
            </a:r>
            <a:r>
              <a:rPr lang="es-ES" sz="2000" b="1" dirty="0">
                <a:solidFill>
                  <a:schemeClr val="bg1"/>
                </a:solidFill>
                <a:latin typeface="Arial" pitchFamily="34" charset="0"/>
                <a:cs typeface="Arial" pitchFamily="34" charset="0"/>
              </a:rPr>
              <a:t>españolidad</a:t>
            </a:r>
            <a:r>
              <a:rPr lang="es-ES" sz="2000" dirty="0">
                <a:solidFill>
                  <a:schemeClr val="bg1"/>
                </a:solidFill>
                <a:latin typeface="Arial" pitchFamily="34" charset="0"/>
                <a:cs typeface="Arial" pitchFamily="34" charset="0"/>
              </a:rPr>
              <a:t>" frente a los que ahora quieren "</a:t>
            </a:r>
            <a:r>
              <a:rPr lang="es-ES" sz="2000" i="1" dirty="0">
                <a:solidFill>
                  <a:schemeClr val="bg1"/>
                </a:solidFill>
                <a:latin typeface="Arial" pitchFamily="34" charset="0"/>
                <a:cs typeface="Arial" pitchFamily="34" charset="0"/>
              </a:rPr>
              <a:t>adulterar la Historia</a:t>
            </a:r>
            <a:r>
              <a:rPr lang="es-ES" sz="2000" dirty="0">
                <a:solidFill>
                  <a:schemeClr val="bg1"/>
                </a:solidFill>
                <a:latin typeface="Arial" pitchFamily="34" charset="0"/>
                <a:cs typeface="Arial" pitchFamily="34" charset="0"/>
              </a:rPr>
              <a:t>”.</a:t>
            </a:r>
          </a:p>
          <a:p>
            <a:pPr>
              <a:defRPr/>
            </a:pPr>
            <a:endParaRPr lang="es-ES" dirty="0">
              <a:solidFill>
                <a:schemeClr val="bg1"/>
              </a:solidFill>
              <a:latin typeface="+mn-lt"/>
              <a:cs typeface="+mn-cs"/>
            </a:endParaRPr>
          </a:p>
        </p:txBody>
      </p:sp>
    </p:spTree>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bp2.blogger.com/_yD6sgAteAVM/RpvZQaUEbwI/AAAAAAAAACE/8hhAD3nMSnU/s320/hada_estrella.jpg"/>
          <p:cNvPicPr>
            <a:picLocks noChangeAspect="1" noChangeArrowheads="1"/>
          </p:cNvPicPr>
          <p:nvPr/>
        </p:nvPicPr>
        <p:blipFill>
          <a:blip r:embed="rId2" cstate="print"/>
          <a:srcRect/>
          <a:stretch>
            <a:fillRect/>
          </a:stretch>
        </p:blipFill>
        <p:spPr bwMode="auto">
          <a:xfrm>
            <a:off x="0" y="-531813"/>
            <a:ext cx="9144000" cy="7993063"/>
          </a:xfrm>
          <a:prstGeom prst="rect">
            <a:avLst/>
          </a:prstGeom>
          <a:noFill/>
          <a:ln w="9525">
            <a:noFill/>
            <a:miter lim="800000"/>
            <a:headEnd/>
            <a:tailEnd/>
          </a:ln>
        </p:spPr>
      </p:pic>
      <p:sp>
        <p:nvSpPr>
          <p:cNvPr id="4" name="3 Rectángulo"/>
          <p:cNvSpPr/>
          <p:nvPr/>
        </p:nvSpPr>
        <p:spPr>
          <a:xfrm>
            <a:off x="1112838" y="2967038"/>
            <a:ext cx="185737" cy="923925"/>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a:defRPr/>
            </a:pPr>
            <a:endParaRPr lang="es-ES" sz="5400" b="1" dirty="0">
              <a:ln w="50800"/>
              <a:solidFill>
                <a:schemeClr val="bg1">
                  <a:shade val="50000"/>
                </a:schemeClr>
              </a:solidFill>
              <a:cs typeface="+mn-cs"/>
            </a:endParaRPr>
          </a:p>
        </p:txBody>
      </p:sp>
      <p:sp>
        <p:nvSpPr>
          <p:cNvPr id="5" name="4 Rectángulo"/>
          <p:cNvSpPr/>
          <p:nvPr/>
        </p:nvSpPr>
        <p:spPr>
          <a:xfrm>
            <a:off x="1093788" y="2967038"/>
            <a:ext cx="185737" cy="923925"/>
          </a:xfrm>
          <a:prstGeom prst="rect">
            <a:avLst/>
          </a:prstGeom>
          <a:noFill/>
        </p:spPr>
        <p:txBody>
          <a:bodyPr wrap="none">
            <a:spAutoFit/>
          </a:bodyPr>
          <a:lstStyle/>
          <a:p>
            <a:pPr algn="ctr">
              <a:defRPr/>
            </a:pPr>
            <a:endParaRPr lang="es-E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cs"/>
            </a:endParaRPr>
          </a:p>
        </p:txBody>
      </p:sp>
      <p:sp>
        <p:nvSpPr>
          <p:cNvPr id="6" name="5 Rectángulo"/>
          <p:cNvSpPr/>
          <p:nvPr/>
        </p:nvSpPr>
        <p:spPr>
          <a:xfrm>
            <a:off x="1835696" y="332656"/>
            <a:ext cx="6955750" cy="3631763"/>
          </a:xfrm>
          <a:prstGeom prst="rect">
            <a:avLst/>
          </a:prstGeom>
          <a:noFill/>
        </p:spPr>
        <p:txBody>
          <a:bodyPr>
            <a:spAutoFit/>
          </a:bodyPr>
          <a:lstStyle/>
          <a:p>
            <a:pPr algn="r">
              <a:defRPr/>
            </a:pPr>
            <a:r>
              <a:rPr lang="es-ES" sz="4400" b="1" i="1" dirty="0">
                <a:ln w="17780" cmpd="sng">
                  <a:solidFill>
                    <a:srgbClr val="FFFFFF"/>
                  </a:solidFill>
                  <a:prstDash val="solid"/>
                  <a:miter lim="800000"/>
                </a:ln>
                <a:solidFill>
                  <a:srgbClr val="FF0000"/>
                </a:solidFill>
                <a:effectLst>
                  <a:outerShdw blurRad="50800" algn="tl" rotWithShape="0">
                    <a:srgbClr val="000000"/>
                  </a:outerShdw>
                </a:effectLst>
                <a:cs typeface="+mn-cs"/>
              </a:rPr>
              <a:t>Segunda separación</a:t>
            </a:r>
          </a:p>
          <a:p>
            <a:pPr algn="r">
              <a:defRPr/>
            </a:pPr>
            <a:r>
              <a:rPr lang="es-ES" sz="4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lt"/>
                <a:cs typeface="+mn-cs"/>
              </a:rPr>
              <a:t>21 de febrero de </a:t>
            </a:r>
            <a:r>
              <a:rPr lang="es-ES" sz="4400" b="1" dirty="0">
                <a:ln w="17780" cmpd="sng">
                  <a:solidFill>
                    <a:srgbClr val="FFFFFF"/>
                  </a:solidFill>
                  <a:prstDash val="solid"/>
                  <a:miter lim="800000"/>
                </a:ln>
                <a:solidFill>
                  <a:srgbClr val="FF0000"/>
                </a:solidFill>
                <a:effectLst>
                  <a:outerShdw blurRad="50800" algn="tl" rotWithShape="0">
                    <a:srgbClr val="000000"/>
                  </a:outerShdw>
                </a:effectLst>
                <a:latin typeface="+mn-lt"/>
                <a:cs typeface="+mn-cs"/>
              </a:rPr>
              <a:t>1873</a:t>
            </a:r>
            <a:r>
              <a:rPr lang="es-ES" sz="4400" b="1" dirty="0">
                <a:ln w="17780" cmpd="sng">
                  <a:solidFill>
                    <a:srgbClr val="FFFFFF"/>
                  </a:solidFill>
                  <a:prstDash val="solid"/>
                  <a:miter lim="800000"/>
                </a:ln>
                <a:effectLst>
                  <a:outerShdw blurRad="50800" algn="tl" rotWithShape="0">
                    <a:srgbClr val="000000"/>
                  </a:outerShdw>
                </a:effectLst>
                <a:latin typeface="+mn-lt"/>
                <a:cs typeface="+mn-cs"/>
              </a:rPr>
              <a:t>.</a:t>
            </a:r>
            <a:endParaRPr lang="es-ES" sz="4400" b="1" dirty="0">
              <a:ln w="17780" cmpd="sng">
                <a:solidFill>
                  <a:srgbClr val="FFFFFF"/>
                </a:solidFill>
                <a:prstDash val="solid"/>
                <a:miter lim="800000"/>
              </a:ln>
              <a:solidFill>
                <a:srgbClr val="FF0000"/>
              </a:solidFill>
              <a:effectLst>
                <a:outerShdw blurRad="50800" algn="tl" rotWithShape="0">
                  <a:srgbClr val="000000"/>
                </a:outerShdw>
              </a:effectLst>
              <a:latin typeface="+mn-lt"/>
              <a:cs typeface="+mn-cs"/>
            </a:endParaRPr>
          </a:p>
          <a:p>
            <a:pPr algn="ctr">
              <a:defRPr/>
            </a:pPr>
            <a:endParaRPr lang="es-ES" sz="4400" b="1" dirty="0">
              <a:ln w="17780" cmpd="sng">
                <a:solidFill>
                  <a:srgbClr val="FFFFFF"/>
                </a:solidFill>
                <a:prstDash val="solid"/>
                <a:miter lim="800000"/>
              </a:ln>
              <a:solidFill>
                <a:srgbClr val="FF0000"/>
              </a:solidFill>
              <a:effectLst>
                <a:outerShdw blurRad="50800" algn="tl" rotWithShape="0">
                  <a:srgbClr val="000000"/>
                </a:outerShdw>
              </a:effectLst>
              <a:latin typeface="+mn-lt"/>
              <a:cs typeface="+mn-cs"/>
            </a:endParaRPr>
          </a:p>
          <a:p>
            <a:pPr algn="just">
              <a:defRPr/>
            </a:pPr>
            <a:r>
              <a:rPr lang="es-ES" sz="4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lt"/>
                <a:cs typeface="+mn-cs"/>
              </a:rPr>
              <a:t>Duración:  </a:t>
            </a:r>
            <a:r>
              <a:rPr lang="es-ES" sz="4400" b="1" u="sng"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lt"/>
                <a:cs typeface="+mn-cs"/>
              </a:rPr>
              <a:t>6 meses</a:t>
            </a:r>
          </a:p>
          <a:p>
            <a:pPr algn="ctr">
              <a:defRPr/>
            </a:pPr>
            <a:endParaRPr lang="es-ES" sz="54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mn-cs"/>
            </a:endParaRPr>
          </a:p>
        </p:txBody>
      </p:sp>
      <p:sp>
        <p:nvSpPr>
          <p:cNvPr id="7" name="6 Rectángulo"/>
          <p:cNvSpPr/>
          <p:nvPr/>
        </p:nvSpPr>
        <p:spPr>
          <a:xfrm>
            <a:off x="1093788" y="2136775"/>
            <a:ext cx="185737" cy="922338"/>
          </a:xfrm>
          <a:prstGeom prst="rect">
            <a:avLst/>
          </a:prstGeom>
          <a:noFill/>
        </p:spPr>
        <p:txBody>
          <a:bodyPr wrap="none">
            <a:spAutoFit/>
          </a:bodyPr>
          <a:lstStyle/>
          <a:p>
            <a:pPr algn="ctr">
              <a:defRPr/>
            </a:pPr>
            <a:endParaRPr lang="es-E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cs"/>
            </a:endParaRPr>
          </a:p>
        </p:txBody>
      </p:sp>
    </p:spTree>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us.123rf.com/400wm/400/400/oksanika/oksanika1005/oksanika100500003/6976857-patron-de-flor-magica-con-hadas-sobre-el-fondo-azul.jpg">
            <a:hlinkClick r:id="rId2"/>
          </p:cNvPr>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8435" name="2 CuadroTexto"/>
          <p:cNvSpPr txBox="1">
            <a:spLocks noChangeArrowheads="1"/>
          </p:cNvSpPr>
          <p:nvPr/>
        </p:nvSpPr>
        <p:spPr bwMode="auto">
          <a:xfrm>
            <a:off x="395288" y="357188"/>
            <a:ext cx="8424862" cy="1631950"/>
          </a:xfrm>
          <a:prstGeom prst="rect">
            <a:avLst/>
          </a:prstGeom>
          <a:noFill/>
          <a:ln w="9525">
            <a:noFill/>
            <a:miter lim="800000"/>
            <a:headEnd/>
            <a:tailEnd/>
          </a:ln>
        </p:spPr>
        <p:txBody>
          <a:bodyPr>
            <a:spAutoFit/>
          </a:bodyPr>
          <a:lstStyle/>
          <a:p>
            <a:pPr indent="449263" algn="just"/>
            <a:r>
              <a:rPr lang="es-ES" sz="2000">
                <a:solidFill>
                  <a:srgbClr val="0000FF"/>
                </a:solidFill>
              </a:rPr>
              <a:t>Tras la “</a:t>
            </a:r>
            <a:r>
              <a:rPr lang="es-ES" sz="2000" i="1">
                <a:solidFill>
                  <a:srgbClr val="0000FF"/>
                </a:solidFill>
              </a:rPr>
              <a:t>Gloriosa</a:t>
            </a:r>
            <a:r>
              <a:rPr lang="es-ES" sz="2000">
                <a:solidFill>
                  <a:srgbClr val="0000FF"/>
                </a:solidFill>
              </a:rPr>
              <a:t>” (la revolución que en 1868 destronó a Isabel II), el efímero reinado de Amadeo I, y la proclamación de la </a:t>
            </a:r>
            <a:r>
              <a:rPr lang="es-ES" sz="2000" b="1">
                <a:solidFill>
                  <a:srgbClr val="0000FF"/>
                </a:solidFill>
              </a:rPr>
              <a:t>I República española</a:t>
            </a:r>
            <a:r>
              <a:rPr lang="es-ES" sz="2000">
                <a:solidFill>
                  <a:srgbClr val="0000FF"/>
                </a:solidFill>
              </a:rPr>
              <a:t>,  el 21 febrero de 1873 se produce un </a:t>
            </a:r>
            <a:r>
              <a:rPr lang="es-ES" sz="2000" b="1">
                <a:solidFill>
                  <a:srgbClr val="0000FF"/>
                </a:solidFill>
              </a:rPr>
              <a:t>mot</a:t>
            </a:r>
            <a:r>
              <a:rPr lang="es-ES" sz="2000" b="1">
                <a:solidFill>
                  <a:srgbClr val="0000FF"/>
                </a:solidFill>
                <a:latin typeface="Calibri" pitchFamily="34" charset="0"/>
              </a:rPr>
              <a:t>í</a:t>
            </a:r>
            <a:r>
              <a:rPr lang="es-ES" sz="2000" b="1">
                <a:solidFill>
                  <a:srgbClr val="0000FF"/>
                </a:solidFill>
              </a:rPr>
              <a:t>n federalista </a:t>
            </a:r>
            <a:r>
              <a:rPr lang="es-ES" sz="2000">
                <a:solidFill>
                  <a:srgbClr val="0000FF"/>
                </a:solidFill>
              </a:rPr>
              <a:t>en Barcelona, proclamando el </a:t>
            </a:r>
            <a:r>
              <a:rPr lang="es-ES" sz="2000" i="1">
                <a:solidFill>
                  <a:srgbClr val="0000FF"/>
                </a:solidFill>
              </a:rPr>
              <a:t>Estado Catalán </a:t>
            </a:r>
            <a:r>
              <a:rPr lang="es-ES" sz="2000">
                <a:solidFill>
                  <a:srgbClr val="0000FF"/>
                </a:solidFill>
              </a:rPr>
              <a:t>y exigiendo la disolución de las tropas en Catalu</a:t>
            </a:r>
            <a:r>
              <a:rPr lang="es-ES" sz="2000">
                <a:solidFill>
                  <a:srgbClr val="0000FF"/>
                </a:solidFill>
                <a:latin typeface="Calibri" pitchFamily="34" charset="0"/>
              </a:rPr>
              <a:t>ñ</a:t>
            </a:r>
            <a:r>
              <a:rPr lang="es-ES" sz="2000">
                <a:solidFill>
                  <a:srgbClr val="0000FF"/>
                </a:solidFill>
              </a:rPr>
              <a:t>a.</a:t>
            </a:r>
          </a:p>
        </p:txBody>
      </p:sp>
      <p:pic>
        <p:nvPicPr>
          <p:cNvPr id="18436" name="Picture 5" descr="http://www.dadescat.info/images/lostau.jpg"/>
          <p:cNvPicPr>
            <a:picLocks noChangeAspect="1" noChangeArrowheads="1"/>
          </p:cNvPicPr>
          <p:nvPr/>
        </p:nvPicPr>
        <p:blipFill>
          <a:blip r:embed="rId4" cstate="print"/>
          <a:srcRect/>
          <a:stretch>
            <a:fillRect/>
          </a:stretch>
        </p:blipFill>
        <p:spPr bwMode="auto">
          <a:xfrm>
            <a:off x="5724525" y="2492375"/>
            <a:ext cx="3168650" cy="3863975"/>
          </a:xfrm>
          <a:prstGeom prst="rect">
            <a:avLst/>
          </a:prstGeom>
          <a:noFill/>
          <a:ln w="9525">
            <a:noFill/>
            <a:miter lim="800000"/>
            <a:headEnd/>
            <a:tailEnd/>
          </a:ln>
        </p:spPr>
      </p:pic>
      <p:sp>
        <p:nvSpPr>
          <p:cNvPr id="18437" name="4 CuadroTexto"/>
          <p:cNvSpPr txBox="1">
            <a:spLocks noChangeArrowheads="1"/>
          </p:cNvSpPr>
          <p:nvPr/>
        </p:nvSpPr>
        <p:spPr bwMode="auto">
          <a:xfrm>
            <a:off x="468313" y="2921000"/>
            <a:ext cx="4751387" cy="2524125"/>
          </a:xfrm>
          <a:prstGeom prst="rect">
            <a:avLst/>
          </a:prstGeom>
          <a:noFill/>
          <a:ln w="9525">
            <a:noFill/>
            <a:miter lim="800000"/>
            <a:headEnd/>
            <a:tailEnd/>
          </a:ln>
        </p:spPr>
        <p:txBody>
          <a:bodyPr>
            <a:spAutoFit/>
          </a:bodyPr>
          <a:lstStyle/>
          <a:p>
            <a:pPr algn="just"/>
            <a:r>
              <a:rPr lang="es-ES">
                <a:solidFill>
                  <a:srgbClr val="0000FF"/>
                </a:solidFill>
              </a:rPr>
              <a:t> </a:t>
            </a:r>
            <a:r>
              <a:rPr lang="es-ES" sz="2000">
                <a:solidFill>
                  <a:srgbClr val="0000FF"/>
                </a:solidFill>
              </a:rPr>
              <a:t>La </a:t>
            </a:r>
            <a:r>
              <a:rPr lang="es-ES" sz="2000" b="1" i="1">
                <a:solidFill>
                  <a:srgbClr val="0000FF"/>
                </a:solidFill>
              </a:rPr>
              <a:t>Rep</a:t>
            </a:r>
            <a:r>
              <a:rPr lang="es-ES" sz="2000" b="1" i="1">
                <a:solidFill>
                  <a:srgbClr val="0000FF"/>
                </a:solidFill>
                <a:latin typeface="Calibri" pitchFamily="34" charset="0"/>
              </a:rPr>
              <a:t>ú</a:t>
            </a:r>
            <a:r>
              <a:rPr lang="es-ES" sz="2000" b="1" i="1">
                <a:solidFill>
                  <a:srgbClr val="0000FF"/>
                </a:solidFill>
              </a:rPr>
              <a:t>blica Catalana </a:t>
            </a:r>
            <a:r>
              <a:rPr lang="es-ES" sz="2000">
                <a:solidFill>
                  <a:srgbClr val="0000FF"/>
                </a:solidFill>
              </a:rPr>
              <a:t>se proclamó el 8 de marzo de 1873 después de que huyera de la ciudad D. Eugenio de Gaminde, hasta entonces su Capit</a:t>
            </a:r>
            <a:r>
              <a:rPr lang="es-ES" sz="2000">
                <a:solidFill>
                  <a:srgbClr val="0000FF"/>
                </a:solidFill>
                <a:latin typeface="Calibri" pitchFamily="34" charset="0"/>
              </a:rPr>
              <a:t>á</a:t>
            </a:r>
            <a:r>
              <a:rPr lang="es-ES" sz="2000">
                <a:solidFill>
                  <a:srgbClr val="0000FF"/>
                </a:solidFill>
              </a:rPr>
              <a:t>n General. Los amotinados federalistas nombraron a </a:t>
            </a:r>
            <a:r>
              <a:rPr lang="es-ES" sz="2000" b="1">
                <a:solidFill>
                  <a:srgbClr val="0000FF"/>
                </a:solidFill>
              </a:rPr>
              <a:t>Baldomer Lostau i Prats </a:t>
            </a:r>
            <a:r>
              <a:rPr lang="es-ES" sz="2000">
                <a:solidFill>
                  <a:srgbClr val="0000FF"/>
                </a:solidFill>
              </a:rPr>
              <a:t>presidente de la nueva república.</a:t>
            </a:r>
          </a:p>
          <a:p>
            <a:endParaRPr lang="es-ES_tradnl"/>
          </a:p>
        </p:txBody>
      </p:sp>
    </p:spTree>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http://us.123rf.com/400wm/400/400/dzain/dzain0909/dzain090900005/5564407-tres-ninfas-frescas-de-blancos-puros-flotando-en-agua-azul-claro.jpg">
            <a:hlinkClick r:id="rId2"/>
          </p:cNvPr>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9459" name="3 CuadroTexto"/>
          <p:cNvSpPr txBox="1">
            <a:spLocks noChangeArrowheads="1"/>
          </p:cNvSpPr>
          <p:nvPr/>
        </p:nvSpPr>
        <p:spPr bwMode="auto">
          <a:xfrm>
            <a:off x="4035425" y="188913"/>
            <a:ext cx="4929188" cy="6556375"/>
          </a:xfrm>
          <a:prstGeom prst="rect">
            <a:avLst/>
          </a:prstGeom>
          <a:noFill/>
          <a:ln w="9525">
            <a:noFill/>
            <a:miter lim="800000"/>
            <a:headEnd/>
            <a:tailEnd/>
          </a:ln>
        </p:spPr>
        <p:txBody>
          <a:bodyPr>
            <a:spAutoFit/>
          </a:bodyPr>
          <a:lstStyle/>
          <a:p>
            <a:pPr indent="449263" algn="just" eaLnBrk="0" hangingPunct="0"/>
            <a:r>
              <a:rPr lang="es-ES" sz="2000">
                <a:solidFill>
                  <a:srgbClr val="0000FF"/>
                </a:solidFill>
              </a:rPr>
              <a:t>El 10 de marzo el Gobierno central  (el Presidente de la I República era el federalista catalán </a:t>
            </a:r>
            <a:r>
              <a:rPr lang="es-ES" sz="2000" b="1">
                <a:solidFill>
                  <a:srgbClr val="0000FF"/>
                </a:solidFill>
              </a:rPr>
              <a:t>Estanislao Figueras</a:t>
            </a:r>
            <a:r>
              <a:rPr lang="es-ES" sz="2000">
                <a:solidFill>
                  <a:srgbClr val="0000FF"/>
                </a:solidFill>
              </a:rPr>
              <a:t>) atendió a las exigencias separatistas y decidió disolver el Ejército en Cataluña.</a:t>
            </a:r>
          </a:p>
          <a:p>
            <a:pPr indent="449263" algn="just" eaLnBrk="0" hangingPunct="0"/>
            <a:endParaRPr lang="es-ES" sz="2000">
              <a:solidFill>
                <a:srgbClr val="0000FF"/>
              </a:solidFill>
            </a:endParaRPr>
          </a:p>
          <a:p>
            <a:pPr indent="449263" algn="just" eaLnBrk="0" hangingPunct="0"/>
            <a:endParaRPr lang="es-ES" sz="2000">
              <a:solidFill>
                <a:srgbClr val="0000FF"/>
              </a:solidFill>
            </a:endParaRPr>
          </a:p>
          <a:p>
            <a:pPr indent="449263" algn="just" eaLnBrk="0" hangingPunct="0"/>
            <a:endParaRPr lang="es-ES" sz="2000">
              <a:solidFill>
                <a:srgbClr val="0000FF"/>
              </a:solidFill>
            </a:endParaRPr>
          </a:p>
          <a:p>
            <a:pPr indent="449263" algn="just" eaLnBrk="0" hangingPunct="0"/>
            <a:endParaRPr lang="es-ES" sz="2000">
              <a:solidFill>
                <a:srgbClr val="0000FF"/>
              </a:solidFill>
            </a:endParaRPr>
          </a:p>
          <a:p>
            <a:pPr indent="449263" algn="just" eaLnBrk="0" hangingPunct="0"/>
            <a:r>
              <a:rPr lang="es-ES" sz="2000">
                <a:solidFill>
                  <a:srgbClr val="0000FF"/>
                </a:solidFill>
              </a:rPr>
              <a:t> Pero el 20 de septiembre, </a:t>
            </a:r>
            <a:r>
              <a:rPr lang="es-ES" sz="2000" b="1">
                <a:solidFill>
                  <a:srgbClr val="0000FF"/>
                </a:solidFill>
              </a:rPr>
              <a:t>Emilio Castelar </a:t>
            </a:r>
            <a:r>
              <a:rPr lang="es-ES" sz="2000">
                <a:solidFill>
                  <a:srgbClr val="0000FF"/>
                </a:solidFill>
              </a:rPr>
              <a:t>asumió la presidencia de la I República  española (tras los anteriores presidentes, catalanes federalistas) y envió al general Martínez Campos a Barcelona. De nuevo se restableció la Ley y la normalidad.</a:t>
            </a:r>
          </a:p>
          <a:p>
            <a:pPr indent="449263" algn="just" eaLnBrk="0" hangingPunct="0"/>
            <a:endParaRPr lang="es-ES" sz="2000">
              <a:solidFill>
                <a:srgbClr val="0000FF"/>
              </a:solidFill>
            </a:endParaRPr>
          </a:p>
          <a:p>
            <a:pPr indent="449263" algn="just" eaLnBrk="0" hangingPunct="0"/>
            <a:r>
              <a:rPr lang="es-ES" sz="2000">
                <a:solidFill>
                  <a:srgbClr val="0000FF"/>
                </a:solidFill>
              </a:rPr>
              <a:t> Fueron 7 meses de </a:t>
            </a:r>
            <a:r>
              <a:rPr lang="es-ES" sz="2000" i="1">
                <a:solidFill>
                  <a:srgbClr val="0000FF"/>
                </a:solidFill>
              </a:rPr>
              <a:t>Estado Catalán </a:t>
            </a:r>
            <a:r>
              <a:rPr lang="es-ES" sz="2000">
                <a:solidFill>
                  <a:srgbClr val="0000FF"/>
                </a:solidFill>
              </a:rPr>
              <a:t>dentro del proyecto de </a:t>
            </a:r>
            <a:r>
              <a:rPr lang="es-ES" sz="2000" i="1">
                <a:solidFill>
                  <a:srgbClr val="0000FF"/>
                </a:solidFill>
              </a:rPr>
              <a:t>República Federal Española</a:t>
            </a:r>
            <a:r>
              <a:rPr lang="es-ES" sz="2000">
                <a:solidFill>
                  <a:srgbClr val="0000FF"/>
                </a:solidFill>
              </a:rPr>
              <a:t>  (lo mismo que ahora proponen Mas y  parece que también Rubalcaba).</a:t>
            </a:r>
          </a:p>
        </p:txBody>
      </p:sp>
      <p:pic>
        <p:nvPicPr>
          <p:cNvPr id="19460" name="Picture 5" descr="http://lh6.ggpht.com/-7VjgRGO0F_s/TTFrFZgHhpI/AAAAAAAACb4/p_tLRR-BJvQ/Estanislao_Figueras.png?imgmax=640"/>
          <p:cNvPicPr>
            <a:picLocks noChangeAspect="1" noChangeArrowheads="1"/>
          </p:cNvPicPr>
          <p:nvPr/>
        </p:nvPicPr>
        <p:blipFill>
          <a:blip r:embed="rId4" cstate="print">
            <a:lum bright="-20000" contrast="20000"/>
          </a:blip>
          <a:srcRect/>
          <a:stretch>
            <a:fillRect/>
          </a:stretch>
        </p:blipFill>
        <p:spPr bwMode="auto">
          <a:xfrm>
            <a:off x="117475" y="71438"/>
            <a:ext cx="2366963" cy="3070225"/>
          </a:xfrm>
          <a:prstGeom prst="rect">
            <a:avLst/>
          </a:prstGeom>
          <a:noFill/>
          <a:ln w="9525">
            <a:noFill/>
            <a:miter lim="800000"/>
            <a:headEnd/>
            <a:tailEnd/>
          </a:ln>
        </p:spPr>
      </p:pic>
      <p:sp>
        <p:nvSpPr>
          <p:cNvPr id="19461" name="4 CuadroTexto"/>
          <p:cNvSpPr txBox="1">
            <a:spLocks noChangeArrowheads="1"/>
          </p:cNvSpPr>
          <p:nvPr/>
        </p:nvSpPr>
        <p:spPr bwMode="auto">
          <a:xfrm>
            <a:off x="323850" y="2924175"/>
            <a:ext cx="1871663" cy="288925"/>
          </a:xfrm>
          <a:prstGeom prst="rect">
            <a:avLst/>
          </a:prstGeom>
          <a:noFill/>
          <a:ln w="9525">
            <a:noFill/>
            <a:miter lim="800000"/>
            <a:headEnd/>
            <a:tailEnd/>
          </a:ln>
        </p:spPr>
        <p:txBody>
          <a:bodyPr>
            <a:spAutoFit/>
          </a:bodyPr>
          <a:lstStyle/>
          <a:p>
            <a:r>
              <a:rPr lang="es-ES" sz="1200"/>
              <a:t>Estanislao  Figueras</a:t>
            </a:r>
            <a:endParaRPr lang="es-ES_tradnl" sz="1200"/>
          </a:p>
        </p:txBody>
      </p:sp>
      <p:pic>
        <p:nvPicPr>
          <p:cNvPr id="19462" name="Picture 7" descr="http://www.arscreatio.com/repositorio/images/n_21/Emilio_Castelar_Ripolll.jpg"/>
          <p:cNvPicPr>
            <a:picLocks noChangeAspect="1" noChangeArrowheads="1"/>
          </p:cNvPicPr>
          <p:nvPr/>
        </p:nvPicPr>
        <p:blipFill>
          <a:blip r:embed="rId5" cstate="print"/>
          <a:srcRect/>
          <a:stretch>
            <a:fillRect/>
          </a:stretch>
        </p:blipFill>
        <p:spPr bwMode="auto">
          <a:xfrm>
            <a:off x="755650" y="3213100"/>
            <a:ext cx="3108325" cy="3573463"/>
          </a:xfrm>
          <a:prstGeom prst="rect">
            <a:avLst/>
          </a:prstGeom>
          <a:noFill/>
          <a:ln w="9525">
            <a:noFill/>
            <a:miter lim="800000"/>
            <a:headEnd/>
            <a:tailEnd/>
          </a:ln>
        </p:spPr>
      </p:pic>
      <p:sp>
        <p:nvSpPr>
          <p:cNvPr id="19463" name="6 CuadroTexto"/>
          <p:cNvSpPr txBox="1">
            <a:spLocks noChangeArrowheads="1"/>
          </p:cNvSpPr>
          <p:nvPr/>
        </p:nvSpPr>
        <p:spPr bwMode="auto">
          <a:xfrm>
            <a:off x="827088" y="3357563"/>
            <a:ext cx="1512887" cy="276225"/>
          </a:xfrm>
          <a:prstGeom prst="rect">
            <a:avLst/>
          </a:prstGeom>
          <a:noFill/>
          <a:ln w="9525">
            <a:noFill/>
            <a:miter lim="800000"/>
            <a:headEnd/>
            <a:tailEnd/>
          </a:ln>
        </p:spPr>
        <p:txBody>
          <a:bodyPr>
            <a:spAutoFit/>
          </a:bodyPr>
          <a:lstStyle/>
          <a:p>
            <a:r>
              <a:rPr lang="es-ES" sz="1200">
                <a:solidFill>
                  <a:schemeClr val="bg1"/>
                </a:solidFill>
              </a:rPr>
              <a:t>Emilio Castelar</a:t>
            </a:r>
            <a:endParaRPr lang="es-ES_tradnl" sz="1200">
              <a:solidFill>
                <a:schemeClr val="bg1"/>
              </a:solidFill>
            </a:endParaRPr>
          </a:p>
        </p:txBody>
      </p:sp>
    </p:spTree>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2.bp.blogspot.com/_YIWmGPj0vk8/S5yMgL3r3vI/AAAAAAAABKs/b6bzhESr4yg/s400/EmilioCastelar_ParrafoDiscurso18540925.jpg"/>
          <p:cNvPicPr>
            <a:picLocks noChangeAspect="1" noChangeArrowheads="1"/>
          </p:cNvPicPr>
          <p:nvPr/>
        </p:nvPicPr>
        <p:blipFill>
          <a:blip r:embed="rId2" cstate="print"/>
          <a:srcRect/>
          <a:stretch>
            <a:fillRect/>
          </a:stretch>
        </p:blipFill>
        <p:spPr bwMode="auto">
          <a:xfrm>
            <a:off x="466725" y="260350"/>
            <a:ext cx="8353425" cy="645318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tallerediciones.com/cuza_new/images/republicas.jpg"/>
          <p:cNvPicPr>
            <a:picLocks noChangeAspect="1" noChangeArrowheads="1"/>
          </p:cNvPicPr>
          <p:nvPr/>
        </p:nvPicPr>
        <p:blipFill>
          <a:blip r:embed="rId2" cstate="print">
            <a:lum bright="2000" contrast="12000"/>
          </a:blip>
          <a:srcRect/>
          <a:stretch>
            <a:fillRect/>
          </a:stretch>
        </p:blipFill>
        <p:spPr bwMode="auto">
          <a:xfrm>
            <a:off x="179388" y="188913"/>
            <a:ext cx="8766175" cy="640873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5496" y="0"/>
            <a:ext cx="9036496" cy="6858000"/>
          </a:xfrm>
        </p:spPr>
        <p:txBody>
          <a:bodyPr/>
          <a:lstStyle/>
          <a:p>
            <a:pPr algn="just"/>
            <a:r>
              <a:rPr lang="es-ES" sz="600" dirty="0" smtClean="0"/>
              <a:t>.</a:t>
            </a:r>
            <a:r>
              <a:rPr lang="es-ES" sz="1800" dirty="0" smtClean="0"/>
              <a:t> Para que pueda usted reflexionar y </a:t>
            </a:r>
            <a:r>
              <a:rPr lang="es-ES" sz="1800" u="sng" dirty="0" smtClean="0"/>
              <a:t>ver cómo hoy hacen algunos la Historia </a:t>
            </a:r>
            <a:r>
              <a:rPr lang="es-ES" sz="1800" dirty="0" smtClean="0"/>
              <a:t>en la España actual, sepa que en casi todos los libros de texto y ¡hasta en </a:t>
            </a:r>
            <a:r>
              <a:rPr lang="es-ES" sz="1800" i="1" dirty="0" err="1" smtClean="0"/>
              <a:t>Wikipedia</a:t>
            </a:r>
            <a:r>
              <a:rPr lang="es-ES" sz="1800" dirty="0" smtClean="0"/>
              <a:t>!, se habla de ese período (1868-1874) llamándole “</a:t>
            </a:r>
            <a:r>
              <a:rPr lang="es-ES" sz="1800" i="1" dirty="0" smtClean="0"/>
              <a:t>SEXENIO DEMOCRÁTICO</a:t>
            </a:r>
            <a:r>
              <a:rPr lang="es-ES" sz="1800" dirty="0" smtClean="0"/>
              <a:t>”. Parecería así que en aquel momento España estaba regida por una Constitución votada por el pueblo para mantener la ley y el orden, y que todo ello estaba lleno de paz social.		</a:t>
            </a:r>
            <a:r>
              <a:rPr lang="es-ES" sz="600" dirty="0" smtClean="0"/>
              <a:t>				 </a:t>
            </a:r>
            <a:br>
              <a:rPr lang="es-ES" sz="600" dirty="0" smtClean="0"/>
            </a:br>
            <a:r>
              <a:rPr lang="es-ES" sz="1800" dirty="0" smtClean="0"/>
              <a:t>Pero la realidad (y la verdad) era otra, y -además- totalmente distinta. </a:t>
            </a:r>
            <a:r>
              <a:rPr lang="es-ES" sz="1800" b="1" dirty="0" smtClean="0"/>
              <a:t>En esos 6 años hubo 5 regímenes políticos</a:t>
            </a:r>
            <a:r>
              <a:rPr lang="es-ES" sz="1800" dirty="0" smtClean="0"/>
              <a:t>: tras la revolución de 1868 (un golpe militar que destronó a Isabel II), se estableció una </a:t>
            </a:r>
            <a:r>
              <a:rPr lang="es-ES" sz="1800" u="sng" dirty="0" smtClean="0"/>
              <a:t>regencia “revolucionaria</a:t>
            </a:r>
            <a:r>
              <a:rPr lang="es-ES" sz="1800" dirty="0" smtClean="0"/>
              <a:t>”, una </a:t>
            </a:r>
            <a:r>
              <a:rPr lang="es-ES" sz="1800" u="sng" dirty="0" smtClean="0"/>
              <a:t>monarquía</a:t>
            </a:r>
            <a:r>
              <a:rPr lang="es-ES" sz="1800" dirty="0" smtClean="0"/>
              <a:t> democrática (Amadeo I de Saboya),  una </a:t>
            </a:r>
            <a:r>
              <a:rPr lang="es-ES" sz="1800" u="sng" dirty="0" smtClean="0"/>
              <a:t>república federalista  </a:t>
            </a:r>
            <a:r>
              <a:rPr lang="es-ES" sz="1800" dirty="0" smtClean="0"/>
              <a:t>(primera parte de la I República española, con Estanislao Figueras, Francisco Pi i </a:t>
            </a:r>
            <a:r>
              <a:rPr lang="es-ES" sz="1800" dirty="0" err="1" smtClean="0"/>
              <a:t>Margall</a:t>
            </a:r>
            <a:r>
              <a:rPr lang="es-ES" sz="1800" dirty="0" smtClean="0"/>
              <a:t>, y Nicolás Salmerón), una </a:t>
            </a:r>
            <a:r>
              <a:rPr lang="es-ES" sz="1800" u="sng" dirty="0" smtClean="0"/>
              <a:t>república unita</a:t>
            </a:r>
            <a:r>
              <a:rPr lang="es-ES" sz="1800" dirty="0" smtClean="0"/>
              <a:t>ria (Emilio Castelar). Pero a raíz del “golpe de Pavía”, sugerido e instigados por los líderes de los partidos de izquierda, llegó la “</a:t>
            </a:r>
            <a:r>
              <a:rPr lang="es-ES" sz="1800" u="sng" dirty="0" smtClean="0"/>
              <a:t>república ducal</a:t>
            </a:r>
            <a:r>
              <a:rPr lang="es-ES" sz="1800" dirty="0" smtClean="0"/>
              <a:t>” (llamada así por su semejanza con la III República francesa, también dirigida por nobles y monárquicos) y regida por el general Serrano… porque nadie quería hacerse cargo de ella ni era reconocida siquiera por las otras dos repúblicas del momento: Suiza y EE.UU. Finalmente, en diciembre de 1874 el </a:t>
            </a:r>
            <a:r>
              <a:rPr lang="es-ES" sz="1800" dirty="0" err="1" smtClean="0"/>
              <a:t>gral</a:t>
            </a:r>
            <a:r>
              <a:rPr lang="es-ES" sz="1800" dirty="0" smtClean="0"/>
              <a:t>. Martínez Campos dio un golpe militar en Sagunto restaurando la monarquía en la persona de  Alfonso XII, el joven hijo de Isabel II</a:t>
            </a:r>
            <a:r>
              <a:rPr lang="es-ES" sz="2000" dirty="0" smtClean="0"/>
              <a:t>. 	</a:t>
            </a:r>
            <a:r>
              <a:rPr lang="es-ES" sz="600" dirty="0" smtClean="0"/>
              <a:t>	</a:t>
            </a:r>
            <a:br>
              <a:rPr lang="es-ES" sz="600" dirty="0" smtClean="0"/>
            </a:br>
            <a:r>
              <a:rPr lang="es-ES" sz="600" dirty="0" smtClean="0"/>
              <a:t> </a:t>
            </a:r>
            <a:r>
              <a:rPr lang="es-ES" sz="1800" dirty="0" smtClean="0"/>
              <a:t>Por si fuera poco, en esos años España estaba inmersa en </a:t>
            </a:r>
            <a:r>
              <a:rPr lang="es-ES" sz="1800" b="1" dirty="0" smtClean="0"/>
              <a:t>varias guerras simultáneas</a:t>
            </a:r>
            <a:r>
              <a:rPr lang="es-ES" sz="1800" dirty="0" smtClean="0"/>
              <a:t>: la tercera guerra carlista, la sublevación y guerra cantonal, la insurrección federalista y la guerra de Cuba. Todas fueron terminadas con éxito cuando Castelar restauró la disciplina en el Ejército (se habían suprimido grados y saludos). Con todo ello, el sistema republicano fue perdiendo apoyos políticos y populares.	</a:t>
            </a:r>
            <a:r>
              <a:rPr lang="es-ES" sz="600" dirty="0" smtClean="0"/>
              <a:t>							       </a:t>
            </a:r>
            <a:br>
              <a:rPr lang="es-ES" sz="600" dirty="0" smtClean="0"/>
            </a:br>
            <a:r>
              <a:rPr lang="es-ES" sz="1800" dirty="0" smtClean="0"/>
              <a:t> En conclusión:  No se debe llamar “</a:t>
            </a:r>
            <a:r>
              <a:rPr lang="es-ES" sz="1800" i="1" dirty="0" smtClean="0"/>
              <a:t>sexenio democrático</a:t>
            </a:r>
            <a:r>
              <a:rPr lang="es-ES" sz="1800" dirty="0" smtClean="0"/>
              <a:t>” a lo que fue un desastre político y social, sino que hay que retomar el nombre que siempre ha tenido: “</a:t>
            </a:r>
            <a:r>
              <a:rPr lang="es-ES" sz="1800" b="1" i="1" dirty="0" smtClean="0">
                <a:solidFill>
                  <a:schemeClr val="bg1"/>
                </a:solidFill>
              </a:rPr>
              <a:t>Sexenio revolucionario</a:t>
            </a:r>
            <a:r>
              <a:rPr lang="es-ES" sz="1800" dirty="0" smtClean="0"/>
              <a:t>”.</a:t>
            </a:r>
            <a:endParaRPr lang="es-ES_tradnl" sz="2000" dirty="0"/>
          </a:p>
        </p:txBody>
      </p:sp>
    </p:spTree>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http://durrant111.files.wordpress.com/2012/08/laur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p:nvPr/>
        </p:nvSpPr>
        <p:spPr>
          <a:xfrm>
            <a:off x="857250" y="214313"/>
            <a:ext cx="7572375" cy="646112"/>
          </a:xfrm>
          <a:prstGeom prst="rect">
            <a:avLst/>
          </a:prstGeom>
          <a:noFill/>
        </p:spPr>
        <p:txBody>
          <a:bodyPr>
            <a:spAutoFit/>
          </a:bodyPr>
          <a:lstStyle/>
          <a:p>
            <a:pPr algn="ctr">
              <a:defRPr/>
            </a:pPr>
            <a:endParaRPr lang="es-ES" sz="3600" u="sng" dirty="0">
              <a:solidFill>
                <a:srgbClr val="C00000"/>
              </a:solidFill>
              <a:latin typeface="+mn-lt"/>
              <a:cs typeface="+mn-cs"/>
            </a:endParaRPr>
          </a:p>
        </p:txBody>
      </p:sp>
      <p:sp>
        <p:nvSpPr>
          <p:cNvPr id="5" name="4 CuadroTexto"/>
          <p:cNvSpPr txBox="1"/>
          <p:nvPr/>
        </p:nvSpPr>
        <p:spPr>
          <a:xfrm>
            <a:off x="642938" y="3500438"/>
            <a:ext cx="8072437" cy="369887"/>
          </a:xfrm>
          <a:prstGeom prst="rect">
            <a:avLst/>
          </a:prstGeom>
          <a:noFill/>
        </p:spPr>
        <p:txBody>
          <a:bodyPr>
            <a:spAutoFit/>
          </a:bodyPr>
          <a:lstStyle/>
          <a:p>
            <a:pPr indent="449263" algn="just">
              <a:defRPr/>
            </a:pPr>
            <a:endParaRPr lang="es-ES" dirty="0">
              <a:solidFill>
                <a:schemeClr val="bg1"/>
              </a:solidFill>
              <a:latin typeface="+mn-lt"/>
              <a:cs typeface="Arial" pitchFamily="34" charset="0"/>
            </a:endParaRPr>
          </a:p>
        </p:txBody>
      </p:sp>
      <p:sp>
        <p:nvSpPr>
          <p:cNvPr id="6" name="5 Rectángulo"/>
          <p:cNvSpPr/>
          <p:nvPr/>
        </p:nvSpPr>
        <p:spPr>
          <a:xfrm>
            <a:off x="2843808" y="260648"/>
            <a:ext cx="6120680" cy="2277547"/>
          </a:xfrm>
          <a:prstGeom prst="rect">
            <a:avLst/>
          </a:prstGeom>
          <a:noFill/>
        </p:spPr>
        <p:txBody>
          <a:bodyPr>
            <a:spAutoFit/>
          </a:bodyPr>
          <a:lstStyle/>
          <a:p>
            <a:pPr algn="ctr">
              <a:defRPr/>
            </a:pPr>
            <a:r>
              <a:rPr lang="es-ES" sz="4800" b="1" i="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mn-lt"/>
                <a:cs typeface="+mn-cs"/>
              </a:rPr>
              <a:t>TERCERA SEPARACIÓN   </a:t>
            </a:r>
          </a:p>
          <a:p>
            <a:pPr algn="ctr">
              <a:defRPr/>
            </a:pPr>
            <a:r>
              <a:rPr lang="es-ES" sz="54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cs typeface="+mn-cs"/>
              </a:rPr>
              <a:t> </a:t>
            </a:r>
            <a:r>
              <a:rPr lang="es-ES" sz="40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cs typeface="+mn-cs"/>
              </a:rPr>
              <a:t>El 14 de abril de </a:t>
            </a:r>
            <a:r>
              <a:rPr lang="es-ES" sz="4000" b="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mn-lt"/>
                <a:cs typeface="+mn-cs"/>
              </a:rPr>
              <a:t>1931      </a:t>
            </a:r>
          </a:p>
          <a:p>
            <a:pPr algn="ctr">
              <a:defRPr/>
            </a:pPr>
            <a:r>
              <a:rPr lang="es-ES" sz="40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cs typeface="+mn-cs"/>
              </a:rPr>
              <a:t>Duración:  </a:t>
            </a:r>
            <a:r>
              <a:rPr lang="es-ES" sz="4000" b="1" u="sng"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cs typeface="+mn-cs"/>
              </a:rPr>
              <a:t>3 días</a:t>
            </a:r>
            <a:endParaRPr lang="es-ES" sz="40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cs typeface="+mn-cs"/>
            </a:endParaRPr>
          </a:p>
        </p:txBody>
      </p:sp>
      <p:sp>
        <p:nvSpPr>
          <p:cNvPr id="7" name="6 Rectángulo"/>
          <p:cNvSpPr/>
          <p:nvPr/>
        </p:nvSpPr>
        <p:spPr>
          <a:xfrm>
            <a:off x="301625" y="2136775"/>
            <a:ext cx="185738" cy="922338"/>
          </a:xfrm>
          <a:prstGeom prst="rect">
            <a:avLst/>
          </a:prstGeom>
          <a:noFill/>
        </p:spPr>
        <p:txBody>
          <a:bodyPr wrap="none">
            <a:spAutoFit/>
          </a:bodyPr>
          <a:lstStyle/>
          <a:p>
            <a:pPr algn="ctr">
              <a:defRPr/>
            </a:pPr>
            <a:endParaRPr lang="es-ES"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mn-cs"/>
            </a:endParaRPr>
          </a:p>
        </p:txBody>
      </p:sp>
    </p:spTree>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i1.ytimg.com/vi/HpznQ8kWenM/hqdefault.jpg">
            <a:hlinkClick r:id="rId2"/>
          </p:cNvPr>
          <p:cNvPicPr>
            <a:picLocks noChangeAspect="1" noChangeArrowheads="1"/>
          </p:cNvPicPr>
          <p:nvPr/>
        </p:nvPicPr>
        <p:blipFill>
          <a:blip r:embed="rId3" cstate="print">
            <a:lum bright="14000"/>
          </a:blip>
          <a:srcRect/>
          <a:stretch>
            <a:fillRect/>
          </a:stretch>
        </p:blipFill>
        <p:spPr bwMode="auto">
          <a:xfrm>
            <a:off x="-1260475" y="-4449763"/>
            <a:ext cx="10440988" cy="11891963"/>
          </a:xfrm>
          <a:prstGeom prst="rect">
            <a:avLst/>
          </a:prstGeom>
          <a:noFill/>
          <a:ln w="9525">
            <a:noFill/>
            <a:miter lim="800000"/>
            <a:headEnd/>
            <a:tailEnd/>
          </a:ln>
        </p:spPr>
      </p:pic>
      <p:sp>
        <p:nvSpPr>
          <p:cNvPr id="3" name="2 CuadroTexto"/>
          <p:cNvSpPr txBox="1"/>
          <p:nvPr/>
        </p:nvSpPr>
        <p:spPr>
          <a:xfrm>
            <a:off x="179388" y="128588"/>
            <a:ext cx="8640762" cy="708025"/>
          </a:xfrm>
          <a:prstGeom prst="rect">
            <a:avLst/>
          </a:prstGeom>
          <a:noFill/>
        </p:spPr>
        <p:txBody>
          <a:bodyPr>
            <a:spAutoFit/>
          </a:bodyPr>
          <a:lstStyle/>
          <a:p>
            <a:pPr indent="449263" algn="just">
              <a:defRPr/>
            </a:pPr>
            <a:r>
              <a:rPr lang="es-ES" sz="2000" dirty="0">
                <a:solidFill>
                  <a:srgbClr val="000099"/>
                </a:solidFill>
                <a:latin typeface="Arial" pitchFamily="34" charset="0"/>
                <a:ea typeface="Calibri" pitchFamily="34" charset="0"/>
                <a:cs typeface="Arial" pitchFamily="34" charset="0"/>
              </a:rPr>
              <a:t>Después de las elecciones municipales de 5 y 12 de abril de 1931, se proclamó la </a:t>
            </a:r>
            <a:r>
              <a:rPr lang="es-ES" sz="2000" b="1" dirty="0">
                <a:solidFill>
                  <a:srgbClr val="000099"/>
                </a:solidFill>
                <a:latin typeface="Arial" pitchFamily="34" charset="0"/>
                <a:ea typeface="Calibri" pitchFamily="34" charset="0"/>
                <a:cs typeface="Arial" pitchFamily="34" charset="0"/>
              </a:rPr>
              <a:t>II República española</a:t>
            </a:r>
            <a:r>
              <a:rPr lang="es-ES" sz="2000" dirty="0">
                <a:solidFill>
                  <a:srgbClr val="000099"/>
                </a:solidFill>
                <a:latin typeface="Arial" pitchFamily="34" charset="0"/>
                <a:ea typeface="Calibri" pitchFamily="34" charset="0"/>
                <a:cs typeface="Arial" pitchFamily="34" charset="0"/>
              </a:rPr>
              <a:t>.   [</a:t>
            </a:r>
            <a:r>
              <a:rPr lang="es-ES" dirty="0">
                <a:solidFill>
                  <a:srgbClr val="000099"/>
                </a:solidFill>
                <a:latin typeface="+mj-lt"/>
                <a:ea typeface="Calibri" pitchFamily="34" charset="0"/>
                <a:cs typeface="Arial" pitchFamily="34" charset="0"/>
              </a:rPr>
              <a:t>Proclamación en la Puerta del Sol, MADRID]</a:t>
            </a:r>
            <a:endParaRPr lang="es-ES" sz="2000" dirty="0">
              <a:solidFill>
                <a:srgbClr val="000099"/>
              </a:solidFill>
              <a:latin typeface="Arial" pitchFamily="34" charset="0"/>
              <a:ea typeface="Calibri" pitchFamily="34" charset="0"/>
              <a:cs typeface="Arial" pitchFamily="34" charset="0"/>
            </a:endParaRPr>
          </a:p>
        </p:txBody>
      </p:sp>
      <p:pic>
        <p:nvPicPr>
          <p:cNvPr id="23556" name="Picture 3" descr="314"/>
          <p:cNvPicPr>
            <a:picLocks noChangeAspect="1" noChangeArrowheads="1"/>
          </p:cNvPicPr>
          <p:nvPr/>
        </p:nvPicPr>
        <p:blipFill>
          <a:blip r:embed="rId4" cstate="print"/>
          <a:srcRect/>
          <a:stretch>
            <a:fillRect/>
          </a:stretch>
        </p:blipFill>
        <p:spPr bwMode="auto">
          <a:xfrm>
            <a:off x="2944813" y="1125538"/>
            <a:ext cx="6070600" cy="457993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F:\Documentos de Ledamirella\Para Carpeta de PPS\Templatespps\bkg_trab\trab01-03womanflower.jpg"/>
          <p:cNvPicPr>
            <a:picLocks noChangeAspect="1" noChangeArrowheads="1"/>
          </p:cNvPicPr>
          <p:nvPr/>
        </p:nvPicPr>
        <p:blipFill>
          <a:blip r:embed="rId2" cstate="print"/>
          <a:srcRect/>
          <a:stretch>
            <a:fillRect/>
          </a:stretch>
        </p:blipFill>
        <p:spPr bwMode="auto">
          <a:xfrm>
            <a:off x="-468313" y="0"/>
            <a:ext cx="9612313" cy="7208838"/>
          </a:xfrm>
          <a:prstGeom prst="rect">
            <a:avLst/>
          </a:prstGeom>
          <a:noFill/>
          <a:ln w="9525">
            <a:noFill/>
            <a:miter lim="800000"/>
            <a:headEnd/>
            <a:tailEnd/>
          </a:ln>
        </p:spPr>
      </p:pic>
      <p:sp>
        <p:nvSpPr>
          <p:cNvPr id="3" name="1 Título"/>
          <p:cNvSpPr txBox="1">
            <a:spLocks/>
          </p:cNvSpPr>
          <p:nvPr/>
        </p:nvSpPr>
        <p:spPr>
          <a:xfrm>
            <a:off x="806450" y="115888"/>
            <a:ext cx="8229600" cy="1143000"/>
          </a:xfrm>
          <a:prstGeom prst="rect">
            <a:avLst/>
          </a:prstGeom>
        </p:spPr>
        <p:txBody>
          <a:bodyPr/>
          <a:lstStyle/>
          <a:p>
            <a:pPr algn="just" eaLnBrk="0" hangingPunct="0">
              <a:defRPr/>
            </a:pPr>
            <a:r>
              <a:rPr lang="es-ES" sz="2000">
                <a:solidFill>
                  <a:srgbClr val="000099"/>
                </a:solidFill>
                <a:latin typeface="Arial" pitchFamily="34" charset="0"/>
                <a:ea typeface="Calibri" pitchFamily="34" charset="0"/>
                <a:cs typeface="Arial" pitchFamily="34" charset="0"/>
              </a:rPr>
              <a:t> En Cataluña, las elecciones dieron la mayoría al partido </a:t>
            </a:r>
            <a:r>
              <a:rPr lang="es-ES" sz="2000" i="1">
                <a:solidFill>
                  <a:srgbClr val="000099"/>
                </a:solidFill>
                <a:latin typeface="Arial" pitchFamily="34" charset="0"/>
                <a:ea typeface="Calibri" pitchFamily="34" charset="0"/>
                <a:cs typeface="Arial" pitchFamily="34" charset="0"/>
              </a:rPr>
              <a:t>Esquerra Republicana de Catalunya (</a:t>
            </a:r>
            <a:r>
              <a:rPr lang="es-ES" sz="2000" b="1" i="1">
                <a:solidFill>
                  <a:srgbClr val="000099"/>
                </a:solidFill>
                <a:latin typeface="Arial" pitchFamily="34" charset="0"/>
                <a:ea typeface="Calibri" pitchFamily="34" charset="0"/>
                <a:cs typeface="Arial" pitchFamily="34" charset="0"/>
              </a:rPr>
              <a:t>ERC</a:t>
            </a:r>
            <a:r>
              <a:rPr lang="es-ES" sz="2000" i="1">
                <a:solidFill>
                  <a:srgbClr val="000099"/>
                </a:solidFill>
                <a:latin typeface="Arial" pitchFamily="34" charset="0"/>
                <a:ea typeface="Calibri" pitchFamily="34" charset="0"/>
                <a:cs typeface="Arial" pitchFamily="34" charset="0"/>
              </a:rPr>
              <a:t>). Su líder</a:t>
            </a:r>
            <a:r>
              <a:rPr lang="es-ES" sz="2000">
                <a:solidFill>
                  <a:srgbClr val="000099"/>
                </a:solidFill>
                <a:latin typeface="Arial" pitchFamily="34" charset="0"/>
                <a:ea typeface="Calibri" pitchFamily="34" charset="0"/>
                <a:cs typeface="Arial" pitchFamily="34" charset="0"/>
              </a:rPr>
              <a:t>, el coronel Francesc Macià proclamó la </a:t>
            </a:r>
            <a:r>
              <a:rPr lang="es-ES" sz="2000" b="1" i="1">
                <a:solidFill>
                  <a:srgbClr val="000099"/>
                </a:solidFill>
                <a:latin typeface="Arial" pitchFamily="34" charset="0"/>
                <a:ea typeface="Calibri" pitchFamily="34" charset="0"/>
                <a:cs typeface="Arial" pitchFamily="34" charset="0"/>
              </a:rPr>
              <a:t>República Federada Catalana </a:t>
            </a:r>
            <a:r>
              <a:rPr lang="es-ES" sz="2000">
                <a:solidFill>
                  <a:srgbClr val="000099"/>
                </a:solidFill>
                <a:latin typeface="Arial" pitchFamily="34" charset="0"/>
                <a:ea typeface="Calibri" pitchFamily="34" charset="0"/>
                <a:cs typeface="Arial" pitchFamily="34" charset="0"/>
              </a:rPr>
              <a:t>dentro de la II República Española desde el balcón de la Generalidad de Cataluña.</a:t>
            </a:r>
            <a:endParaRPr lang="es-ES_tradnl" sz="4400" dirty="0">
              <a:latin typeface="+mj-lt"/>
              <a:ea typeface="+mj-ea"/>
              <a:cs typeface="+mj-cs"/>
            </a:endParaRPr>
          </a:p>
        </p:txBody>
      </p:sp>
      <p:pic>
        <p:nvPicPr>
          <p:cNvPr id="24580" name="Picture 5" descr="http://blogs.lavanguardia.es/enlaces-del-dia/files/2011/04/republica.jpg"/>
          <p:cNvPicPr>
            <a:picLocks noChangeAspect="1" noChangeArrowheads="1"/>
          </p:cNvPicPr>
          <p:nvPr/>
        </p:nvPicPr>
        <p:blipFill>
          <a:blip r:embed="rId3" cstate="print"/>
          <a:srcRect/>
          <a:stretch>
            <a:fillRect/>
          </a:stretch>
        </p:blipFill>
        <p:spPr bwMode="auto">
          <a:xfrm>
            <a:off x="2374900" y="1844675"/>
            <a:ext cx="7596188" cy="5013325"/>
          </a:xfrm>
          <a:prstGeom prst="rect">
            <a:avLst/>
          </a:prstGeom>
          <a:noFill/>
          <a:ln w="9525">
            <a:noFill/>
            <a:miter lim="800000"/>
            <a:headEnd/>
            <a:tailEnd/>
          </a:ln>
        </p:spPr>
      </p:pic>
      <p:pic>
        <p:nvPicPr>
          <p:cNvPr id="24581" name="Picture 6" descr="http://www.president.cat/pres_gov/estilos/president/img/macia.jpg"/>
          <p:cNvPicPr>
            <a:picLocks noChangeAspect="1" noChangeArrowheads="1"/>
          </p:cNvPicPr>
          <p:nvPr/>
        </p:nvPicPr>
        <p:blipFill>
          <a:blip r:embed="rId4" cstate="print"/>
          <a:srcRect/>
          <a:stretch>
            <a:fillRect/>
          </a:stretch>
        </p:blipFill>
        <p:spPr bwMode="auto">
          <a:xfrm>
            <a:off x="0" y="2781300"/>
            <a:ext cx="2143125" cy="270510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1.bp.blogspot.com/_jJtL_VGkdqM/TA-3qHsPEbI/AAAAAAAAAC0/VfgyE_iif8k/s1600/juego-hada-.jpg">
            <a:hlinkClick r:id="rId2"/>
          </p:cNvPr>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5603" name="2 CuadroTexto"/>
          <p:cNvSpPr txBox="1">
            <a:spLocks noChangeArrowheads="1"/>
          </p:cNvSpPr>
          <p:nvPr/>
        </p:nvSpPr>
        <p:spPr bwMode="auto">
          <a:xfrm>
            <a:off x="323850" y="188913"/>
            <a:ext cx="8569325" cy="1938337"/>
          </a:xfrm>
          <a:prstGeom prst="rect">
            <a:avLst/>
          </a:prstGeom>
          <a:noFill/>
          <a:ln w="9525">
            <a:noFill/>
            <a:miter lim="800000"/>
            <a:headEnd/>
            <a:tailEnd/>
          </a:ln>
        </p:spPr>
        <p:txBody>
          <a:bodyPr>
            <a:spAutoFit/>
          </a:bodyPr>
          <a:lstStyle/>
          <a:p>
            <a:pPr algn="just"/>
            <a:r>
              <a:rPr lang="es-ES" sz="2000">
                <a:solidFill>
                  <a:schemeClr val="bg1"/>
                </a:solidFill>
              </a:rPr>
              <a:t>Esta proclamación unilateral e ilegítima incomodó al gobierno provisional de la II República Española. No obstante, y tras conversaciones con los ministros Fernando de los Ríos, Marcelino Domingo y Lluís Nicolau d'Olwer, se llegó al acuerdo de que el consejo formado en Barcelona debía actuar como gobierno de la </a:t>
            </a:r>
            <a:r>
              <a:rPr lang="es-ES" sz="2000" b="1" i="1">
                <a:solidFill>
                  <a:schemeClr val="bg1"/>
                </a:solidFill>
              </a:rPr>
              <a:t>Generalidad de Cataluña</a:t>
            </a:r>
            <a:r>
              <a:rPr lang="es-ES" sz="2000">
                <a:solidFill>
                  <a:schemeClr val="bg1"/>
                </a:solidFill>
              </a:rPr>
              <a:t>, con lo que se abría el camino a  una nueva forma de autonomía catalana.</a:t>
            </a:r>
          </a:p>
        </p:txBody>
      </p:sp>
    </p:spTree>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F:\Documentos de Ledamirella\Para Carpeta de PPS\Templatespps\bkg_trab\trab01-03womanflow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2286000" y="1214438"/>
            <a:ext cx="5145088" cy="769937"/>
          </a:xfrm>
          <a:prstGeom prst="rect">
            <a:avLst/>
          </a:prstGeom>
        </p:spPr>
        <p:txBody>
          <a:bodyPr>
            <a:spAutoFit/>
          </a:bodyPr>
          <a:lstStyle/>
          <a:p>
            <a:pPr algn="ctr">
              <a:defRPr/>
            </a:pPr>
            <a:endParaRPr lang="es-ES" sz="4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mn-lt"/>
              <a:cs typeface="+mn-cs"/>
            </a:endParaRPr>
          </a:p>
        </p:txBody>
      </p:sp>
      <p:sp>
        <p:nvSpPr>
          <p:cNvPr id="6" name="5 CuadroTexto"/>
          <p:cNvSpPr txBox="1"/>
          <p:nvPr/>
        </p:nvSpPr>
        <p:spPr>
          <a:xfrm>
            <a:off x="4067944" y="2636912"/>
            <a:ext cx="4824536" cy="4237444"/>
          </a:xfrm>
          <a:prstGeom prst="rect">
            <a:avLst/>
          </a:prstGeom>
          <a:noFill/>
        </p:spPr>
        <p:txBody>
          <a:bodyPr wrap="square">
            <a:spAutoFit/>
          </a:bodyPr>
          <a:lstStyle/>
          <a:p>
            <a:pPr algn="just">
              <a:defRPr/>
            </a:pPr>
            <a:r>
              <a:rPr lang="es-ES" sz="2000" dirty="0">
                <a:solidFill>
                  <a:schemeClr val="tx2">
                    <a:lumMod val="20000"/>
                    <a:lumOff val="80000"/>
                  </a:schemeClr>
                </a:solidFill>
                <a:ea typeface="Calibri" pitchFamily="34" charset="0"/>
                <a:cs typeface="Arial" pitchFamily="34" charset="0"/>
              </a:rPr>
              <a:t>El día 6 de octubre de 1934, a las 8 y 10 minutos de la </a:t>
            </a:r>
            <a:r>
              <a:rPr lang="es-ES" sz="2000" dirty="0" smtClean="0">
                <a:solidFill>
                  <a:schemeClr val="tx2">
                    <a:lumMod val="20000"/>
                    <a:lumOff val="80000"/>
                  </a:schemeClr>
                </a:solidFill>
                <a:ea typeface="Calibri" pitchFamily="34" charset="0"/>
                <a:cs typeface="Arial" pitchFamily="34" charset="0"/>
              </a:rPr>
              <a:t>tarde y </a:t>
            </a:r>
            <a:r>
              <a:rPr lang="es-ES" sz="2000" dirty="0">
                <a:solidFill>
                  <a:schemeClr val="tx2">
                    <a:lumMod val="20000"/>
                    <a:lumOff val="80000"/>
                  </a:schemeClr>
                </a:solidFill>
                <a:ea typeface="Calibri" pitchFamily="34" charset="0"/>
                <a:cs typeface="Arial" pitchFamily="34" charset="0"/>
              </a:rPr>
              <a:t>aprovechando el </a:t>
            </a:r>
            <a:r>
              <a:rPr lang="es-ES" sz="2000" i="1" dirty="0">
                <a:solidFill>
                  <a:schemeClr val="tx2">
                    <a:lumMod val="20000"/>
                    <a:lumOff val="80000"/>
                  </a:schemeClr>
                </a:solidFill>
                <a:ea typeface="Calibri" pitchFamily="34" charset="0"/>
                <a:cs typeface="Arial" pitchFamily="34" charset="0"/>
              </a:rPr>
              <a:t>golpe de </a:t>
            </a:r>
            <a:r>
              <a:rPr lang="es-ES" sz="2000" i="1" dirty="0" smtClean="0">
                <a:solidFill>
                  <a:schemeClr val="tx2">
                    <a:lumMod val="20000"/>
                    <a:lumOff val="80000"/>
                  </a:schemeClr>
                </a:solidFill>
                <a:ea typeface="Calibri" pitchFamily="34" charset="0"/>
                <a:cs typeface="Arial" pitchFamily="34" charset="0"/>
              </a:rPr>
              <a:t>Estado </a:t>
            </a:r>
            <a:r>
              <a:rPr lang="es-ES" sz="2000" dirty="0" smtClean="0">
                <a:solidFill>
                  <a:schemeClr val="tx2">
                    <a:lumMod val="20000"/>
                    <a:lumOff val="80000"/>
                  </a:schemeClr>
                </a:solidFill>
                <a:ea typeface="Calibri" pitchFamily="34" charset="0"/>
                <a:cs typeface="Arial" pitchFamily="34" charset="0"/>
              </a:rPr>
              <a:t>del PSOE con la </a:t>
            </a:r>
            <a:r>
              <a:rPr lang="es-ES" sz="2000" dirty="0">
                <a:solidFill>
                  <a:schemeClr val="tx2">
                    <a:lumMod val="20000"/>
                    <a:lumOff val="80000"/>
                  </a:schemeClr>
                </a:solidFill>
                <a:ea typeface="Calibri" pitchFamily="34" charset="0"/>
                <a:cs typeface="Arial" pitchFamily="34" charset="0"/>
              </a:rPr>
              <a:t>Revolución de Asturias, el Presidente de la Generalidad </a:t>
            </a:r>
            <a:r>
              <a:rPr lang="es-ES" sz="2000" b="1" dirty="0">
                <a:solidFill>
                  <a:schemeClr val="tx2">
                    <a:lumMod val="20000"/>
                    <a:lumOff val="80000"/>
                  </a:schemeClr>
                </a:solidFill>
                <a:ea typeface="Calibri" pitchFamily="34" charset="0"/>
                <a:cs typeface="Arial" pitchFamily="34" charset="0"/>
              </a:rPr>
              <a:t>Lluís </a:t>
            </a:r>
            <a:r>
              <a:rPr lang="es-ES" sz="2000" b="1" dirty="0" err="1">
                <a:solidFill>
                  <a:schemeClr val="tx2">
                    <a:lumMod val="20000"/>
                    <a:lumOff val="80000"/>
                  </a:schemeClr>
                </a:solidFill>
                <a:ea typeface="Calibri" pitchFamily="34" charset="0"/>
                <a:cs typeface="Arial" pitchFamily="34" charset="0"/>
              </a:rPr>
              <a:t>Companys</a:t>
            </a:r>
            <a:r>
              <a:rPr lang="es-ES" sz="2000" b="1" dirty="0">
                <a:solidFill>
                  <a:schemeClr val="tx2">
                    <a:lumMod val="20000"/>
                    <a:lumOff val="80000"/>
                  </a:schemeClr>
                </a:solidFill>
                <a:ea typeface="Calibri" pitchFamily="34" charset="0"/>
                <a:cs typeface="Arial" pitchFamily="34" charset="0"/>
              </a:rPr>
              <a:t> </a:t>
            </a:r>
            <a:r>
              <a:rPr lang="es-ES" sz="2000" dirty="0" smtClean="0">
                <a:solidFill>
                  <a:schemeClr val="tx2">
                    <a:lumMod val="20000"/>
                    <a:lumOff val="80000"/>
                  </a:schemeClr>
                </a:solidFill>
                <a:ea typeface="Calibri" pitchFamily="34" charset="0"/>
                <a:cs typeface="Arial" pitchFamily="34" charset="0"/>
              </a:rPr>
              <a:t>volvió a </a:t>
            </a:r>
            <a:r>
              <a:rPr lang="es-ES" sz="2000" dirty="0">
                <a:solidFill>
                  <a:schemeClr val="tx2">
                    <a:lumMod val="20000"/>
                    <a:lumOff val="80000"/>
                  </a:schemeClr>
                </a:solidFill>
                <a:ea typeface="Calibri" pitchFamily="34" charset="0"/>
                <a:cs typeface="Arial" pitchFamily="34" charset="0"/>
              </a:rPr>
              <a:t>proclamar unilateralmente el </a:t>
            </a:r>
            <a:r>
              <a:rPr lang="es-ES" sz="2000" b="1" i="1" dirty="0">
                <a:solidFill>
                  <a:schemeClr val="tx2">
                    <a:lumMod val="20000"/>
                    <a:lumOff val="80000"/>
                  </a:schemeClr>
                </a:solidFill>
                <a:ea typeface="Calibri" pitchFamily="34" charset="0"/>
                <a:cs typeface="Arial" pitchFamily="34" charset="0"/>
              </a:rPr>
              <a:t>Estado Catalán de la República  Federal  Española</a:t>
            </a:r>
            <a:r>
              <a:rPr lang="es-ES" sz="2000" dirty="0">
                <a:solidFill>
                  <a:schemeClr val="tx2">
                    <a:lumMod val="20000"/>
                    <a:lumOff val="80000"/>
                  </a:schemeClr>
                </a:solidFill>
                <a:ea typeface="Calibri" pitchFamily="34" charset="0"/>
                <a:cs typeface="Arial" pitchFamily="34" charset="0"/>
              </a:rPr>
              <a:t>. </a:t>
            </a:r>
            <a:endParaRPr lang="es-ES" sz="2000" dirty="0" smtClean="0">
              <a:solidFill>
                <a:schemeClr val="tx2">
                  <a:lumMod val="20000"/>
                  <a:lumOff val="80000"/>
                </a:schemeClr>
              </a:solidFill>
              <a:ea typeface="Calibri" pitchFamily="34" charset="0"/>
              <a:cs typeface="Arial" pitchFamily="34" charset="0"/>
            </a:endParaRPr>
          </a:p>
          <a:p>
            <a:pPr algn="just">
              <a:defRPr/>
            </a:pPr>
            <a:endParaRPr lang="es-ES" sz="2000" dirty="0">
              <a:solidFill>
                <a:schemeClr val="tx2">
                  <a:lumMod val="20000"/>
                  <a:lumOff val="80000"/>
                </a:schemeClr>
              </a:solidFill>
              <a:ea typeface="Calibri" pitchFamily="34" charset="0"/>
              <a:cs typeface="Arial" pitchFamily="34" charset="0"/>
            </a:endParaRPr>
          </a:p>
          <a:p>
            <a:pPr algn="just">
              <a:defRPr/>
            </a:pPr>
            <a:r>
              <a:rPr lang="es-ES" sz="2000" dirty="0">
                <a:solidFill>
                  <a:schemeClr val="tx2">
                    <a:lumMod val="20000"/>
                    <a:lumOff val="80000"/>
                  </a:schemeClr>
                </a:solidFill>
                <a:cs typeface="Arial" pitchFamily="34" charset="0"/>
              </a:rPr>
              <a:t>En realidad, y con toda propiedad, no  era ni una separación,  ni una secesión ni una ruptura con España… pero lo parecía.</a:t>
            </a:r>
          </a:p>
        </p:txBody>
      </p:sp>
      <p:sp>
        <p:nvSpPr>
          <p:cNvPr id="7" name="6 Rectángulo"/>
          <p:cNvSpPr/>
          <p:nvPr/>
        </p:nvSpPr>
        <p:spPr>
          <a:xfrm>
            <a:off x="1166813" y="2967038"/>
            <a:ext cx="185737" cy="923925"/>
          </a:xfrm>
          <a:prstGeom prst="rect">
            <a:avLst/>
          </a:prstGeom>
          <a:noFill/>
        </p:spPr>
        <p:txBody>
          <a:bodyPr wrap="none">
            <a:spAutoFit/>
          </a:bodyPr>
          <a:lstStyle/>
          <a:p>
            <a:pPr algn="ctr">
              <a:defRPr/>
            </a:pPr>
            <a:endParaRPr lang="es-ES" sz="5400" b="1" dirty="0">
              <a:ln w="18000">
                <a:solidFill>
                  <a:schemeClr val="accent2">
                    <a:satMod val="140000"/>
                  </a:schemeClr>
                </a:solidFill>
                <a:prstDash val="solid"/>
                <a:miter lim="800000"/>
              </a:ln>
              <a:noFill/>
              <a:effectLst>
                <a:outerShdw blurRad="25500" dist="23000" dir="7020000" algn="tl">
                  <a:srgbClr val="000000">
                    <a:alpha val="50000"/>
                  </a:srgbClr>
                </a:outerShdw>
              </a:effectLst>
              <a:cs typeface="+mn-cs"/>
            </a:endParaRPr>
          </a:p>
        </p:txBody>
      </p:sp>
      <p:sp>
        <p:nvSpPr>
          <p:cNvPr id="9" name="8 Rectángulo"/>
          <p:cNvSpPr/>
          <p:nvPr/>
        </p:nvSpPr>
        <p:spPr>
          <a:xfrm>
            <a:off x="2483768" y="260648"/>
            <a:ext cx="6084168" cy="1738938"/>
          </a:xfrm>
          <a:prstGeom prst="rect">
            <a:avLst/>
          </a:prstGeom>
        </p:spPr>
        <p:txBody>
          <a:bodyPr>
            <a:spAutoFit/>
          </a:bodyPr>
          <a:lstStyle/>
          <a:p>
            <a:pPr algn="ctr" fontAlgn="auto">
              <a:spcBef>
                <a:spcPts val="0"/>
              </a:spcBef>
              <a:spcAft>
                <a:spcPts val="0"/>
              </a:spcAft>
              <a:defRPr/>
            </a:pPr>
            <a:r>
              <a:rPr lang="es-ES" sz="4800" b="1" i="1" dirty="0">
                <a:ln w="17780" cmpd="sng">
                  <a:solidFill>
                    <a:schemeClr val="accent1">
                      <a:tint val="3000"/>
                    </a:schemeClr>
                  </a:solidFill>
                  <a:prstDash val="solid"/>
                  <a:miter lim="800000"/>
                </a:ln>
                <a:solidFill>
                  <a:srgbClr val="FF0000"/>
                </a:solidFill>
                <a:effectLst>
                  <a:outerShdw blurRad="38100" dist="38100" dir="2700000" algn="tl">
                    <a:srgbClr val="000000">
                      <a:alpha val="43137"/>
                    </a:srgbClr>
                  </a:outerShdw>
                </a:effectLst>
                <a:latin typeface="Arial" pitchFamily="34" charset="0"/>
                <a:cs typeface="Arial" pitchFamily="34" charset="0"/>
              </a:rPr>
              <a:t>Cuarta  separación</a:t>
            </a:r>
          </a:p>
          <a:p>
            <a:pPr algn="ctr" fontAlgn="auto">
              <a:spcBef>
                <a:spcPts val="0"/>
              </a:spcBef>
              <a:spcAft>
                <a:spcPts val="0"/>
              </a:spcAft>
              <a:defRPr/>
            </a:pPr>
            <a:r>
              <a:rPr lang="es-ES" sz="2400" b="1" i="1" dirty="0">
                <a:ln w="17780" cmpd="sng">
                  <a:solidFill>
                    <a:schemeClr val="accent1">
                      <a:tint val="3000"/>
                    </a:schemeClr>
                  </a:solidFill>
                  <a:prstDash val="solid"/>
                  <a:miter lim="800000"/>
                </a:ln>
                <a:gradFill>
                  <a:gsLst>
                    <a:gs pos="0">
                      <a:srgbClr val="FFFFFF">
                        <a:lumMod val="42000"/>
                        <a:lumOff val="58000"/>
                        <a:alpha val="87000"/>
                      </a:srgbClr>
                    </a:gs>
                    <a:gs pos="7001">
                      <a:srgbClr val="E6E6E6"/>
                    </a:gs>
                    <a:gs pos="32001">
                      <a:srgbClr val="7D8496"/>
                    </a:gs>
                    <a:gs pos="47000">
                      <a:srgbClr val="E6E6E6"/>
                    </a:gs>
                    <a:gs pos="85001">
                      <a:srgbClr val="7D8496"/>
                    </a:gs>
                    <a:gs pos="100000">
                      <a:srgbClr val="E6E6E6"/>
                    </a:gs>
                  </a:gsLst>
                  <a:lin ang="5400000" scaled="0"/>
                </a:gradFill>
                <a:latin typeface="Arial" pitchFamily="34" charset="0"/>
                <a:cs typeface="Arial" pitchFamily="34" charset="0"/>
              </a:rPr>
              <a:t>6 de octubre  de  </a:t>
            </a:r>
            <a:r>
              <a:rPr lang="es-ES" sz="2400" b="1" i="1" dirty="0">
                <a:ln w="17780" cmpd="sng">
                  <a:solidFill>
                    <a:schemeClr val="accent1">
                      <a:tint val="3000"/>
                    </a:schemeClr>
                  </a:solidFill>
                  <a:prstDash val="solid"/>
                  <a:miter lim="800000"/>
                </a:ln>
                <a:solidFill>
                  <a:srgbClr val="FF0000"/>
                </a:solidFill>
                <a:latin typeface="Arial" pitchFamily="34" charset="0"/>
                <a:cs typeface="Arial" pitchFamily="34" charset="0"/>
              </a:rPr>
              <a:t>1934</a:t>
            </a:r>
            <a:endParaRPr lang="es-ES" sz="1100" b="1" i="1" dirty="0">
              <a:ln w="17780" cmpd="sng">
                <a:solidFill>
                  <a:schemeClr val="accent1">
                    <a:tint val="3000"/>
                  </a:schemeClr>
                </a:solidFill>
                <a:prstDash val="solid"/>
                <a:miter lim="800000"/>
              </a:ln>
              <a:solidFill>
                <a:srgbClr val="FF0000"/>
              </a:solidFill>
              <a:latin typeface="Arial" pitchFamily="34" charset="0"/>
              <a:cs typeface="Arial" pitchFamily="34" charset="0"/>
            </a:endParaRPr>
          </a:p>
          <a:p>
            <a:pPr algn="ctr" fontAlgn="auto">
              <a:spcBef>
                <a:spcPts val="0"/>
              </a:spcBef>
              <a:spcAft>
                <a:spcPts val="0"/>
              </a:spcAft>
              <a:defRPr/>
            </a:pPr>
            <a:endParaRPr lang="es-ES" sz="1100" b="1" i="1" dirty="0">
              <a:ln w="17780" cmpd="sng">
                <a:solidFill>
                  <a:schemeClr val="accent1">
                    <a:tint val="3000"/>
                  </a:schemeClr>
                </a:solidFill>
                <a:prstDash val="solid"/>
                <a:miter lim="800000"/>
              </a:ln>
              <a:gradFill>
                <a:gsLst>
                  <a:gs pos="0">
                    <a:srgbClr val="FFFFFF">
                      <a:lumMod val="42000"/>
                      <a:lumOff val="58000"/>
                      <a:alpha val="87000"/>
                    </a:srgbClr>
                  </a:gs>
                  <a:gs pos="7001">
                    <a:srgbClr val="E6E6E6"/>
                  </a:gs>
                  <a:gs pos="32001">
                    <a:srgbClr val="7D8496"/>
                  </a:gs>
                  <a:gs pos="47000">
                    <a:srgbClr val="E6E6E6"/>
                  </a:gs>
                  <a:gs pos="85001">
                    <a:srgbClr val="7D8496"/>
                  </a:gs>
                  <a:gs pos="100000">
                    <a:srgbClr val="E6E6E6"/>
                  </a:gs>
                </a:gsLst>
                <a:lin ang="5400000" scaled="0"/>
              </a:gradFill>
              <a:effectLst>
                <a:outerShdw blurRad="55000" dist="50800" dir="5400000" algn="tl">
                  <a:srgbClr val="000000">
                    <a:alpha val="33000"/>
                  </a:srgbClr>
                </a:outerShdw>
              </a:effectLst>
              <a:latin typeface="Arial" pitchFamily="34" charset="0"/>
              <a:cs typeface="Arial" pitchFamily="34" charset="0"/>
            </a:endParaRPr>
          </a:p>
          <a:p>
            <a:pPr algn="ctr" fontAlgn="auto">
              <a:spcBef>
                <a:spcPts val="0"/>
              </a:spcBef>
              <a:spcAft>
                <a:spcPts val="0"/>
              </a:spcAft>
              <a:defRPr/>
            </a:pPr>
            <a:r>
              <a:rPr lang="es-ES" sz="2400" i="1" dirty="0">
                <a:ln w="17780" cmpd="sng">
                  <a:solidFill>
                    <a:schemeClr val="accent1">
                      <a:tint val="3000"/>
                    </a:schemeClr>
                  </a:solidFill>
                  <a:prstDash val="solid"/>
                  <a:miter lim="800000"/>
                </a:ln>
                <a:gradFill>
                  <a:gsLst>
                    <a:gs pos="0">
                      <a:srgbClr val="FFFFFF">
                        <a:lumMod val="42000"/>
                        <a:lumOff val="58000"/>
                        <a:alpha val="87000"/>
                      </a:srgbClr>
                    </a:gs>
                    <a:gs pos="7001">
                      <a:srgbClr val="E6E6E6"/>
                    </a:gs>
                    <a:gs pos="32001">
                      <a:srgbClr val="7D8496"/>
                    </a:gs>
                    <a:gs pos="47000">
                      <a:srgbClr val="E6E6E6"/>
                    </a:gs>
                    <a:gs pos="85001">
                      <a:srgbClr val="7D8496"/>
                    </a:gs>
                    <a:gs pos="100000">
                      <a:srgbClr val="E6E6E6"/>
                    </a:gs>
                  </a:gsLst>
                  <a:lin ang="5400000" scaled="0"/>
                </a:gradFill>
                <a:effectLst>
                  <a:outerShdw blurRad="55000" dist="50800" dir="5400000" algn="tl">
                    <a:srgbClr val="000000">
                      <a:alpha val="33000"/>
                    </a:srgbClr>
                  </a:outerShdw>
                </a:effectLst>
                <a:latin typeface="Arial" pitchFamily="34" charset="0"/>
                <a:cs typeface="Arial" pitchFamily="34" charset="0"/>
              </a:rPr>
              <a:t>Duración:  12  horas</a:t>
            </a:r>
          </a:p>
        </p:txBody>
      </p:sp>
      <p:pic>
        <p:nvPicPr>
          <p:cNvPr id="26631" name="Picture 8" descr="http://akifrases.com/imagenes/lluis-companys.jpg"/>
          <p:cNvPicPr>
            <a:picLocks noChangeAspect="1" noChangeArrowheads="1"/>
          </p:cNvPicPr>
          <p:nvPr/>
        </p:nvPicPr>
        <p:blipFill>
          <a:blip r:embed="rId3" cstate="print"/>
          <a:srcRect/>
          <a:stretch>
            <a:fillRect/>
          </a:stretch>
        </p:blipFill>
        <p:spPr bwMode="auto">
          <a:xfrm>
            <a:off x="250825" y="3465513"/>
            <a:ext cx="2017713" cy="3122612"/>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dministrador\Mis documentos\Para Carpeta de PPS\Templatespps\bkg_trab\trab01-02-caballos.jpg"/>
          <p:cNvPicPr>
            <a:picLocks noChangeAspect="1" noChangeArrowheads="1"/>
          </p:cNvPicPr>
          <p:nvPr/>
        </p:nvPicPr>
        <p:blipFill>
          <a:blip r:embed="rId2" cstate="print"/>
          <a:srcRect/>
          <a:stretch>
            <a:fillRect/>
          </a:stretch>
        </p:blipFill>
        <p:spPr bwMode="auto">
          <a:xfrm>
            <a:off x="-3175" y="0"/>
            <a:ext cx="9147175" cy="6858000"/>
          </a:xfrm>
          <a:prstGeom prst="rect">
            <a:avLst/>
          </a:prstGeom>
          <a:noFill/>
          <a:ln w="9525">
            <a:noFill/>
            <a:miter lim="800000"/>
            <a:headEnd/>
            <a:tailEnd/>
          </a:ln>
        </p:spPr>
      </p:pic>
      <p:sp>
        <p:nvSpPr>
          <p:cNvPr id="27651" name="2 Rectángulo"/>
          <p:cNvSpPr>
            <a:spLocks noChangeArrowheads="1"/>
          </p:cNvSpPr>
          <p:nvPr/>
        </p:nvSpPr>
        <p:spPr bwMode="auto">
          <a:xfrm>
            <a:off x="1098426" y="3630959"/>
            <a:ext cx="7866062" cy="2246313"/>
          </a:xfrm>
          <a:prstGeom prst="rect">
            <a:avLst/>
          </a:prstGeom>
          <a:noFill/>
          <a:ln w="9525">
            <a:noFill/>
            <a:miter lim="800000"/>
            <a:headEnd/>
            <a:tailEnd/>
          </a:ln>
        </p:spPr>
        <p:txBody>
          <a:bodyPr>
            <a:spAutoFit/>
          </a:bodyPr>
          <a:lstStyle/>
          <a:p>
            <a:pPr algn="just"/>
            <a:r>
              <a:rPr lang="es-ES" sz="2000" dirty="0">
                <a:solidFill>
                  <a:schemeClr val="bg1"/>
                </a:solidFill>
              </a:rPr>
              <a:t>Pero, a pesar de todo, aquel intento fue rápidamente abortado; alrededor de las siete de la mañana del día 7 (menos de 12 horas después), tropas del Ejército y Guardias de Asalto de la República Española, entraron en el </a:t>
            </a:r>
            <a:r>
              <a:rPr lang="es-ES" sz="2000" i="1" dirty="0" err="1">
                <a:solidFill>
                  <a:schemeClr val="bg1"/>
                </a:solidFill>
              </a:rPr>
              <a:t>Palau</a:t>
            </a:r>
            <a:r>
              <a:rPr lang="es-ES" sz="2000" i="1" dirty="0">
                <a:solidFill>
                  <a:schemeClr val="bg1"/>
                </a:solidFill>
              </a:rPr>
              <a:t> de la Generalitat </a:t>
            </a:r>
            <a:r>
              <a:rPr lang="es-ES" sz="2000" dirty="0">
                <a:solidFill>
                  <a:schemeClr val="bg1"/>
                </a:solidFill>
              </a:rPr>
              <a:t>y detuvieron a </a:t>
            </a:r>
            <a:r>
              <a:rPr lang="es-ES" sz="2000" dirty="0" err="1">
                <a:solidFill>
                  <a:schemeClr val="bg1"/>
                </a:solidFill>
              </a:rPr>
              <a:t>Companys</a:t>
            </a:r>
            <a:r>
              <a:rPr lang="es-ES" sz="2000" dirty="0">
                <a:solidFill>
                  <a:schemeClr val="bg1"/>
                </a:solidFill>
              </a:rPr>
              <a:t>  y a su gobierno, que fueron a la cárcel: vea </a:t>
            </a:r>
            <a:r>
              <a:rPr lang="es-ES" sz="2000" dirty="0" smtClean="0">
                <a:solidFill>
                  <a:schemeClr val="bg1"/>
                </a:solidFill>
              </a:rPr>
              <a:t>al </a:t>
            </a:r>
            <a:r>
              <a:rPr lang="es-ES" sz="2000" i="1" dirty="0" err="1" smtClean="0">
                <a:solidFill>
                  <a:schemeClr val="bg1"/>
                </a:solidFill>
              </a:rPr>
              <a:t>president</a:t>
            </a:r>
            <a:r>
              <a:rPr lang="es-ES" sz="2000" dirty="0" smtClean="0">
                <a:solidFill>
                  <a:schemeClr val="bg1"/>
                </a:solidFill>
              </a:rPr>
              <a:t> en </a:t>
            </a:r>
            <a:r>
              <a:rPr lang="es-ES" sz="2000" dirty="0">
                <a:solidFill>
                  <a:schemeClr val="bg1"/>
                </a:solidFill>
              </a:rPr>
              <a:t>la cárcel y a los </a:t>
            </a:r>
            <a:r>
              <a:rPr lang="es-ES" sz="2000" i="1" dirty="0" err="1">
                <a:solidFill>
                  <a:schemeClr val="bg1"/>
                </a:solidFill>
              </a:rPr>
              <a:t>Mosos</a:t>
            </a:r>
            <a:r>
              <a:rPr lang="es-ES" sz="2000" dirty="0">
                <a:solidFill>
                  <a:schemeClr val="bg1"/>
                </a:solidFill>
              </a:rPr>
              <a:t> detenidos y conducidos por la Guardia Civil.</a:t>
            </a:r>
            <a:endParaRPr lang="es-ES" sz="2000" i="1" dirty="0">
              <a:solidFill>
                <a:schemeClr val="bg1"/>
              </a:solidFill>
            </a:endParaRPr>
          </a:p>
        </p:txBody>
      </p:sp>
    </p:spTree>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1.bp.blogspot.com/-RUUZoqDe7cw/To2pmD4quwI/AAAAAAAAElo/R8e8me0V4PY/s1600/Govern+Generalitat+detingut+1934.jpg"/>
          <p:cNvPicPr>
            <a:picLocks noChangeAspect="1" noChangeArrowheads="1"/>
          </p:cNvPicPr>
          <p:nvPr/>
        </p:nvPicPr>
        <p:blipFill>
          <a:blip r:embed="rId2" cstate="print"/>
          <a:srcRect/>
          <a:stretch>
            <a:fillRect/>
          </a:stretch>
        </p:blipFill>
        <p:spPr bwMode="auto">
          <a:xfrm>
            <a:off x="0" y="0"/>
            <a:ext cx="14300200" cy="6165850"/>
          </a:xfrm>
          <a:prstGeom prst="rect">
            <a:avLst/>
          </a:prstGeom>
          <a:noFill/>
          <a:ln w="9525">
            <a:noFill/>
            <a:miter lim="800000"/>
            <a:headEnd/>
            <a:tailEnd/>
          </a:ln>
        </p:spPr>
      </p:pic>
      <p:sp>
        <p:nvSpPr>
          <p:cNvPr id="28675" name="2 CuadroTexto"/>
          <p:cNvSpPr txBox="1">
            <a:spLocks noChangeArrowheads="1"/>
          </p:cNvSpPr>
          <p:nvPr/>
        </p:nvSpPr>
        <p:spPr bwMode="auto">
          <a:xfrm>
            <a:off x="395289" y="6308725"/>
            <a:ext cx="6985024" cy="369888"/>
          </a:xfrm>
          <a:prstGeom prst="rect">
            <a:avLst/>
          </a:prstGeom>
          <a:noFill/>
          <a:ln w="9525">
            <a:noFill/>
            <a:miter lim="800000"/>
            <a:headEnd/>
            <a:tailEnd/>
          </a:ln>
        </p:spPr>
        <p:txBody>
          <a:bodyPr wrap="square">
            <a:spAutoFit/>
          </a:bodyPr>
          <a:lstStyle/>
          <a:p>
            <a:r>
              <a:rPr lang="es-ES" dirty="0"/>
              <a:t>¿Por qué </a:t>
            </a:r>
            <a:r>
              <a:rPr lang="es-ES" dirty="0" smtClean="0"/>
              <a:t>hoy no se hace </a:t>
            </a:r>
            <a:r>
              <a:rPr lang="es-ES" dirty="0"/>
              <a:t>lo mismo </a:t>
            </a:r>
            <a:r>
              <a:rPr lang="es-ES" dirty="0" smtClean="0"/>
              <a:t>con </a:t>
            </a:r>
            <a:r>
              <a:rPr lang="es-ES" dirty="0" err="1"/>
              <a:t>Artur</a:t>
            </a:r>
            <a:r>
              <a:rPr lang="es-ES" dirty="0"/>
              <a:t> Mas?.  Total….</a:t>
            </a:r>
            <a:endParaRPr lang="es-ES_tradnl" dirty="0"/>
          </a:p>
        </p:txBody>
      </p:sp>
    </p:spTree>
  </p:cSld>
  <p:clrMapOvr>
    <a:masterClrMapping/>
  </p:clrMapOvr>
  <p:transition spd="slow">
    <p:push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mossos_de_esquadra_guardia_civil"/>
          <p:cNvPicPr>
            <a:picLocks noChangeAspect="1" noChangeArrowheads="1"/>
          </p:cNvPicPr>
          <p:nvPr/>
        </p:nvPicPr>
        <p:blipFill>
          <a:blip r:embed="rId2" cstate="print"/>
          <a:srcRect/>
          <a:stretch>
            <a:fillRect/>
          </a:stretch>
        </p:blipFill>
        <p:spPr bwMode="auto">
          <a:xfrm>
            <a:off x="0" y="0"/>
            <a:ext cx="10452100" cy="685800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ChangeArrowheads="1"/>
          </p:cNvSpPr>
          <p:nvPr/>
        </p:nvSpPr>
        <p:spPr bwMode="auto">
          <a:xfrm>
            <a:off x="179388" y="2349500"/>
            <a:ext cx="8785225" cy="4400550"/>
          </a:xfrm>
          <a:prstGeom prst="rect">
            <a:avLst/>
          </a:prstGeom>
          <a:noFill/>
          <a:ln w="9525">
            <a:noFill/>
            <a:miter lim="800000"/>
            <a:headEnd/>
            <a:tailEnd/>
          </a:ln>
        </p:spPr>
        <p:txBody>
          <a:bodyPr anchor="ctr">
            <a:spAutoFit/>
          </a:bodyPr>
          <a:lstStyle/>
          <a:p>
            <a:pPr algn="just"/>
            <a:r>
              <a:rPr lang="es-ES" sz="1600">
                <a:cs typeface="Times New Roman" pitchFamily="18" charset="0"/>
              </a:rPr>
              <a:t>En octubre de </a:t>
            </a:r>
            <a:r>
              <a:rPr lang="es-ES" sz="1600" b="1">
                <a:cs typeface="Times New Roman" pitchFamily="18" charset="0"/>
              </a:rPr>
              <a:t>2012</a:t>
            </a:r>
            <a:r>
              <a:rPr lang="es-ES" sz="1600">
                <a:cs typeface="Times New Roman" pitchFamily="18" charset="0"/>
              </a:rPr>
              <a:t>, el Consejero de Interior en funciones de la </a:t>
            </a:r>
            <a:r>
              <a:rPr lang="es-ES" sz="1600" i="1">
                <a:cs typeface="Times New Roman" pitchFamily="18" charset="0"/>
              </a:rPr>
              <a:t>Generalidad catalana</a:t>
            </a:r>
            <a:r>
              <a:rPr lang="es-ES" sz="1600">
                <a:cs typeface="Times New Roman" pitchFamily="18" charset="0"/>
              </a:rPr>
              <a:t>, </a:t>
            </a:r>
            <a:r>
              <a:rPr lang="es-ES" sz="1600" b="1">
                <a:cs typeface="Times New Roman" pitchFamily="18" charset="0"/>
              </a:rPr>
              <a:t>Felip Puig</a:t>
            </a:r>
            <a:r>
              <a:rPr lang="es-ES" sz="1600">
                <a:cs typeface="Times New Roman" pitchFamily="18" charset="0"/>
              </a:rPr>
              <a:t> (CiU), exhortó a los policías -los </a:t>
            </a:r>
            <a:r>
              <a:rPr lang="es-ES" sz="1600" b="1" i="1">
                <a:cs typeface="Times New Roman" pitchFamily="18" charset="0"/>
              </a:rPr>
              <a:t>Mossos d’Esquadra</a:t>
            </a:r>
            <a:r>
              <a:rPr lang="es-ES" sz="1600">
                <a:cs typeface="Times New Roman" pitchFamily="18" charset="0"/>
              </a:rPr>
              <a:t>-</a:t>
            </a:r>
            <a:r>
              <a:rPr lang="es-ES" sz="1600" b="1" i="1">
                <a:cs typeface="Times New Roman" pitchFamily="18" charset="0"/>
              </a:rPr>
              <a:t> </a:t>
            </a:r>
            <a:r>
              <a:rPr lang="es-ES" sz="1600">
                <a:cs typeface="Times New Roman" pitchFamily="18" charset="0"/>
              </a:rPr>
              <a:t>a que, en caso de que la Generalidad decida saltarse la ley, en referencia a una hipotética secesión unilateral, este cuerpo apoyara con las armas sus demandas y se situara al lado del Gobierno autonómico. </a:t>
            </a:r>
            <a:endParaRPr lang="es-ES" sz="1600"/>
          </a:p>
          <a:p>
            <a:pPr algn="just"/>
            <a:r>
              <a:rPr lang="es-ES" sz="1600"/>
              <a:t>Pero los </a:t>
            </a:r>
            <a:r>
              <a:rPr lang="es-ES" sz="1600" i="1"/>
              <a:t>Mossos d'Esquadra </a:t>
            </a:r>
            <a:r>
              <a:rPr lang="es-ES" sz="1600"/>
              <a:t>censuraron al </a:t>
            </a:r>
            <a:r>
              <a:rPr lang="es-ES" sz="1600" i="1"/>
              <a:t>conseller</a:t>
            </a:r>
            <a:r>
              <a:rPr lang="es-ES" sz="1600"/>
              <a:t> de Interior por decir que «</a:t>
            </a:r>
            <a:r>
              <a:rPr lang="es-ES" sz="1600" i="1"/>
              <a:t>en caso de conflicto, la Policía Autonómica estará al servicio de la Generalitat</a:t>
            </a:r>
            <a:r>
              <a:rPr lang="es-ES" sz="1600"/>
              <a:t>», puntualizando que «</a:t>
            </a:r>
            <a:r>
              <a:rPr lang="es-ES" sz="1600" b="1" i="1"/>
              <a:t>no somos el ejército</a:t>
            </a:r>
            <a:r>
              <a:rPr lang="es-ES" sz="1600"/>
              <a:t>» de Cataluña, sino una fuerza policial.				</a:t>
            </a:r>
          </a:p>
          <a:p>
            <a:pPr algn="just"/>
            <a:r>
              <a:rPr lang="es-ES" sz="1600"/>
              <a:t> </a:t>
            </a:r>
            <a:r>
              <a:rPr lang="es-ES" sz="1300" u="sng">
                <a:solidFill>
                  <a:srgbClr val="0033CC"/>
                </a:solidFill>
                <a:hlinkClick r:id="rId2"/>
              </a:rPr>
              <a:t>http://www.larazon.es/detalle_hemeroteca/noticias/LA_RAZON_495610/9484-los-mossos-advierten-a-puig-de-que-no-somos-el-ejercito-de-cataluna#Ttt1vBrsQhOHgTCo</a:t>
            </a:r>
            <a:r>
              <a:rPr lang="es-ES" sz="1300">
                <a:solidFill>
                  <a:srgbClr val="0033CC"/>
                </a:solidFill>
              </a:rPr>
              <a:t>						</a:t>
            </a:r>
            <a:r>
              <a:rPr lang="es-ES" sz="1600"/>
              <a:t/>
            </a:r>
            <a:br>
              <a:rPr lang="es-ES" sz="1600"/>
            </a:br>
            <a:r>
              <a:rPr lang="es-ES" sz="1400"/>
              <a:t>Pretendía Puig evitar lo de </a:t>
            </a:r>
            <a:r>
              <a:rPr lang="es-ES" sz="1400" b="1"/>
              <a:t>1</a:t>
            </a:r>
            <a:r>
              <a:rPr lang="es-ES" sz="1400" b="1">
                <a:cs typeface="Times New Roman" pitchFamily="18" charset="0"/>
              </a:rPr>
              <a:t>934</a:t>
            </a:r>
            <a:r>
              <a:rPr lang="es-ES" sz="1400">
                <a:cs typeface="Times New Roman" pitchFamily="18" charset="0"/>
              </a:rPr>
              <a:t>, cuando la Generalitat proclamó ilegal y unilateralmente la </a:t>
            </a:r>
            <a:r>
              <a:rPr lang="es-ES" sz="1400" b="1" i="1">
                <a:cs typeface="Times New Roman" pitchFamily="18" charset="0"/>
              </a:rPr>
              <a:t>República Catalana</a:t>
            </a:r>
            <a:r>
              <a:rPr lang="es-ES" sz="1400">
                <a:cs typeface="Times New Roman" pitchFamily="18" charset="0"/>
              </a:rPr>
              <a:t>. El presidente de la República era entonces Niceto Alcalá-Zamora y el presidente de Gobierno era Alejandro Lerroux. Al enterarse de lo </a:t>
            </a:r>
            <a:r>
              <a:rPr lang="es-ES" sz="1400"/>
              <a:t>realizado por las autoridades catalanas, proclamaron el </a:t>
            </a:r>
            <a:r>
              <a:rPr lang="es-ES" sz="1400" b="1" i="1"/>
              <a:t>estado de Guerra </a:t>
            </a:r>
            <a:r>
              <a:rPr lang="es-ES" sz="1400"/>
              <a:t>y ordenaron la detención en pleno del gobierno de Cataluña (la </a:t>
            </a:r>
            <a:r>
              <a:rPr lang="es-ES" sz="1400" i="1"/>
              <a:t>Generalitat</a:t>
            </a:r>
            <a:r>
              <a:rPr lang="es-ES" sz="1400"/>
              <a:t>). Por su parte, la Guardia Civil se hizo cargo de la detención y custodia de los </a:t>
            </a:r>
            <a:r>
              <a:rPr lang="es-ES" sz="1400" i="1"/>
              <a:t>Mossos d´Esquadra</a:t>
            </a:r>
            <a:r>
              <a:rPr lang="es-ES" sz="1400"/>
              <a:t>“, que es la foto de la diapositiva anterior. Entonces había muchísima gente inteligente que no querían tolerar que nadie se saltara la ley, y que no era lógico tanto separatismo. Así,  Santiago Ramón y Cajal: en su libro "</a:t>
            </a:r>
            <a:r>
              <a:rPr lang="es-ES" sz="1400" i="1"/>
              <a:t>El Mundo a los Ochenta Años</a:t>
            </a:r>
            <a:r>
              <a:rPr lang="es-ES" sz="1400"/>
              <a:t>. Parte II", editado en Madrid también en 1934, el Premio Nobel de Medicina incluía un artículo suyo sobre esta cuestión que, igualmente, podría haberse firmado hoy.  Éste era  íntegramente su texto:	</a:t>
            </a:r>
            <a:endParaRPr lang="es-ES_tradnl" sz="1400"/>
          </a:p>
        </p:txBody>
      </p:sp>
      <p:pic>
        <p:nvPicPr>
          <p:cNvPr id="30723" name="Picture 3" descr="http://s.libertaddigital.com/fotos/noticias/650/0/puig-mossos.jpg"/>
          <p:cNvPicPr>
            <a:picLocks noChangeAspect="1" noChangeArrowheads="1"/>
          </p:cNvPicPr>
          <p:nvPr/>
        </p:nvPicPr>
        <p:blipFill>
          <a:blip r:embed="rId3" cstate="print"/>
          <a:srcRect/>
          <a:stretch>
            <a:fillRect/>
          </a:stretch>
        </p:blipFill>
        <p:spPr bwMode="auto">
          <a:xfrm>
            <a:off x="1744663" y="44450"/>
            <a:ext cx="7218362" cy="22320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a:xfrm>
            <a:off x="107950" y="117475"/>
            <a:ext cx="8964613" cy="7127875"/>
          </a:xfrm>
        </p:spPr>
        <p:txBody>
          <a:bodyPr/>
          <a:lstStyle/>
          <a:p>
            <a:pPr algn="just"/>
            <a:r>
              <a:rPr lang="es-ES" sz="1200" smtClean="0"/>
              <a:t>						</a:t>
            </a:r>
            <a:r>
              <a:rPr lang="es-ES" sz="500" smtClean="0"/>
              <a:t>	</a:t>
            </a:r>
            <a:r>
              <a:rPr lang="es-ES_tradnl" sz="500" smtClean="0"/>
              <a:t/>
            </a:r>
            <a:br>
              <a:rPr lang="es-ES_tradnl" sz="500" smtClean="0"/>
            </a:br>
            <a:r>
              <a:rPr lang="es-ES" sz="1400" smtClean="0"/>
              <a:t> </a:t>
            </a:r>
            <a:r>
              <a:rPr lang="es-ES" sz="2000" b="1" smtClean="0">
                <a:solidFill>
                  <a:srgbClr val="002060"/>
                </a:solidFill>
              </a:rPr>
              <a:t>"</a:t>
            </a:r>
            <a:r>
              <a:rPr lang="es-ES" sz="2200" b="1" i="1" smtClean="0">
                <a:solidFill>
                  <a:srgbClr val="002060"/>
                </a:solidFill>
              </a:rPr>
              <a:t>No me explico esta desafección a España de vascos y catalanes</a:t>
            </a:r>
            <a:r>
              <a:rPr lang="es-ES" sz="2200" b="1" smtClean="0">
                <a:solidFill>
                  <a:srgbClr val="002060"/>
                </a:solidFill>
              </a:rPr>
              <a:t>“</a:t>
            </a:r>
            <a:r>
              <a:rPr lang="es-ES_tradnl" sz="2200" smtClean="0">
                <a:solidFill>
                  <a:srgbClr val="002060"/>
                </a:solidFill>
              </a:rPr>
              <a:t/>
            </a:r>
            <a:br>
              <a:rPr lang="es-ES_tradnl" sz="2200" smtClean="0">
                <a:solidFill>
                  <a:srgbClr val="002060"/>
                </a:solidFill>
              </a:rPr>
            </a:br>
            <a:r>
              <a:rPr lang="es-ES_tradnl" sz="1600" smtClean="0"/>
              <a:t>						              </a:t>
            </a:r>
            <a:r>
              <a:rPr lang="es-ES" sz="1600" smtClean="0"/>
              <a:t>Santiago Ramón y Cajal, </a:t>
            </a:r>
            <a:r>
              <a:rPr lang="es-ES" sz="1600" b="1" smtClean="0"/>
              <a:t>1934</a:t>
            </a:r>
            <a:r>
              <a:rPr lang="es-ES" sz="500" smtClean="0"/>
              <a:t> </a:t>
            </a:r>
            <a:r>
              <a:rPr lang="es-ES_tradnl" sz="500" smtClean="0"/>
              <a:t/>
            </a:r>
            <a:br>
              <a:rPr lang="es-ES_tradnl" sz="500" smtClean="0"/>
            </a:br>
            <a:r>
              <a:rPr lang="es-ES" sz="500" i="1" smtClean="0"/>
              <a:t> </a:t>
            </a:r>
            <a:r>
              <a:rPr lang="es-ES_tradnl" sz="500" smtClean="0"/>
              <a:t/>
            </a:r>
            <a:br>
              <a:rPr lang="es-ES_tradnl" sz="500" smtClean="0"/>
            </a:br>
            <a:r>
              <a:rPr lang="es-ES" sz="1300" i="1" smtClean="0"/>
              <a:t>Deprime y entristece el ánimo, el considerar la ingratitud de los vascos, cuya gran mayoría desea separarse de la Patria común. Hasta en la noble Navarra existe un partido separatista o nacionalista, robusto y bien organizado, junto con el Tradicionalista que enarbola todavía la vieja bandera de Dios, Patria y Rey.  En la Facultad de Medicina de Barcelona, todos los profesores, menos dos, son catalanes nacionalistas; por donde se explica la emigración de catedráticos y de estudiantes, que no llega hoy, según mis informes, al tercio de los matriculados en años anteriores. Casi todos los maestros dan la enseñanza en catalán con acuerdo y consejo tácitos del consabido Patronato, empeñado en catalanizar a todo trance una institución costeada por el Estado. 	              A guisa de explicaciones del desvío actual de las regiones periféricas, se han imaginado varias hipótesis, algunas con ínfulas filosóficas. No nos hagamos ilusiones. </a:t>
            </a:r>
            <a:r>
              <a:rPr lang="es-ES" sz="1300" b="1" i="1" smtClean="0"/>
              <a:t>La causa real carece de idealidad y es puramente económica</a:t>
            </a:r>
            <a:r>
              <a:rPr lang="es-ES" sz="1300" i="1" smtClean="0"/>
              <a:t>. El movimiento desintegrador surgió en 1900, y tuvo por causa principal, aunque no exclusiva, con relación a Cataluña, la pérdida irreparable del espléndido mercado colonial. En cuanto a los vascos, proceden por imitación gregaria. Resignémonos los idealistas impenitentes a soslayar raíces raciales o incompatibilidades ideológicas profundas, para contraernos a motivos prosaicos y circunstanciales. 	         </a:t>
            </a:r>
            <a:r>
              <a:rPr lang="es-ES" sz="1300" b="1" smtClean="0"/>
              <a:t>[…]  </a:t>
            </a:r>
            <a:r>
              <a:rPr lang="es-ES" sz="1300" i="1" smtClean="0"/>
              <a:t>No me explico este desafecto a España de Cataluña y Vasconia. Si recordaran la Historia y juzgaran imparcialmente a los castellanos, caerían en la cuenta de que su despego carece de fundamento moral, ni cabe explicarlo por móviles utilitarios. A este respecto, la amnesia de los vizcaitarras es algo incomprensible. Los cacareados </a:t>
            </a:r>
            <a:r>
              <a:rPr lang="es-ES" sz="1300" b="1" i="1" smtClean="0"/>
              <a:t>Fueros</a:t>
            </a:r>
            <a:r>
              <a:rPr lang="es-ES" sz="1300" i="1" smtClean="0"/>
              <a:t>, cuyo fundamento histórico es harto problemático, fueron ratificados por Carlos V en pago de la ayuda que le habían prestado los vizcaínos en Villalar, ¡estrangulando las libertades castellanas! ¡Cuánta ingratitud tendenciosa alberga el alma primitiva y sugestionable de los secuaces del vacuo y jactancioso Sabino Arana y del descomedido hermano que lo representa! 				            La lista interminable de subvenciones generosamente otorgadas a las provincias vascas constituye algo indignante. Las cifras globales son aterradoras. Y todo para congraciarse con una raza (sic) que corresponde a la magnanimidad castellana (los despreciables «maketos») con la más negra ingratitud. A pesar de todo lo dicho, esperamos que en las regiones favorecidas por los Estatutos, prevalezca el buen sentido, sin llegar a situaciones de violencia y desmembraciones fatales para todos. Estamos convencidos de la sensatez catalana, aunque no se nos oculte que en los pueblos envenenados sistemáticamente durante más de tres decenios por la pasión o prejuicios seculares, son difíciles las actitudes ecuánimes y serenas. 		          No soy adversario, en principio, de la concesión de privilegios regionales, pero a condición de que no rocen en lo más mínimo el </a:t>
            </a:r>
            <a:r>
              <a:rPr lang="es-ES" sz="1300" b="1" i="1" smtClean="0"/>
              <a:t>sagrado principio de la Unidad Nacional</a:t>
            </a:r>
            <a:r>
              <a:rPr lang="es-ES" sz="1300" i="1" smtClean="0"/>
              <a:t>. Sean autónomas las regiones, mas sin comprometer la Hacienda del Estado. Sufráguese el costo de los servicios cedidos, sin menoscabo de un excedente razonable para los inexcusables gastos de soberanía.	           La sinceridad me obliga a confesar que </a:t>
            </a:r>
            <a:r>
              <a:rPr lang="es-ES" sz="1300" i="1" u="sng" smtClean="0"/>
              <a:t>este movimiento centrífugo es peligroso</a:t>
            </a:r>
            <a:r>
              <a:rPr lang="es-ES" sz="1300" i="1" smtClean="0"/>
              <a:t>, más que en sí mismo, en relación con la especial psicología de los pueblos hispanos. Preciso es recordar –así lo proclama toda nuestra Historia– que somos incoherentes, indisciplinados, apasionadamente localistas, amén de tornadizos e imprevisores. El todo o nada es nuestra divisa. Nos falta el culto de la Patria Grande. Si España estuviera poblada de franceses e italianos, alemanes o británicos, mis alarmas por el futuro de España se disiparían. Porque estos pueblos sensatos saben sacrificar sus pequeñas querellas de campanario en aras de la concordia y del provecho común.									</a:t>
            </a:r>
            <a:r>
              <a:rPr lang="es-ES_tradnl" sz="1300" smtClean="0"/>
              <a:t/>
            </a:r>
            <a:br>
              <a:rPr lang="es-ES_tradnl" sz="1300" smtClean="0"/>
            </a:br>
            <a:r>
              <a:rPr lang="es-ES_tradnl" sz="1400" smtClean="0"/>
              <a:t> </a:t>
            </a:r>
            <a:r>
              <a:rPr lang="es-ES" sz="1800" b="1" i="1" smtClean="0"/>
              <a:t>				</a:t>
            </a:r>
            <a:r>
              <a:rPr lang="es-ES_tradnl" sz="1800" smtClean="0"/>
              <a:t/>
            </a:r>
            <a:br>
              <a:rPr lang="es-ES_tradnl" sz="1800" smtClean="0"/>
            </a:br>
            <a:endParaRPr lang="es-ES_tradnl" sz="1800" smtClean="0"/>
          </a:p>
        </p:txBody>
      </p:sp>
    </p:spTree>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Administrador\Mis documentos\Para Carpeta de PPS\Templatespps\bkg_trab\trab01-03conimagen.jpg"/>
          <p:cNvPicPr>
            <a:picLocks noChangeAspect="1" noChangeArrowheads="1"/>
          </p:cNvPicPr>
          <p:nvPr/>
        </p:nvPicPr>
        <p:blipFill>
          <a:blip r:embed="rId2" cstate="print"/>
          <a:srcRect/>
          <a:stretch>
            <a:fillRect/>
          </a:stretch>
        </p:blipFill>
        <p:spPr bwMode="auto">
          <a:xfrm>
            <a:off x="0" y="0"/>
            <a:ext cx="9540875" cy="7821613"/>
          </a:xfrm>
          <a:prstGeom prst="rect">
            <a:avLst/>
          </a:prstGeom>
          <a:noFill/>
          <a:ln w="9525">
            <a:noFill/>
            <a:miter lim="800000"/>
            <a:headEnd/>
            <a:tailEnd/>
          </a:ln>
        </p:spPr>
      </p:pic>
      <p:pic>
        <p:nvPicPr>
          <p:cNvPr id="32771" name="Picture 9" descr="F:\Documentos de Ledamirella\Para Carpeta de PPS\Templatespps\bkg_trab\moon_trail_starbase-white.png"/>
          <p:cNvPicPr>
            <a:picLocks noChangeAspect="1" noChangeArrowheads="1"/>
          </p:cNvPicPr>
          <p:nvPr/>
        </p:nvPicPr>
        <p:blipFill>
          <a:blip r:embed="rId3" cstate="print"/>
          <a:srcRect/>
          <a:stretch>
            <a:fillRect/>
          </a:stretch>
        </p:blipFill>
        <p:spPr bwMode="auto">
          <a:xfrm>
            <a:off x="5357813" y="2846388"/>
            <a:ext cx="3967162" cy="3967162"/>
          </a:xfrm>
          <a:prstGeom prst="rect">
            <a:avLst/>
          </a:prstGeom>
          <a:noFill/>
          <a:ln w="9525">
            <a:noFill/>
            <a:miter lim="800000"/>
            <a:headEnd/>
            <a:tailEnd/>
          </a:ln>
        </p:spPr>
      </p:pic>
      <p:pic>
        <p:nvPicPr>
          <p:cNvPr id="32772" name="Picture 5" descr="F:\VocesInoidas\Fondos Descargados\04 - Festividades\1 gif's - ornaments\Estrellas\XmasGifs (96).gif"/>
          <p:cNvPicPr>
            <a:picLocks noChangeAspect="1" noChangeArrowheads="1"/>
          </p:cNvPicPr>
          <p:nvPr/>
        </p:nvPicPr>
        <p:blipFill>
          <a:blip r:embed="rId4" cstate="print"/>
          <a:srcRect/>
          <a:stretch>
            <a:fillRect/>
          </a:stretch>
        </p:blipFill>
        <p:spPr bwMode="auto">
          <a:xfrm rot="-1368331">
            <a:off x="6723063" y="4368800"/>
            <a:ext cx="1143000" cy="1747838"/>
          </a:xfrm>
          <a:prstGeom prst="rect">
            <a:avLst/>
          </a:prstGeom>
          <a:noFill/>
          <a:ln w="9525">
            <a:noFill/>
            <a:miter lim="800000"/>
            <a:headEnd/>
            <a:tailEnd/>
          </a:ln>
        </p:spPr>
      </p:pic>
      <p:sp>
        <p:nvSpPr>
          <p:cNvPr id="5" name="4 Rectángulo"/>
          <p:cNvSpPr/>
          <p:nvPr/>
        </p:nvSpPr>
        <p:spPr>
          <a:xfrm>
            <a:off x="250825" y="115888"/>
            <a:ext cx="8642350" cy="2309812"/>
          </a:xfrm>
          <a:prstGeom prst="rect">
            <a:avLst/>
          </a:prstGeom>
        </p:spPr>
        <p:txBody>
          <a:bodyPr>
            <a:spAutoFit/>
          </a:bodyPr>
          <a:lstStyle/>
          <a:p>
            <a:pPr algn="just" eaLnBrk="0" hangingPunct="0">
              <a:defRPr/>
            </a:pPr>
            <a:r>
              <a:rPr lang="es-ES" sz="2400" b="1" dirty="0">
                <a:solidFill>
                  <a:schemeClr val="accent1">
                    <a:lumMod val="75000"/>
                  </a:schemeClr>
                </a:solidFill>
                <a:latin typeface="Arial" pitchFamily="34" charset="0"/>
                <a:ea typeface="Calibri" pitchFamily="34" charset="0"/>
                <a:cs typeface="Arial" pitchFamily="34" charset="0"/>
              </a:rPr>
              <a:t>En conclusión:</a:t>
            </a:r>
          </a:p>
          <a:p>
            <a:pPr algn="just" eaLnBrk="0" hangingPunct="0">
              <a:defRPr/>
            </a:pPr>
            <a:r>
              <a:rPr lang="es-ES" sz="2400" dirty="0">
                <a:solidFill>
                  <a:schemeClr val="accent1">
                    <a:lumMod val="75000"/>
                  </a:schemeClr>
                </a:solidFill>
                <a:latin typeface="Arial" pitchFamily="34" charset="0"/>
                <a:ea typeface="Calibri" pitchFamily="34" charset="0"/>
                <a:cs typeface="Arial" pitchFamily="34" charset="0"/>
              </a:rPr>
              <a:t>La realidad es clara y evidente: las separaciones (“</a:t>
            </a:r>
            <a:r>
              <a:rPr lang="es-ES" sz="2400" i="1" dirty="0" err="1">
                <a:solidFill>
                  <a:schemeClr val="accent1">
                    <a:lumMod val="75000"/>
                  </a:schemeClr>
                </a:solidFill>
                <a:latin typeface="Arial" pitchFamily="34" charset="0"/>
                <a:ea typeface="Calibri" pitchFamily="34" charset="0"/>
                <a:cs typeface="Arial" pitchFamily="34" charset="0"/>
              </a:rPr>
              <a:t>espantás</a:t>
            </a:r>
            <a:r>
              <a:rPr lang="es-ES" sz="2400" dirty="0">
                <a:solidFill>
                  <a:schemeClr val="accent1">
                    <a:lumMod val="75000"/>
                  </a:schemeClr>
                </a:solidFill>
                <a:latin typeface="Arial" pitchFamily="34" charset="0"/>
                <a:ea typeface="Calibri" pitchFamily="34" charset="0"/>
                <a:cs typeface="Arial" pitchFamily="34" charset="0"/>
              </a:rPr>
              <a:t>”, en términos taurinos, ahora también prohibidos allí) de Cataluña respecto a España cada vez han sido más efímeras:</a:t>
            </a:r>
            <a:r>
              <a:rPr lang="es-ES" sz="2400" b="1" dirty="0">
                <a:solidFill>
                  <a:schemeClr val="accent1">
                    <a:lumMod val="75000"/>
                  </a:schemeClr>
                </a:solidFill>
                <a:latin typeface="Arial" pitchFamily="34" charset="0"/>
                <a:ea typeface="Calibri" pitchFamily="34" charset="0"/>
                <a:cs typeface="Arial" pitchFamily="34" charset="0"/>
              </a:rPr>
              <a:t> </a:t>
            </a:r>
            <a:r>
              <a:rPr lang="es-ES" sz="2400" b="1" u="sng" dirty="0">
                <a:solidFill>
                  <a:schemeClr val="accent1">
                    <a:lumMod val="75000"/>
                  </a:schemeClr>
                </a:solidFill>
                <a:latin typeface="Arial" pitchFamily="34" charset="0"/>
                <a:ea typeface="Calibri" pitchFamily="34" charset="0"/>
                <a:cs typeface="Arial" pitchFamily="34" charset="0"/>
              </a:rPr>
              <a:t>12 años</a:t>
            </a:r>
            <a:r>
              <a:rPr lang="es-ES" sz="2400" b="1" dirty="0">
                <a:solidFill>
                  <a:schemeClr val="accent1">
                    <a:lumMod val="75000"/>
                  </a:schemeClr>
                </a:solidFill>
                <a:latin typeface="Arial" pitchFamily="34" charset="0"/>
                <a:ea typeface="Calibri" pitchFamily="34" charset="0"/>
                <a:cs typeface="Arial" pitchFamily="34" charset="0"/>
              </a:rPr>
              <a:t>,  </a:t>
            </a:r>
            <a:r>
              <a:rPr lang="es-ES" sz="2400" b="1" u="sng" dirty="0">
                <a:solidFill>
                  <a:schemeClr val="accent1">
                    <a:lumMod val="75000"/>
                  </a:schemeClr>
                </a:solidFill>
                <a:latin typeface="Arial" pitchFamily="34" charset="0"/>
                <a:ea typeface="Calibri" pitchFamily="34" charset="0"/>
                <a:cs typeface="Arial" pitchFamily="34" charset="0"/>
              </a:rPr>
              <a:t>6 meses</a:t>
            </a:r>
            <a:r>
              <a:rPr lang="es-ES" sz="2400" b="1" dirty="0">
                <a:solidFill>
                  <a:schemeClr val="accent1">
                    <a:lumMod val="75000"/>
                  </a:schemeClr>
                </a:solidFill>
                <a:latin typeface="Arial" pitchFamily="34" charset="0"/>
                <a:ea typeface="Calibri" pitchFamily="34" charset="0"/>
                <a:cs typeface="Arial" pitchFamily="34" charset="0"/>
              </a:rPr>
              <a:t>,</a:t>
            </a:r>
            <a:r>
              <a:rPr lang="es-ES" sz="2400" dirty="0">
                <a:solidFill>
                  <a:schemeClr val="accent1">
                    <a:lumMod val="75000"/>
                  </a:schemeClr>
                </a:solidFill>
                <a:latin typeface="Arial" pitchFamily="34" charset="0"/>
                <a:ea typeface="Calibri" pitchFamily="34" charset="0"/>
                <a:cs typeface="Arial" pitchFamily="34" charset="0"/>
              </a:rPr>
              <a:t> </a:t>
            </a:r>
            <a:r>
              <a:rPr lang="es-ES" sz="2400" b="1" u="sng" dirty="0">
                <a:solidFill>
                  <a:schemeClr val="accent1">
                    <a:lumMod val="75000"/>
                  </a:schemeClr>
                </a:solidFill>
                <a:latin typeface="Arial" pitchFamily="34" charset="0"/>
                <a:ea typeface="Calibri" pitchFamily="34" charset="0"/>
                <a:cs typeface="Arial" pitchFamily="34" charset="0"/>
              </a:rPr>
              <a:t>3 días</a:t>
            </a:r>
            <a:r>
              <a:rPr lang="es-ES" sz="2400" b="1" dirty="0">
                <a:solidFill>
                  <a:schemeClr val="accent1">
                    <a:lumMod val="75000"/>
                  </a:schemeClr>
                </a:solidFill>
                <a:latin typeface="Arial" pitchFamily="34" charset="0"/>
                <a:ea typeface="Calibri" pitchFamily="34" charset="0"/>
                <a:cs typeface="Arial" pitchFamily="34" charset="0"/>
              </a:rPr>
              <a:t> y </a:t>
            </a:r>
            <a:r>
              <a:rPr lang="es-ES" sz="2400" b="1" u="sng" dirty="0">
                <a:solidFill>
                  <a:schemeClr val="accent1">
                    <a:lumMod val="75000"/>
                  </a:schemeClr>
                </a:solidFill>
                <a:latin typeface="Arial" pitchFamily="34" charset="0"/>
                <a:ea typeface="Calibri" pitchFamily="34" charset="0"/>
                <a:cs typeface="Arial" pitchFamily="34" charset="0"/>
              </a:rPr>
              <a:t>12 horas</a:t>
            </a:r>
            <a:r>
              <a:rPr lang="es-ES" sz="2400" b="1" dirty="0">
                <a:solidFill>
                  <a:schemeClr val="accent1">
                    <a:lumMod val="75000"/>
                  </a:schemeClr>
                </a:solidFill>
                <a:latin typeface="Arial" pitchFamily="34" charset="0"/>
                <a:ea typeface="Calibri" pitchFamily="34" charset="0"/>
                <a:cs typeface="Arial" pitchFamily="34" charset="0"/>
              </a:rPr>
              <a:t>... Veremos si hay otra próxima…  y cuánto dura. </a:t>
            </a:r>
          </a:p>
        </p:txBody>
      </p:sp>
    </p:spTree>
  </p:cSld>
  <p:clrMapOvr>
    <a:masterClrMapping/>
  </p:clrMapOvr>
  <p:transition spd="slow">
    <p:push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image.blingee.com/images19/content/output/000/000/000/7b1/790921562_1551284.gif"/>
          <p:cNvPicPr>
            <a:picLocks noChangeAspect="1" noChangeArrowheads="1" noCrop="1"/>
          </p:cNvPicPr>
          <p:nvPr/>
        </p:nvPicPr>
        <p:blipFill>
          <a:blip r:embed="rId2" cstate="print"/>
          <a:srcRect/>
          <a:stretch>
            <a:fillRect/>
          </a:stretch>
        </p:blipFill>
        <p:spPr bwMode="auto">
          <a:xfrm>
            <a:off x="0" y="0"/>
            <a:ext cx="13117513" cy="9837738"/>
          </a:xfrm>
          <a:prstGeom prst="rect">
            <a:avLst/>
          </a:prstGeom>
          <a:noFill/>
          <a:ln w="9525">
            <a:noFill/>
            <a:miter lim="800000"/>
            <a:headEnd/>
            <a:tailEnd/>
          </a:ln>
        </p:spPr>
      </p:pic>
      <p:sp>
        <p:nvSpPr>
          <p:cNvPr id="3" name="2 Rectángulo"/>
          <p:cNvSpPr/>
          <p:nvPr/>
        </p:nvSpPr>
        <p:spPr>
          <a:xfrm>
            <a:off x="251520" y="116632"/>
            <a:ext cx="8712968" cy="2708434"/>
          </a:xfrm>
          <a:prstGeom prst="rect">
            <a:avLst/>
          </a:prstGeom>
          <a:noFill/>
        </p:spPr>
        <p:txBody>
          <a:bodyPr>
            <a:spAutoFit/>
          </a:bodyPr>
          <a:lstStyle/>
          <a:p>
            <a:pPr algn="just">
              <a:defRPr/>
            </a:pPr>
            <a:r>
              <a:rPr lang="es-ES" sz="60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rial" pitchFamily="34" charset="0"/>
                <a:ea typeface="Calibri" pitchFamily="34" charset="0"/>
                <a:cs typeface="Arial" pitchFamily="34" charset="0"/>
              </a:rPr>
              <a:t>¡Suerte   Cataluña!... </a:t>
            </a:r>
            <a:endParaRPr lang="es-ES" sz="14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rial" pitchFamily="34" charset="0"/>
              <a:ea typeface="Calibri" pitchFamily="34" charset="0"/>
              <a:cs typeface="Arial" pitchFamily="34" charset="0"/>
            </a:endParaRPr>
          </a:p>
          <a:p>
            <a:pPr algn="just">
              <a:defRPr/>
            </a:pPr>
            <a:endParaRPr lang="es-ES" sz="14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rial" pitchFamily="34" charset="0"/>
              <a:ea typeface="Calibri" pitchFamily="34" charset="0"/>
              <a:cs typeface="Arial" pitchFamily="34" charset="0"/>
            </a:endParaRPr>
          </a:p>
          <a:p>
            <a:pPr algn="just">
              <a:defRPr/>
            </a:pPr>
            <a:r>
              <a:rPr lang="es-ES" sz="32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rial" pitchFamily="34" charset="0"/>
                <a:ea typeface="Calibri" pitchFamily="34" charset="0"/>
                <a:cs typeface="Arial" pitchFamily="34" charset="0"/>
              </a:rPr>
              <a:t>Pero, ¿y si la mayor parte de los españoles no desean volver a unirse con quienes no los quieren?.</a:t>
            </a:r>
            <a:endParaRPr lang="es-ES" sz="32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rial" pitchFamily="34" charset="0"/>
              <a:cs typeface="Arial" pitchFamily="34" charset="0"/>
            </a:endParaRPr>
          </a:p>
        </p:txBody>
      </p:sp>
    </p:spTree>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491880" y="2492896"/>
            <a:ext cx="2183342" cy="1323439"/>
          </a:xfrm>
          <a:prstGeom prst="rect">
            <a:avLst/>
          </a:prstGeom>
          <a:noFill/>
        </p:spPr>
        <p:txBody>
          <a:bodyPr>
            <a:spAutoFit/>
          </a:bodyPr>
          <a:lstStyle/>
          <a:p>
            <a:pPr algn="ctr">
              <a:defRPr/>
            </a:pPr>
            <a:r>
              <a:rPr lang="es-ES" sz="8000" b="1" dirty="0">
                <a:ln w="17780" cmpd="sng">
                  <a:solidFill>
                    <a:schemeClr val="accent1">
                      <a:tint val="3000"/>
                    </a:schemeClr>
                  </a:solidFill>
                  <a:prstDash val="solid"/>
                  <a:miter lim="800000"/>
                </a:ln>
                <a:solidFill>
                  <a:schemeClr val="bg1"/>
                </a:solidFill>
                <a:effectLst>
                  <a:outerShdw blurRad="55000" dist="50800" dir="5400000" algn="tl">
                    <a:srgbClr val="000000">
                      <a:alpha val="33000"/>
                    </a:srgbClr>
                  </a:outerShdw>
                </a:effectLst>
                <a:cs typeface="+mn-cs"/>
              </a:rPr>
              <a:t>Fin</a:t>
            </a:r>
          </a:p>
        </p:txBody>
      </p:sp>
      <p:pic>
        <p:nvPicPr>
          <p:cNvPr id="34821" name="Picture 5" descr="http://www.spanishcoursesunamuno.es/wp-content/flagallery/conoce-espana/barcelona.jpg"/>
          <p:cNvPicPr>
            <a:picLocks noChangeAspect="1" noChangeArrowheads="1"/>
          </p:cNvPicPr>
          <p:nvPr/>
        </p:nvPicPr>
        <p:blipFill>
          <a:blip r:embed="rId2" cstate="print">
            <a:lum bright="1000" contrast="8000"/>
          </a:blip>
          <a:srcRect/>
          <a:stretch>
            <a:fillRect/>
          </a:stretch>
        </p:blipFill>
        <p:spPr bwMode="auto">
          <a:xfrm>
            <a:off x="-108520" y="-261454"/>
            <a:ext cx="10736287" cy="7119454"/>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34821"/>
                                        </p:tgtEl>
                                        <p:attrNameLst>
                                          <p:attrName>ppt_w</p:attrName>
                                        </p:attrNameLst>
                                      </p:cBhvr>
                                      <p:tavLst>
                                        <p:tav tm="0">
                                          <p:val>
                                            <p:strVal val="ppt_w"/>
                                          </p:val>
                                        </p:tav>
                                        <p:tav tm="100000">
                                          <p:val>
                                            <p:fltVal val="0"/>
                                          </p:val>
                                        </p:tav>
                                      </p:tavLst>
                                    </p:anim>
                                    <p:anim calcmode="lin" valueType="num">
                                      <p:cBhvr>
                                        <p:cTn id="7" dur="5000"/>
                                        <p:tgtEl>
                                          <p:spTgt spid="34821"/>
                                        </p:tgtEl>
                                        <p:attrNameLst>
                                          <p:attrName>ppt_h</p:attrName>
                                        </p:attrNameLst>
                                      </p:cBhvr>
                                      <p:tavLst>
                                        <p:tav tm="0">
                                          <p:val>
                                            <p:strVal val="ppt_h"/>
                                          </p:val>
                                        </p:tav>
                                        <p:tav tm="100000">
                                          <p:val>
                                            <p:fltVal val="0"/>
                                          </p:val>
                                        </p:tav>
                                      </p:tavLst>
                                    </p:anim>
                                    <p:animEffect transition="out" filter="fade">
                                      <p:cBhvr>
                                        <p:cTn id="8" dur="5000"/>
                                        <p:tgtEl>
                                          <p:spTgt spid="34821"/>
                                        </p:tgtEl>
                                      </p:cBhvr>
                                    </p:animEffect>
                                    <p:set>
                                      <p:cBhvr>
                                        <p:cTn id="9" dur="1" fill="hold">
                                          <p:stCondLst>
                                            <p:cond delay="4999"/>
                                          </p:stCondLst>
                                        </p:cTn>
                                        <p:tgtEl>
                                          <p:spTgt spid="348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uerte Catalu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Suerte Cataluña</Template>
  <TotalTime>3</TotalTime>
  <Words>1794</Words>
  <Application>Microsoft Office PowerPoint</Application>
  <PresentationFormat>Presentación en pantalla (4:3)</PresentationFormat>
  <Paragraphs>107</Paragraphs>
  <Slides>35</Slides>
  <Notes>0</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Suerte Cataluña</vt:lpstr>
      <vt:lpstr>Diseño predeterminado</vt:lpstr>
      <vt:lpstr>¡¡SUERTE,                   CATALUÑA!!</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En 1719 fue amnistiado por Felipe V, a quien juró acatamiento (el pragmatismo clásico catalán). Luego volvió a  ejercer como abogado hasta retirarse en 1737.      Murió en Sant Boí de Llobregat en el año 1743 a la edad de 83 años.  Un “mártir” realmente  longevo.</vt:lpstr>
      <vt:lpstr>Diapositiva 13</vt:lpstr>
      <vt:lpstr>Diapositiva 14</vt:lpstr>
      <vt:lpstr>Diapositiva 15</vt:lpstr>
      <vt:lpstr>Diapositiva 16</vt:lpstr>
      <vt:lpstr>Diapositiva 17</vt:lpstr>
      <vt:lpstr>Diapositiva 18</vt:lpstr>
      <vt:lpstr>Diapositiva 19</vt:lpstr>
      <vt:lpstr>Diapositiva 20</vt:lpstr>
      <vt:lpstr>. Para que pueda usted reflexionar y ver cómo hoy hacen algunos la Historia en la España actual, sepa que en casi todos los libros de texto y ¡hasta en Wikipedia!, se habla de ese período (1868-1874) llamándole “SEXENIO DEMOCRÁTICO”. Parecería así que en aquel momento España estaba regida por una Constitución votada por el pueblo para mantener la ley y el orden, y que todo ello estaba lleno de paz social.        Pero la realidad (y la verdad) era otra, y -además- totalmente distinta. En esos 6 años hubo 5 regímenes políticos: tras la revolución de 1868 (un golpe militar que destronó a Isabel II), se estableció una regencia “revolucionaria”, una monarquía democrática (Amadeo I de Saboya),  una república federalista  (primera parte de la I República española, con Estanislao Figueras, Francisco Pi i Margall, y Nicolás Salmerón), una república unitaria (Emilio Castelar). Pero a raíz del “golpe de Pavía”, sugerido e instigados por los líderes de los partidos de izquierda, llegó la “república ducal” (llamada así por su semejanza con la III República francesa, también dirigida por nobles y monárquicos) y regida por el general Serrano… porque nadie quería hacerse cargo de ella ni era reconocida siquiera por las otras dos repúblicas del momento: Suiza y EE.UU. Finalmente, en diciembre de 1874 el gral. Martínez Campos dio un golpe militar en Sagunto restaurando la monarquía en la persona de  Alfonso XII, el joven hijo de Isabel II.     Por si fuera poco, en esos años España estaba inmersa en varias guerras simultáneas: la tercera guerra carlista, la sublevación y guerra cantonal, la insurrección federalista y la guerra de Cuba. Todas fueron terminadas con éxito cuando Castelar restauró la disciplina en el Ejército (se habían suprimido grados y saludos). Con todo ello, el sistema republicano fue perdiendo apoyos políticos y populares.                 En conclusión:  No se debe llamar “sexenio democrático” a lo que fue un desastre político y social, sino que hay que retomar el nombre que siempre ha tenido: “Sexenio revolucionario”.</vt:lpstr>
      <vt:lpstr>Diapositiva 22</vt:lpstr>
      <vt:lpstr>Diapositiva 23</vt:lpstr>
      <vt:lpstr>Diapositiva 24</vt:lpstr>
      <vt:lpstr>Diapositiva 25</vt:lpstr>
      <vt:lpstr>Diapositiva 26</vt:lpstr>
      <vt:lpstr>Diapositiva 27</vt:lpstr>
      <vt:lpstr>Diapositiva 28</vt:lpstr>
      <vt:lpstr>Diapositiva 29</vt:lpstr>
      <vt:lpstr>Diapositiva 30</vt:lpstr>
      <vt:lpstr>         "No me explico esta desafección a España de vascos y catalanes“                     Santiago Ramón y Cajal, 1934    Deprime y entristece el ánimo, el considerar la ingratitud de los vascos, cuya gran mayoría desea separarse de la Patria común. Hasta en la noble Navarra existe un partido separatista o nacionalista, robusto y bien organizado, junto con el Tradicionalista que enarbola todavía la vieja bandera de Dios, Patria y Rey.  En la Facultad de Medicina de Barcelona, todos los profesores, menos dos, son catalanes nacionalistas; por donde se explica la emigración de catedráticos y de estudiantes, que no llega hoy, según mis informes, al tercio de los matriculados en años anteriores. Casi todos los maestros dan la enseñanza en catalán con acuerdo y consejo tácitos del consabido Patronato, empeñado en catalanizar a todo trance una institución costeada por el Estado.                A guisa de explicaciones del desvío actual de las regiones periféricas, se han imaginado varias hipótesis, algunas con ínfulas filosóficas. No nos hagamos ilusiones. La causa real carece de idealidad y es puramente económica. El movimiento desintegrador surgió en 1900, y tuvo por causa principal, aunque no exclusiva, con relación a Cataluña, la pérdida irreparable del espléndido mercado colonial. En cuanto a los vascos, proceden por imitación gregaria. Resignémonos los idealistas impenitentes a soslayar raíces raciales o incompatibilidades ideológicas profundas, para contraernos a motivos prosaicos y circunstanciales.           […]  No me explico este desafecto a España de Cataluña y Vasconia. Si recordaran la Historia y juzgaran imparcialmente a los castellanos, caerían en la cuenta de que su despego carece de fundamento moral, ni cabe explicarlo por móviles utilitarios. A este respecto, la amnesia de los vizcaitarras es algo incomprensible. Los cacareados Fueros, cuyo fundamento histórico es harto problemático, fueron ratificados por Carlos V en pago de la ayuda que le habían prestado los vizcaínos en Villalar, ¡estrangulando las libertades castellanas! ¡Cuánta ingratitud tendenciosa alberga el alma primitiva y sugestionable de los secuaces del vacuo y jactancioso Sabino Arana y del descomedido hermano que lo representa!                 La lista interminable de subvenciones generosamente otorgadas a las provincias vascas constituye algo indignante. Las cifras globales son aterradoras. Y todo para congraciarse con una raza (sic) que corresponde a la magnanimidad castellana (los despreciables «maketos») con la más negra ingratitud. A pesar de todo lo dicho, esperamos que en las regiones favorecidas por los Estatutos, prevalezca el buen sentido, sin llegar a situaciones de violencia y desmembraciones fatales para todos. Estamos convencidos de la sensatez catalana, aunque no se nos oculte que en los pueblos envenenados sistemáticamente durante más de tres decenios por la pasión o prejuicios seculares, son difíciles las actitudes ecuánimes y serenas.             No soy adversario, en principio, de la concesión de privilegios regionales, pero a condición de que no rocen en lo más mínimo el sagrado principio de la Unidad Nacional. Sean autónomas las regiones, mas sin comprometer la Hacienda del Estado. Sufráguese el costo de los servicios cedidos, sin menoscabo de un excedente razonable para los inexcusables gastos de soberanía.            La sinceridad me obliga a confesar que este movimiento centrífugo es peligroso, más que en sí mismo, en relación con la especial psicología de los pueblos hispanos. Preciso es recordar –así lo proclama toda nuestra Historia– que somos incoherentes, indisciplinados, apasionadamente localistas, amén de tornadizos e imprevisores. El todo o nada es nuestra divisa. Nos falta el culto de la Patria Grande. Si España estuviera poblada de franceses e italianos, alemanes o británicos, mis alarmas por el futuro de España se disiparían. Porque estos pueblos sensatos saben sacrificar sus pequeñas querellas de campanario en aras de la concordia y del provecho común.                </vt:lpstr>
      <vt:lpstr>Diapositiva 32</vt:lpstr>
      <vt:lpstr>Diapositiva 33</vt:lpstr>
      <vt:lpstr>Diapositiva 34</vt:lpstr>
      <vt:lpstr>Diapositiva 35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¡¡SUERTE,                   CATALUÑA!!</dc:title>
  <dc:creator>JOSE LUIS</dc:creator>
  <dc:description>Enviado por J. MARQUÉS</dc:description>
  <cp:lastModifiedBy>JOSE LUIS</cp:lastModifiedBy>
  <cp:revision>1</cp:revision>
  <dcterms:created xsi:type="dcterms:W3CDTF">2014-10-15T15:26:04Z</dcterms:created>
  <dcterms:modified xsi:type="dcterms:W3CDTF">2014-10-15T15:29:11Z</dcterms:modified>
</cp:coreProperties>
</file>